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7" r:id="rId5"/>
    <p:sldMasterId id="2147483709" r:id="rId6"/>
    <p:sldMasterId id="2147483822" r:id="rId7"/>
    <p:sldMasterId id="2147483843" r:id="rId8"/>
    <p:sldMasterId id="2147483863" r:id="rId9"/>
    <p:sldMasterId id="2147483719" r:id="rId10"/>
  </p:sldMasterIdLst>
  <p:notesMasterIdLst>
    <p:notesMasterId r:id="rId65"/>
  </p:notesMasterIdLst>
  <p:sldIdLst>
    <p:sldId id="256" r:id="rId11"/>
    <p:sldId id="651" r:id="rId12"/>
    <p:sldId id="705" r:id="rId13"/>
    <p:sldId id="734" r:id="rId14"/>
    <p:sldId id="717" r:id="rId15"/>
    <p:sldId id="718" r:id="rId16"/>
    <p:sldId id="719" r:id="rId17"/>
    <p:sldId id="720" r:id="rId18"/>
    <p:sldId id="729" r:id="rId19"/>
    <p:sldId id="731" r:id="rId20"/>
    <p:sldId id="733" r:id="rId21"/>
    <p:sldId id="707" r:id="rId22"/>
    <p:sldId id="768" r:id="rId23"/>
    <p:sldId id="691" r:id="rId24"/>
    <p:sldId id="741" r:id="rId25"/>
    <p:sldId id="711" r:id="rId26"/>
    <p:sldId id="742" r:id="rId27"/>
    <p:sldId id="554" r:id="rId28"/>
    <p:sldId id="740" r:id="rId29"/>
    <p:sldId id="739" r:id="rId30"/>
    <p:sldId id="626" r:id="rId31"/>
    <p:sldId id="292" r:id="rId32"/>
    <p:sldId id="767" r:id="rId33"/>
    <p:sldId id="274" r:id="rId34"/>
    <p:sldId id="293" r:id="rId35"/>
    <p:sldId id="294" r:id="rId36"/>
    <p:sldId id="295" r:id="rId37"/>
    <p:sldId id="727" r:id="rId38"/>
    <p:sldId id="736" r:id="rId39"/>
    <p:sldId id="746" r:id="rId40"/>
    <p:sldId id="725" r:id="rId41"/>
    <p:sldId id="721" r:id="rId42"/>
    <p:sldId id="723" r:id="rId43"/>
    <p:sldId id="714" r:id="rId44"/>
    <p:sldId id="737" r:id="rId45"/>
    <p:sldId id="743" r:id="rId46"/>
    <p:sldId id="738" r:id="rId47"/>
    <p:sldId id="757" r:id="rId48"/>
    <p:sldId id="756" r:id="rId49"/>
    <p:sldId id="755" r:id="rId50"/>
    <p:sldId id="754" r:id="rId51"/>
    <p:sldId id="753" r:id="rId52"/>
    <p:sldId id="752" r:id="rId53"/>
    <p:sldId id="751" r:id="rId54"/>
    <p:sldId id="750" r:id="rId55"/>
    <p:sldId id="749" r:id="rId56"/>
    <p:sldId id="748" r:id="rId57"/>
    <p:sldId id="747" r:id="rId58"/>
    <p:sldId id="715" r:id="rId59"/>
    <p:sldId id="716" r:id="rId60"/>
    <p:sldId id="728" r:id="rId61"/>
    <p:sldId id="713" r:id="rId62"/>
    <p:sldId id="493" r:id="rId63"/>
    <p:sldId id="492" r:id="rId64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3428358-90C1-42B6-B31F-5F2103B8D6BC}">
          <p14:sldIdLst>
            <p14:sldId id="256"/>
          </p14:sldIdLst>
        </p14:section>
        <p14:section name="Section sans titre" id="{EF803953-6F88-448A-A4D0-18F6A986EFF8}">
          <p14:sldIdLst>
            <p14:sldId id="651"/>
            <p14:sldId id="705"/>
            <p14:sldId id="734"/>
            <p14:sldId id="717"/>
            <p14:sldId id="718"/>
            <p14:sldId id="719"/>
            <p14:sldId id="720"/>
            <p14:sldId id="729"/>
            <p14:sldId id="731"/>
            <p14:sldId id="733"/>
            <p14:sldId id="707"/>
            <p14:sldId id="768"/>
            <p14:sldId id="691"/>
            <p14:sldId id="741"/>
            <p14:sldId id="711"/>
            <p14:sldId id="742"/>
            <p14:sldId id="554"/>
            <p14:sldId id="740"/>
            <p14:sldId id="739"/>
            <p14:sldId id="626"/>
            <p14:sldId id="292"/>
            <p14:sldId id="767"/>
            <p14:sldId id="274"/>
            <p14:sldId id="293"/>
            <p14:sldId id="294"/>
            <p14:sldId id="295"/>
            <p14:sldId id="727"/>
            <p14:sldId id="736"/>
            <p14:sldId id="746"/>
            <p14:sldId id="725"/>
            <p14:sldId id="721"/>
            <p14:sldId id="723"/>
            <p14:sldId id="714"/>
            <p14:sldId id="737"/>
            <p14:sldId id="743"/>
            <p14:sldId id="738"/>
            <p14:sldId id="757"/>
            <p14:sldId id="756"/>
            <p14:sldId id="755"/>
            <p14:sldId id="754"/>
            <p14:sldId id="753"/>
            <p14:sldId id="752"/>
            <p14:sldId id="751"/>
            <p14:sldId id="750"/>
            <p14:sldId id="749"/>
            <p14:sldId id="748"/>
            <p14:sldId id="747"/>
            <p14:sldId id="715"/>
            <p14:sldId id="716"/>
            <p14:sldId id="728"/>
            <p14:sldId id="713"/>
            <p14:sldId id="493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 Vincendeau" initials="SV" lastIdx="1" clrIdx="0"/>
  <p:cmAuthor id="1" name="Daniel Bourrion" initials="DB" lastIdx="1" clrIdx="1">
    <p:extLst>
      <p:ext uri="{19B8F6BF-5375-455C-9EA6-DF929625EA0E}">
        <p15:presenceInfo xmlns:p15="http://schemas.microsoft.com/office/powerpoint/2012/main" userId="S::daniel.bourrion@univ-angers.fr::5d034e2d-c6aa-4c66-b6fb-18a87295a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BEF"/>
    <a:srgbClr val="0BBAEF"/>
    <a:srgbClr val="000000"/>
    <a:srgbClr val="898989"/>
    <a:srgbClr val="69B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23C7E-F2DA-7DA3-9279-D2131E822E79}" v="227" dt="2020-12-03T12:59:28.849"/>
    <p1510:client id="{1BD13985-0062-F7CD-08BA-FB3DC2FE3E11}" v="14" dt="2020-12-04T07:58:04.542"/>
    <p1510:client id="{57D86FF4-39DD-9470-2986-275E55123D97}" v="3" dt="2020-12-03T18:12:27.011"/>
    <p1510:client id="{78A3DE77-6355-B40F-B956-86C0A4D9ECF1}" v="33" dt="2020-12-03T16:11:59.869"/>
    <p1510:client id="{86F8A2AD-3526-5518-47A4-11333E8B1799}" v="36" dt="2020-12-03T18:01:59.154"/>
    <p1510:client id="{8FD9C001-D0ED-4A53-8258-9C3872DAABD0}" v="302" dt="2020-12-03T14:38:27.128"/>
    <p1510:client id="{944ACEFC-FF89-4592-8E62-EB830EB88AF8}" v="3" dt="2020-12-04T08:05:30.359"/>
    <p1510:client id="{A6B603DF-F450-4832-A2A3-7253DCDDAC7A}" v="702" dt="2020-12-03T16:40:18.059"/>
    <p1510:client id="{B70A57AB-2A58-CFF0-3997-75B742BC6ED7}" v="27" dt="2020-12-02T16:59:09.721"/>
    <p1510:client id="{C7E77DA6-1AA8-4D4A-849E-BC80EB715CF2}" v="1013" dt="2020-12-03T16:56:14.482"/>
    <p1510:client id="{EC0B5C1D-0F6A-4F3B-A746-2A2E781EED8D}" v="188" dt="2020-12-03T14:25:31.269"/>
    <p1510:client id="{F3CB639C-A480-44A4-8AD1-7D874F834822}" v="56" dt="2020-12-03T15:19:03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ags" Target="tags/tag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commentAuthors" Target="commentAuthor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4FC18-B2F1-4EF5-B020-EE7123AE7DA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820B0F-36F2-413B-986F-DCD217526540}">
      <dgm:prSet/>
      <dgm:spPr/>
      <dgm:t>
        <a:bodyPr/>
        <a:lstStyle/>
        <a:p>
          <a:r>
            <a:rPr lang="en-US"/>
            <a:t>CPER Num 21-27 </a:t>
          </a:r>
        </a:p>
      </dgm:t>
    </dgm:pt>
    <dgm:pt modelId="{56104ABA-69A5-48E4-B8BA-86FA25A5D55F}" type="parTrans" cxnId="{1C8FD2E9-3D30-4576-96F5-5091CAC9D8DC}">
      <dgm:prSet/>
      <dgm:spPr/>
      <dgm:t>
        <a:bodyPr/>
        <a:lstStyle/>
        <a:p>
          <a:endParaRPr lang="en-US"/>
        </a:p>
      </dgm:t>
    </dgm:pt>
    <dgm:pt modelId="{672E0407-E5FC-4C34-BA94-4E363646D585}" type="sibTrans" cxnId="{1C8FD2E9-3D30-4576-96F5-5091CAC9D8DC}">
      <dgm:prSet/>
      <dgm:spPr/>
      <dgm:t>
        <a:bodyPr/>
        <a:lstStyle/>
        <a:p>
          <a:endParaRPr lang="en-US"/>
        </a:p>
      </dgm:t>
    </dgm:pt>
    <dgm:pt modelId="{4FB341DC-78CC-48AB-B5A2-81EB09C843B8}">
      <dgm:prSet/>
      <dgm:spPr/>
      <dgm:t>
        <a:bodyPr/>
        <a:lstStyle/>
        <a:p>
          <a:r>
            <a:rPr lang="en-US"/>
            <a:t>26,4M€</a:t>
          </a:r>
        </a:p>
      </dgm:t>
    </dgm:pt>
    <dgm:pt modelId="{193D3B1E-8BBC-49B1-82BA-E49123C3D89F}" type="parTrans" cxnId="{3F6F230D-7DD4-4D39-8651-ABB0E6B6E79F}">
      <dgm:prSet/>
      <dgm:spPr/>
      <dgm:t>
        <a:bodyPr/>
        <a:lstStyle/>
        <a:p>
          <a:endParaRPr lang="en-US"/>
        </a:p>
      </dgm:t>
    </dgm:pt>
    <dgm:pt modelId="{50542955-2692-4430-88E2-F98028F85EA4}" type="sibTrans" cxnId="{3F6F230D-7DD4-4D39-8651-ABB0E6B6E79F}">
      <dgm:prSet/>
      <dgm:spPr/>
      <dgm:t>
        <a:bodyPr/>
        <a:lstStyle/>
        <a:p>
          <a:endParaRPr lang="en-US"/>
        </a:p>
      </dgm:t>
    </dgm:pt>
    <dgm:pt modelId="{A8B9EA39-898A-41CD-B57F-EE9E597DE5DE}" type="pres">
      <dgm:prSet presAssocID="{EA34FC18-B2F1-4EF5-B020-EE7123AE7DA1}" presName="diagram" presStyleCnt="0">
        <dgm:presLayoutVars>
          <dgm:dir/>
          <dgm:resizeHandles val="exact"/>
        </dgm:presLayoutVars>
      </dgm:prSet>
      <dgm:spPr/>
    </dgm:pt>
    <dgm:pt modelId="{A9BA3C68-5E8A-4371-BC0F-96EFFB08ACE4}" type="pres">
      <dgm:prSet presAssocID="{CD820B0F-36F2-413B-986F-DCD217526540}" presName="arrow" presStyleLbl="node1" presStyleIdx="0" presStyleCnt="2">
        <dgm:presLayoutVars>
          <dgm:bulletEnabled val="1"/>
        </dgm:presLayoutVars>
      </dgm:prSet>
      <dgm:spPr/>
    </dgm:pt>
    <dgm:pt modelId="{3B124183-FEBA-4BBF-9A24-ED7E5E15C569}" type="pres">
      <dgm:prSet presAssocID="{4FB341DC-78CC-48AB-B5A2-81EB09C843B8}" presName="arrow" presStyleLbl="node1" presStyleIdx="1" presStyleCnt="2">
        <dgm:presLayoutVars>
          <dgm:bulletEnabled val="1"/>
        </dgm:presLayoutVars>
      </dgm:prSet>
      <dgm:spPr/>
    </dgm:pt>
  </dgm:ptLst>
  <dgm:cxnLst>
    <dgm:cxn modelId="{3F6F230D-7DD4-4D39-8651-ABB0E6B6E79F}" srcId="{EA34FC18-B2F1-4EF5-B020-EE7123AE7DA1}" destId="{4FB341DC-78CC-48AB-B5A2-81EB09C843B8}" srcOrd="1" destOrd="0" parTransId="{193D3B1E-8BBC-49B1-82BA-E49123C3D89F}" sibTransId="{50542955-2692-4430-88E2-F98028F85EA4}"/>
    <dgm:cxn modelId="{0ED57428-43AD-41BD-BF91-9FC90A9FA4D7}" type="presOf" srcId="{EA34FC18-B2F1-4EF5-B020-EE7123AE7DA1}" destId="{A8B9EA39-898A-41CD-B57F-EE9E597DE5DE}" srcOrd="0" destOrd="0" presId="urn:microsoft.com/office/officeart/2005/8/layout/arrow5"/>
    <dgm:cxn modelId="{93030285-0E82-42EB-A520-1EFD3583794D}" type="presOf" srcId="{4FB341DC-78CC-48AB-B5A2-81EB09C843B8}" destId="{3B124183-FEBA-4BBF-9A24-ED7E5E15C569}" srcOrd="0" destOrd="0" presId="urn:microsoft.com/office/officeart/2005/8/layout/arrow5"/>
    <dgm:cxn modelId="{1C8FD2E9-3D30-4576-96F5-5091CAC9D8DC}" srcId="{EA34FC18-B2F1-4EF5-B020-EE7123AE7DA1}" destId="{CD820B0F-36F2-413B-986F-DCD217526540}" srcOrd="0" destOrd="0" parTransId="{56104ABA-69A5-48E4-B8BA-86FA25A5D55F}" sibTransId="{672E0407-E5FC-4C34-BA94-4E363646D585}"/>
    <dgm:cxn modelId="{C15A35ED-B22E-4F5E-BC95-3A6B816CD1B4}" type="presOf" srcId="{CD820B0F-36F2-413B-986F-DCD217526540}" destId="{A9BA3C68-5E8A-4371-BC0F-96EFFB08ACE4}" srcOrd="0" destOrd="0" presId="urn:microsoft.com/office/officeart/2005/8/layout/arrow5"/>
    <dgm:cxn modelId="{C08B35A7-1EE2-4D1A-8453-3CA442750877}" type="presParOf" srcId="{A8B9EA39-898A-41CD-B57F-EE9E597DE5DE}" destId="{A9BA3C68-5E8A-4371-BC0F-96EFFB08ACE4}" srcOrd="0" destOrd="0" presId="urn:microsoft.com/office/officeart/2005/8/layout/arrow5"/>
    <dgm:cxn modelId="{47924C1E-4695-4912-862D-114688815472}" type="presParOf" srcId="{A8B9EA39-898A-41CD-B57F-EE9E597DE5DE}" destId="{3B124183-FEBA-4BBF-9A24-ED7E5E15C56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AE3C7-A135-4F6C-88A7-9DC5B7A4E51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310E30C-5B7F-4B92-B142-6955394EC7B3}">
      <dgm:prSet/>
      <dgm:spPr/>
      <dgm:t>
        <a:bodyPr/>
        <a:lstStyle/>
        <a:p>
          <a:r>
            <a:rPr lang="en-US" dirty="0"/>
            <a:t>Des </a:t>
          </a:r>
          <a:r>
            <a:rPr lang="en-US" dirty="0" err="1"/>
            <a:t>réseaux</a:t>
          </a:r>
          <a:r>
            <a:rPr lang="en-US" dirty="0"/>
            <a:t> </a:t>
          </a:r>
          <a:r>
            <a:rPr lang="en-US" dirty="0" err="1"/>
            <a:t>ultrahaut-débit</a:t>
          </a:r>
          <a:r>
            <a:rPr lang="en-US" dirty="0"/>
            <a:t> en Pays de Loire</a:t>
          </a:r>
        </a:p>
      </dgm:t>
    </dgm:pt>
    <dgm:pt modelId="{FFC0C4FA-F5DA-491E-B27D-E89745637E43}" type="parTrans" cxnId="{4BA58FD2-E22A-4AF8-85A2-7C38E460E03F}">
      <dgm:prSet/>
      <dgm:spPr/>
      <dgm:t>
        <a:bodyPr/>
        <a:lstStyle/>
        <a:p>
          <a:endParaRPr lang="en-US"/>
        </a:p>
      </dgm:t>
    </dgm:pt>
    <dgm:pt modelId="{85EB12BA-C9CC-438E-ACA9-C599FAA89A9B}" type="sibTrans" cxnId="{4BA58FD2-E22A-4AF8-85A2-7C38E460E03F}">
      <dgm:prSet/>
      <dgm:spPr/>
      <dgm:t>
        <a:bodyPr/>
        <a:lstStyle/>
        <a:p>
          <a:endParaRPr lang="en-US"/>
        </a:p>
      </dgm:t>
    </dgm:pt>
    <dgm:pt modelId="{318DCCD3-9FED-4A25-B943-8D93D4C4B5FD}">
      <dgm:prSet/>
      <dgm:spPr/>
      <dgm:t>
        <a:bodyPr/>
        <a:lstStyle/>
        <a:p>
          <a:pPr rtl="0"/>
          <a:r>
            <a:rPr lang="en-US" dirty="0"/>
            <a:t>Un Datacenter </a:t>
          </a:r>
          <a:r>
            <a:rPr lang="en-US" dirty="0" err="1"/>
            <a:t>régional</a:t>
          </a:r>
          <a:r>
            <a:rPr lang="en-US" dirty="0"/>
            <a:t> </a:t>
          </a:r>
          <a:r>
            <a:rPr lang="en-US" dirty="0" err="1">
              <a:latin typeface="Calibri Light"/>
            </a:rPr>
            <a:t>labellisé</a:t>
          </a:r>
          <a:r>
            <a:rPr lang="en-US" dirty="0"/>
            <a:t> </a:t>
          </a:r>
          <a:r>
            <a:rPr lang="en-US" dirty="0">
              <a:latin typeface="Calibri Light"/>
            </a:rPr>
            <a:t>pour la</a:t>
          </a:r>
          <a:r>
            <a:rPr lang="en-US" dirty="0"/>
            <a:t> Recherche (</a:t>
          </a:r>
          <a:r>
            <a:rPr lang="en-US" dirty="0" err="1"/>
            <a:t>exemple</a:t>
          </a:r>
          <a:r>
            <a:rPr lang="en-US" dirty="0"/>
            <a:t> du </a:t>
          </a:r>
          <a:r>
            <a:rPr lang="en-US" dirty="0" err="1"/>
            <a:t>calcul</a:t>
          </a:r>
          <a:r>
            <a:rPr lang="en-US" dirty="0">
              <a:latin typeface="Calibri Light"/>
            </a:rPr>
            <a:t>, du stockage ...)</a:t>
          </a:r>
          <a:endParaRPr lang="en-US" dirty="0"/>
        </a:p>
      </dgm:t>
    </dgm:pt>
    <dgm:pt modelId="{C03553B3-69B0-424E-AF82-67A884665638}" type="parTrans" cxnId="{DBF806C1-CE43-4FE8-B2A3-FA7A2C549E30}">
      <dgm:prSet/>
      <dgm:spPr/>
      <dgm:t>
        <a:bodyPr/>
        <a:lstStyle/>
        <a:p>
          <a:endParaRPr lang="en-US"/>
        </a:p>
      </dgm:t>
    </dgm:pt>
    <dgm:pt modelId="{CCB50539-5A1E-438A-AEA7-76C7C5F0662C}" type="sibTrans" cxnId="{DBF806C1-CE43-4FE8-B2A3-FA7A2C549E30}">
      <dgm:prSet/>
      <dgm:spPr/>
      <dgm:t>
        <a:bodyPr/>
        <a:lstStyle/>
        <a:p>
          <a:endParaRPr lang="en-US"/>
        </a:p>
      </dgm:t>
    </dgm:pt>
    <dgm:pt modelId="{DD153289-24BF-40DE-BD09-E7CBEBB19C6F}">
      <dgm:prSet/>
      <dgm:spPr/>
      <dgm:t>
        <a:bodyPr/>
        <a:lstStyle/>
        <a:p>
          <a:pPr rtl="0"/>
          <a:r>
            <a:rPr lang="en-US" dirty="0"/>
            <a:t>Des  services </a:t>
          </a:r>
          <a:r>
            <a:rPr lang="en-US" dirty="0" err="1"/>
            <a:t>numériques</a:t>
          </a:r>
          <a:r>
            <a:rPr lang="en-US" dirty="0"/>
            <a:t> </a:t>
          </a:r>
          <a:r>
            <a:rPr lang="en-US" dirty="0" err="1"/>
            <a:t>mutualisés</a:t>
          </a:r>
          <a:r>
            <a:rPr lang="en-US" dirty="0"/>
            <a:t> (</a:t>
          </a:r>
          <a:r>
            <a:rPr lang="en-US" dirty="0" err="1">
              <a:latin typeface="Calibri Light"/>
            </a:rPr>
            <a:t>exemple</a:t>
          </a:r>
          <a:r>
            <a:rPr lang="en-US" dirty="0">
              <a:latin typeface="Calibri Light"/>
            </a:rPr>
            <a:t> CMS</a:t>
          </a:r>
          <a:r>
            <a:rPr lang="en-US" dirty="0"/>
            <a:t> </a:t>
          </a:r>
          <a:r>
            <a:rPr lang="en-US" dirty="0" err="1"/>
            <a:t>européenne</a:t>
          </a:r>
          <a:r>
            <a:rPr lang="en-US" dirty="0"/>
            <a:t> …)</a:t>
          </a:r>
        </a:p>
      </dgm:t>
    </dgm:pt>
    <dgm:pt modelId="{A24E60DC-156A-4754-BB3A-CBA70850CF25}" type="parTrans" cxnId="{DEAA5A6E-99A4-47C7-A897-6B4EACE624DE}">
      <dgm:prSet/>
      <dgm:spPr/>
      <dgm:t>
        <a:bodyPr/>
        <a:lstStyle/>
        <a:p>
          <a:endParaRPr lang="en-US"/>
        </a:p>
      </dgm:t>
    </dgm:pt>
    <dgm:pt modelId="{8523467F-5DBA-4781-AA96-2677EE9EBC30}" type="sibTrans" cxnId="{DEAA5A6E-99A4-47C7-A897-6B4EACE624DE}">
      <dgm:prSet/>
      <dgm:spPr/>
      <dgm:t>
        <a:bodyPr/>
        <a:lstStyle/>
        <a:p>
          <a:endParaRPr lang="en-US"/>
        </a:p>
      </dgm:t>
    </dgm:pt>
    <dgm:pt modelId="{00D9F375-851C-44F2-BA3C-4F92B7699A81}" type="pres">
      <dgm:prSet presAssocID="{214AE3C7-A135-4F6C-88A7-9DC5B7A4E512}" presName="linear" presStyleCnt="0">
        <dgm:presLayoutVars>
          <dgm:animLvl val="lvl"/>
          <dgm:resizeHandles val="exact"/>
        </dgm:presLayoutVars>
      </dgm:prSet>
      <dgm:spPr/>
    </dgm:pt>
    <dgm:pt modelId="{44EF4A7B-9EA4-4903-907D-3C38C8898D6E}" type="pres">
      <dgm:prSet presAssocID="{8310E30C-5B7F-4B92-B142-6955394EC7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BEC129-DA15-4E78-B18D-E25842C44781}" type="pres">
      <dgm:prSet presAssocID="{85EB12BA-C9CC-438E-ACA9-C599FAA89A9B}" presName="spacer" presStyleCnt="0"/>
      <dgm:spPr/>
    </dgm:pt>
    <dgm:pt modelId="{D60284D8-8ACA-4035-AE81-78F6508D9D33}" type="pres">
      <dgm:prSet presAssocID="{318DCCD3-9FED-4A25-B943-8D93D4C4B5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E9F461-C595-424C-AD91-631084EFA73F}" type="pres">
      <dgm:prSet presAssocID="{CCB50539-5A1E-438A-AEA7-76C7C5F0662C}" presName="spacer" presStyleCnt="0"/>
      <dgm:spPr/>
    </dgm:pt>
    <dgm:pt modelId="{CAA1FD85-46F5-4EBC-840C-DEE7EC8AD280}" type="pres">
      <dgm:prSet presAssocID="{DD153289-24BF-40DE-BD09-E7CBEBB19C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D27A25-F06C-4100-9958-F86131A5F82E}" type="presOf" srcId="{DD153289-24BF-40DE-BD09-E7CBEBB19C6F}" destId="{CAA1FD85-46F5-4EBC-840C-DEE7EC8AD280}" srcOrd="0" destOrd="0" presId="urn:microsoft.com/office/officeart/2005/8/layout/vList2"/>
    <dgm:cxn modelId="{DEAA5A6E-99A4-47C7-A897-6B4EACE624DE}" srcId="{214AE3C7-A135-4F6C-88A7-9DC5B7A4E512}" destId="{DD153289-24BF-40DE-BD09-E7CBEBB19C6F}" srcOrd="2" destOrd="0" parTransId="{A24E60DC-156A-4754-BB3A-CBA70850CF25}" sibTransId="{8523467F-5DBA-4781-AA96-2677EE9EBC30}"/>
    <dgm:cxn modelId="{2908B04F-FCC3-4449-AF46-E37E70CE71EF}" type="presOf" srcId="{318DCCD3-9FED-4A25-B943-8D93D4C4B5FD}" destId="{D60284D8-8ACA-4035-AE81-78F6508D9D33}" srcOrd="0" destOrd="0" presId="urn:microsoft.com/office/officeart/2005/8/layout/vList2"/>
    <dgm:cxn modelId="{DBF806C1-CE43-4FE8-B2A3-FA7A2C549E30}" srcId="{214AE3C7-A135-4F6C-88A7-9DC5B7A4E512}" destId="{318DCCD3-9FED-4A25-B943-8D93D4C4B5FD}" srcOrd="1" destOrd="0" parTransId="{C03553B3-69B0-424E-AF82-67A884665638}" sibTransId="{CCB50539-5A1E-438A-AEA7-76C7C5F0662C}"/>
    <dgm:cxn modelId="{4BA58FD2-E22A-4AF8-85A2-7C38E460E03F}" srcId="{214AE3C7-A135-4F6C-88A7-9DC5B7A4E512}" destId="{8310E30C-5B7F-4B92-B142-6955394EC7B3}" srcOrd="0" destOrd="0" parTransId="{FFC0C4FA-F5DA-491E-B27D-E89745637E43}" sibTransId="{85EB12BA-C9CC-438E-ACA9-C599FAA89A9B}"/>
    <dgm:cxn modelId="{E2E4FBE7-1A89-45D8-935D-FF9102C45B3B}" type="presOf" srcId="{8310E30C-5B7F-4B92-B142-6955394EC7B3}" destId="{44EF4A7B-9EA4-4903-907D-3C38C8898D6E}" srcOrd="0" destOrd="0" presId="urn:microsoft.com/office/officeart/2005/8/layout/vList2"/>
    <dgm:cxn modelId="{B9111AF3-6CC9-4384-AD65-BDEA0537B1CA}" type="presOf" srcId="{214AE3C7-A135-4F6C-88A7-9DC5B7A4E512}" destId="{00D9F375-851C-44F2-BA3C-4F92B7699A81}" srcOrd="0" destOrd="0" presId="urn:microsoft.com/office/officeart/2005/8/layout/vList2"/>
    <dgm:cxn modelId="{56754574-AA45-466A-B828-BDA5573DCF18}" type="presParOf" srcId="{00D9F375-851C-44F2-BA3C-4F92B7699A81}" destId="{44EF4A7B-9EA4-4903-907D-3C38C8898D6E}" srcOrd="0" destOrd="0" presId="urn:microsoft.com/office/officeart/2005/8/layout/vList2"/>
    <dgm:cxn modelId="{9F12FDC6-D08D-49EA-ACAF-EC98B7DEDF0F}" type="presParOf" srcId="{00D9F375-851C-44F2-BA3C-4F92B7699A81}" destId="{43BEC129-DA15-4E78-B18D-E25842C44781}" srcOrd="1" destOrd="0" presId="urn:microsoft.com/office/officeart/2005/8/layout/vList2"/>
    <dgm:cxn modelId="{8A2BEB23-B93D-48F0-895B-7F46CF6315E4}" type="presParOf" srcId="{00D9F375-851C-44F2-BA3C-4F92B7699A81}" destId="{D60284D8-8ACA-4035-AE81-78F6508D9D33}" srcOrd="2" destOrd="0" presId="urn:microsoft.com/office/officeart/2005/8/layout/vList2"/>
    <dgm:cxn modelId="{26DF99D9-FC70-4F4C-839D-8A84F586B0CE}" type="presParOf" srcId="{00D9F375-851C-44F2-BA3C-4F92B7699A81}" destId="{16E9F461-C595-424C-AD91-631084EFA73F}" srcOrd="3" destOrd="0" presId="urn:microsoft.com/office/officeart/2005/8/layout/vList2"/>
    <dgm:cxn modelId="{EBB535C3-355C-4C0C-84CE-BA9DD236D84B}" type="presParOf" srcId="{00D9F375-851C-44F2-BA3C-4F92B7699A81}" destId="{CAA1FD85-46F5-4EBC-840C-DEE7EC8AD2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A3C68-5E8A-4371-BC0F-96EFFB08ACE4}">
      <dsp:nvSpPr>
        <dsp:cNvPr id="0" name=""/>
        <dsp:cNvSpPr/>
      </dsp:nvSpPr>
      <dsp:spPr>
        <a:xfrm rot="16200000">
          <a:off x="520" y="366292"/>
          <a:ext cx="3597546" cy="359754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CPER Num 21-27 </a:t>
          </a:r>
        </a:p>
      </dsp:txBody>
      <dsp:txXfrm rot="5400000">
        <a:off x="520" y="1265678"/>
        <a:ext cx="2967975" cy="1798773"/>
      </dsp:txXfrm>
    </dsp:sp>
    <dsp:sp modelId="{3B124183-FEBA-4BBF-9A24-ED7E5E15C569}">
      <dsp:nvSpPr>
        <dsp:cNvPr id="0" name=""/>
        <dsp:cNvSpPr/>
      </dsp:nvSpPr>
      <dsp:spPr>
        <a:xfrm rot="5400000">
          <a:off x="3814181" y="366292"/>
          <a:ext cx="3597546" cy="359754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26,4M€</a:t>
          </a:r>
        </a:p>
      </dsp:txBody>
      <dsp:txXfrm rot="-5400000">
        <a:off x="4443752" y="1265679"/>
        <a:ext cx="2967975" cy="1798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F4A7B-9EA4-4903-907D-3C38C8898D6E}">
      <dsp:nvSpPr>
        <dsp:cNvPr id="0" name=""/>
        <dsp:cNvSpPr/>
      </dsp:nvSpPr>
      <dsp:spPr>
        <a:xfrm>
          <a:off x="0" y="168210"/>
          <a:ext cx="4565529" cy="13985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Des </a:t>
          </a:r>
          <a:r>
            <a:rPr lang="en-US" sz="2500" kern="1200" dirty="0" err="1"/>
            <a:t>réseaux</a:t>
          </a:r>
          <a:r>
            <a:rPr lang="en-US" sz="2500" kern="1200" dirty="0"/>
            <a:t> </a:t>
          </a:r>
          <a:r>
            <a:rPr lang="en-US" sz="2500" kern="1200" dirty="0" err="1"/>
            <a:t>ultrahaut-débit</a:t>
          </a:r>
          <a:r>
            <a:rPr lang="en-US" sz="2500" kern="1200" dirty="0"/>
            <a:t> en Pays de Loire</a:t>
          </a:r>
        </a:p>
      </dsp:txBody>
      <dsp:txXfrm>
        <a:off x="68270" y="236480"/>
        <a:ext cx="4428989" cy="1261975"/>
      </dsp:txXfrm>
    </dsp:sp>
    <dsp:sp modelId="{D60284D8-8ACA-4035-AE81-78F6508D9D33}">
      <dsp:nvSpPr>
        <dsp:cNvPr id="0" name=""/>
        <dsp:cNvSpPr/>
      </dsp:nvSpPr>
      <dsp:spPr>
        <a:xfrm>
          <a:off x="0" y="1638725"/>
          <a:ext cx="4565529" cy="139851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 Datacenter </a:t>
          </a:r>
          <a:r>
            <a:rPr lang="en-US" sz="2500" kern="1200" dirty="0" err="1"/>
            <a:t>régional</a:t>
          </a:r>
          <a:r>
            <a:rPr lang="en-US" sz="2500" kern="1200" dirty="0"/>
            <a:t> </a:t>
          </a:r>
          <a:r>
            <a:rPr lang="en-US" sz="2500" kern="1200" dirty="0" err="1">
              <a:latin typeface="Calibri Light"/>
            </a:rPr>
            <a:t>labellisé</a:t>
          </a:r>
          <a:r>
            <a:rPr lang="en-US" sz="2500" kern="1200" dirty="0"/>
            <a:t> </a:t>
          </a:r>
          <a:r>
            <a:rPr lang="en-US" sz="2500" kern="1200" dirty="0">
              <a:latin typeface="Calibri Light"/>
            </a:rPr>
            <a:t>pour la</a:t>
          </a:r>
          <a:r>
            <a:rPr lang="en-US" sz="2500" kern="1200" dirty="0"/>
            <a:t> Recherche (</a:t>
          </a:r>
          <a:r>
            <a:rPr lang="en-US" sz="2500" kern="1200" dirty="0" err="1"/>
            <a:t>exemple</a:t>
          </a:r>
          <a:r>
            <a:rPr lang="en-US" sz="2500" kern="1200" dirty="0"/>
            <a:t> du </a:t>
          </a:r>
          <a:r>
            <a:rPr lang="en-US" sz="2500" kern="1200" dirty="0" err="1"/>
            <a:t>calcul</a:t>
          </a:r>
          <a:r>
            <a:rPr lang="en-US" sz="2500" kern="1200" dirty="0">
              <a:latin typeface="Calibri Light"/>
            </a:rPr>
            <a:t>, du stockage ...)</a:t>
          </a:r>
          <a:endParaRPr lang="en-US" sz="2500" kern="1200" dirty="0"/>
        </a:p>
      </dsp:txBody>
      <dsp:txXfrm>
        <a:off x="68270" y="1706995"/>
        <a:ext cx="4428989" cy="1261975"/>
      </dsp:txXfrm>
    </dsp:sp>
    <dsp:sp modelId="{CAA1FD85-46F5-4EBC-840C-DEE7EC8AD280}">
      <dsp:nvSpPr>
        <dsp:cNvPr id="0" name=""/>
        <dsp:cNvSpPr/>
      </dsp:nvSpPr>
      <dsp:spPr>
        <a:xfrm>
          <a:off x="0" y="3109241"/>
          <a:ext cx="4565529" cy="13985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Des  services </a:t>
          </a:r>
          <a:r>
            <a:rPr lang="en-US" sz="2500" kern="1200" dirty="0" err="1"/>
            <a:t>numériques</a:t>
          </a:r>
          <a:r>
            <a:rPr lang="en-US" sz="2500" kern="1200" dirty="0"/>
            <a:t> </a:t>
          </a:r>
          <a:r>
            <a:rPr lang="en-US" sz="2500" kern="1200" dirty="0" err="1"/>
            <a:t>mutualisés</a:t>
          </a:r>
          <a:r>
            <a:rPr lang="en-US" sz="2500" kern="1200" dirty="0"/>
            <a:t> (</a:t>
          </a:r>
          <a:r>
            <a:rPr lang="en-US" sz="2500" kern="1200" dirty="0" err="1">
              <a:latin typeface="Calibri Light"/>
            </a:rPr>
            <a:t>exemple</a:t>
          </a:r>
          <a:r>
            <a:rPr lang="en-US" sz="2500" kern="1200" dirty="0">
              <a:latin typeface="Calibri Light"/>
            </a:rPr>
            <a:t> CMS</a:t>
          </a:r>
          <a:r>
            <a:rPr lang="en-US" sz="2500" kern="1200" dirty="0"/>
            <a:t> </a:t>
          </a:r>
          <a:r>
            <a:rPr lang="en-US" sz="2500" kern="1200" dirty="0" err="1"/>
            <a:t>européenne</a:t>
          </a:r>
          <a:r>
            <a:rPr lang="en-US" sz="2500" kern="1200" dirty="0"/>
            <a:t> …)</a:t>
          </a:r>
        </a:p>
      </dsp:txBody>
      <dsp:txXfrm>
        <a:off x="68270" y="3177511"/>
        <a:ext cx="4428989" cy="126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9EAD-AD01-4746-BD3C-71A663349F42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BD956-6367-49CA-B37E-8B9CA66BF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BD956-6367-49CA-B37E-8B9CA66BF27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47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74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60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79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7D1B1-B2C3-7D4B-B6D8-D29A765CA84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09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04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Parmi les </a:t>
            </a:r>
            <a:r>
              <a:rPr lang="fr-FR" err="1"/>
              <a:t>donateeurs</a:t>
            </a:r>
            <a:r>
              <a:rPr lang="fr-FR"/>
              <a:t> (16) : 2 entreprises, </a:t>
            </a:r>
            <a:r>
              <a:rPr lang="fr-FR" err="1"/>
              <a:t>Emmaus</a:t>
            </a:r>
            <a:r>
              <a:rPr lang="fr-FR"/>
              <a:t> et 4/5 personnels UA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87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21823A-F740-42C3-ACB0-61FD95936EAA}"/>
              </a:ext>
            </a:extLst>
          </p:cNvPr>
          <p:cNvSpPr/>
          <p:nvPr userDrawn="1"/>
        </p:nvSpPr>
        <p:spPr>
          <a:xfrm>
            <a:off x="163902" y="145062"/>
            <a:ext cx="8816196" cy="3252188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2979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6392"/>
            <a:ext cx="6858000" cy="13414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CEC214-D9D2-4665-977E-C37D135B8E86}"/>
              </a:ext>
            </a:extLst>
          </p:cNvPr>
          <p:cNvSpPr/>
          <p:nvPr userDrawn="1"/>
        </p:nvSpPr>
        <p:spPr>
          <a:xfrm>
            <a:off x="163902" y="145062"/>
            <a:ext cx="559998" cy="138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65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4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3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03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6947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9916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470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5364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313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15636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9142F-7272-41AA-89FA-98415222E6FA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75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3268EE-B5C7-4C5E-96C0-636DCFD5B750}"/>
              </a:ext>
            </a:extLst>
          </p:cNvPr>
          <p:cNvSpPr/>
          <p:nvPr userDrawn="1"/>
        </p:nvSpPr>
        <p:spPr>
          <a:xfrm>
            <a:off x="314678" y="310551"/>
            <a:ext cx="8669547" cy="9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180735-B75E-457E-8CC5-70C8F5D93868}"/>
              </a:ext>
            </a:extLst>
          </p:cNvPr>
          <p:cNvSpPr/>
          <p:nvPr userDrawn="1"/>
        </p:nvSpPr>
        <p:spPr>
          <a:xfrm>
            <a:off x="198408" y="163902"/>
            <a:ext cx="8669547" cy="905774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1"/>
            <a:ext cx="7886700" cy="759126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996"/>
            <a:ext cx="7886700" cy="4675967"/>
          </a:xfrm>
        </p:spPr>
        <p:txBody>
          <a:bodyPr/>
          <a:lstStyle>
            <a:lvl2pPr marL="685800" indent="-228600">
              <a:buFont typeface="Verdana" panose="020B0604030504040204" pitchFamily="34" charset="0"/>
              <a:buChar char="–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447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4007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4843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8044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257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26162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652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858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9587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2156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2035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4817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989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5D449D-C643-48A7-BD21-96E794B46011}"/>
              </a:ext>
            </a:extLst>
          </p:cNvPr>
          <p:cNvSpPr/>
          <p:nvPr userDrawn="1"/>
        </p:nvSpPr>
        <p:spPr>
          <a:xfrm>
            <a:off x="314678" y="310550"/>
            <a:ext cx="8669547" cy="35627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D4570A-232C-435D-AFE1-AD6DAD22DFD9}"/>
              </a:ext>
            </a:extLst>
          </p:cNvPr>
          <p:cNvSpPr/>
          <p:nvPr userDrawn="1"/>
        </p:nvSpPr>
        <p:spPr>
          <a:xfrm>
            <a:off x="198408" y="146649"/>
            <a:ext cx="8669547" cy="3562709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8747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8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53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7202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4961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4543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0317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BDE18-7311-4D84-95CA-5D3720DCD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5B82AA-5F66-49EA-B902-E3C9DEA7E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65899-6662-4A98-B504-821FCED8542D}"/>
              </a:ext>
            </a:extLst>
          </p:cNvPr>
          <p:cNvSpPr/>
          <p:nvPr userDrawn="1"/>
        </p:nvSpPr>
        <p:spPr>
          <a:xfrm>
            <a:off x="0" y="1"/>
            <a:ext cx="900836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F5822-830B-4B01-88D8-B7D29C796E95}"/>
              </a:ext>
            </a:extLst>
          </p:cNvPr>
          <p:cNvSpPr/>
          <p:nvPr userDrawn="1"/>
        </p:nvSpPr>
        <p:spPr>
          <a:xfrm>
            <a:off x="78581" y="95249"/>
            <a:ext cx="8991000" cy="6660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70585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8A04F6-BC06-49DE-AE35-07E6C02478C8}"/>
              </a:ext>
            </a:extLst>
          </p:cNvPr>
          <p:cNvSpPr/>
          <p:nvPr userDrawn="1"/>
        </p:nvSpPr>
        <p:spPr>
          <a:xfrm>
            <a:off x="357187" y="486172"/>
            <a:ext cx="8596313" cy="2949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480EBF-863D-4F47-9684-06EAAECA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" y="232570"/>
            <a:ext cx="8605838" cy="2891631"/>
          </a:xfrm>
          <a:solidFill>
            <a:srgbClr val="0BBBEF"/>
          </a:solidFill>
        </p:spPr>
        <p:txBody>
          <a:bodyPr anchor="ctr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C19024-B985-4959-AA8E-F82FF5CB2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437" y="3537745"/>
            <a:ext cx="8234363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99EE0F-4835-44FC-9C71-F5C1274C3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70693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DFEB0D-8C6F-4239-A2C8-0E1BBD8132D1}"/>
              </a:ext>
            </a:extLst>
          </p:cNvPr>
          <p:cNvSpPr/>
          <p:nvPr userDrawn="1"/>
        </p:nvSpPr>
        <p:spPr>
          <a:xfrm>
            <a:off x="388649" y="466726"/>
            <a:ext cx="8583901" cy="1271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9E5EC5-C364-4CAC-876F-BCFEB9E8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4732"/>
            <a:ext cx="8629650" cy="1260218"/>
          </a:xfrm>
          <a:solidFill>
            <a:srgbClr val="0BBBE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304604-87A8-4B52-A5CE-B9A72243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2471"/>
            <a:ext cx="7886700" cy="35647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14823D1-1F79-427E-AD4D-3862830B3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48736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538667-5CEF-40D4-BB4B-73F5027F8451}"/>
              </a:ext>
            </a:extLst>
          </p:cNvPr>
          <p:cNvSpPr/>
          <p:nvPr userDrawn="1"/>
        </p:nvSpPr>
        <p:spPr>
          <a:xfrm>
            <a:off x="388649" y="466726"/>
            <a:ext cx="8583901" cy="1271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7283E42-833D-4ED4-B08D-E59D79C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4732"/>
            <a:ext cx="8629650" cy="1260218"/>
          </a:xfrm>
          <a:solidFill>
            <a:srgbClr val="0BBBE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78FDDBF-890B-45AB-99D4-6941BEC00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61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39091-94BF-4AB9-B41C-CB0F9276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022723-B1E4-4D21-A029-81B1688B2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D07E78-F805-4EE4-B956-60038269E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C910A2-5A78-4589-8976-64E928532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2BD5B3-BF30-453F-8434-0ED6EB0C1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>
                <a:solidFill>
                  <a:prstClr val="white"/>
                </a:solidFill>
              </a:rPr>
              <a:t>Université d’Angers</a:t>
            </a:r>
          </a:p>
        </p:txBody>
      </p:sp>
    </p:spTree>
    <p:extLst>
      <p:ext uri="{BB962C8B-B14F-4D97-AF65-F5344CB8AC3E}">
        <p14:creationId xmlns:p14="http://schemas.microsoft.com/office/powerpoint/2010/main" val="17665377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26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93007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Noi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70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1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7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7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4774" cy="649633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9826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7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2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8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8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8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53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Compléter avec un titre ici qui porte votre message sur deux lignes au maximum pour des raisons de lisibilité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130759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19015" y="1268414"/>
            <a:ext cx="8507077" cy="4968875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3A78BB8-1A9B-4281-867D-7F466688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1590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3"/>
            <a:ext cx="4126657" cy="4968000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99436" y="1268413"/>
            <a:ext cx="4126657" cy="4968000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111C96-5471-4B1E-8E82-0A858416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675903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9328"/>
            <a:ext cx="5715624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2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2091951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894574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3697197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4499820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8718" y="1289328"/>
            <a:ext cx="1275626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8718" y="4499820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8718" y="3697197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8718" y="2894574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8718" y="2091951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5302445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8718" y="5302445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24638" y="1289328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24638" y="2091951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24638" y="2894574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4638" y="3697197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24638" y="4499820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24638" y="5302445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977794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2012"/>
            <a:ext cx="5594684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0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175755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233094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2708635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556188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9983" y="1282012"/>
            <a:ext cx="1159660" cy="414000"/>
          </a:xfrm>
          <a:prstGeom prst="rect">
            <a:avLst/>
          </a:prstGeom>
        </p:spPr>
        <p:txBody>
          <a:bodyPr wrap="square" tIns="108000" bIns="108000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9983" y="556188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9983" y="2708635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9983" y="2233094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9983" y="175755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3184176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9983" y="3184176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526662" y="3659717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526662" y="4135258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419983" y="4135258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7419983" y="3659717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526662" y="4610799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7419983" y="4610799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526662" y="5086340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7419983" y="5086340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30222" y="1282012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30222" y="175755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30222" y="2233094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30222" y="2708635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30222" y="3184176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30222" y="3659717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30222" y="4135258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30222" y="4610799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30222" y="5086340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30222" y="556188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33147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16804" cy="4725900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</p:spTree>
    <p:extLst>
      <p:ext uri="{BB962C8B-B14F-4D97-AF65-F5344CB8AC3E}">
        <p14:creationId xmlns:p14="http://schemas.microsoft.com/office/powerpoint/2010/main" val="113472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88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329049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105119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1961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35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9086"/>
            <a:ext cx="9144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0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4"/>
          <a:stretch/>
        </p:blipFill>
        <p:spPr bwMode="auto">
          <a:xfrm>
            <a:off x="-14356" y="1"/>
            <a:ext cx="9158356" cy="68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958" y="0"/>
            <a:ext cx="2126274" cy="5229201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PARIS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LONDRES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NEW YORK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HONG KONG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SINGAPORE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DUBAI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SAO PAULO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LUXEMBOURG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MADRID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MILAN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BRUXELLES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GENEVE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CASABLANCA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ISTAMBUL *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LYON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MARSEILLE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583865" y="5301209"/>
            <a:ext cx="697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Partenariats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68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64549" y="3212976"/>
          <a:ext cx="8671012" cy="4053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884">
                <a:tc>
                  <a:txBody>
                    <a:bodyPr/>
                    <a:lstStyle/>
                    <a:p>
                      <a:r>
                        <a:rPr lang="fr-FR" sz="900" b="1"/>
                        <a:t>Niveau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r>
                        <a:rPr lang="fr-FR" sz="1000" i="0" kern="1200" cap="all" baseline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71">
                <a:tc>
                  <a:txBody>
                    <a:bodyPr/>
                    <a:lstStyle/>
                    <a:p>
                      <a:r>
                        <a:rPr lang="fr-FR" sz="2200" kern="1200" baseline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1000" i="0" kern="1200" cap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lvl="0"/>
                      <a:r>
                        <a:rPr lang="fr-FR" sz="1600" i="0" kern="1200" cap="none" baseline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12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4445673" y="410412"/>
            <a:ext cx="4380420" cy="108011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Remaining bug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Police Tahoma italique ne passe pas à l’impression depuis un document PDF généré directement par PPT.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Passer par une imprimante PDF type PDF Creator.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/>
        </p:nvGraphicFramePr>
        <p:xfrm>
          <a:off x="335141" y="1470716"/>
          <a:ext cx="8520100" cy="17724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68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66462" marR="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66462" marR="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How to use the Wavestone </a:t>
            </a:r>
            <a:r>
              <a:rPr lang="fr-FR" noProof="0" err="1"/>
              <a:t>ppt</a:t>
            </a:r>
            <a:r>
              <a:rPr lang="fr-FR" noProof="0"/>
              <a:t> </a:t>
            </a:r>
            <a:r>
              <a:rPr lang="fr-FR" noProof="0" err="1"/>
              <a:t>template</a:t>
            </a:r>
            <a:endParaRPr lang="fr-FR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326140"/>
          </a:xfrm>
        </p:spPr>
        <p:txBody>
          <a:bodyPr lIns="108000" tIns="3600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Color &amp; Font structure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312406" y="730806"/>
            <a:ext cx="4126656" cy="753979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Raccourci pour changer de niveau 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Shift + Alt + Flèche droite ou gauche</a:t>
              </a: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2621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" y="6669088"/>
            <a:ext cx="915865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fr-FR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9" name="Numero"/>
          <p:cNvSpPr>
            <a:spLocks noChangeArrowheads="1"/>
          </p:cNvSpPr>
          <p:nvPr userDrawn="1"/>
        </p:nvSpPr>
        <p:spPr bwMode="auto">
          <a:xfrm>
            <a:off x="8839626" y="6669093"/>
            <a:ext cx="304374" cy="22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4" tIns="45692" rIns="91384" bIns="45692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4DD48-17BC-4FDF-AB5F-031E7608C1BF}" type="slidenum">
              <a:rPr kumimoji="1" lang="fr-CA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1" lang="fr-CA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549200" y="134838"/>
            <a:ext cx="8102991" cy="255186"/>
          </a:xfrm>
        </p:spPr>
        <p:txBody>
          <a:bodyPr>
            <a:noAutofit/>
          </a:bodyPr>
          <a:lstStyle>
            <a:lvl1pPr algn="l">
              <a:defRPr sz="140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Titre section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49204" y="387470"/>
            <a:ext cx="8121614" cy="38561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6924" indent="0" algn="l">
              <a:buNone/>
              <a:defRPr/>
            </a:lvl2pPr>
            <a:lvl3pPr marL="913848" indent="0" algn="l">
              <a:buNone/>
              <a:defRPr/>
            </a:lvl3pPr>
            <a:lvl4pPr marL="1370770" indent="0" algn="l">
              <a:buNone/>
              <a:defRPr/>
            </a:lvl4pPr>
            <a:lvl5pPr marL="1827694" indent="0" algn="l">
              <a:buNone/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43901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08206"/>
      </p:ext>
    </p:extLst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dential - 1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4"/>
            <a:ext cx="4718769" cy="3795699"/>
          </a:xfrm>
          <a:prstGeom prst="rect">
            <a:avLst/>
          </a:prstGeom>
          <a:noFill/>
        </p:spPr>
        <p:txBody>
          <a:bodyPr lIns="108000" tIns="108000" rIns="108000" bIns="108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1200"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1100"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171706"/>
            <a:ext cx="9144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50622" y="1268414"/>
            <a:ext cx="3575471" cy="3255699"/>
          </a:xfrm>
        </p:spPr>
        <p:txBody>
          <a:bodyPr anchor="t"/>
          <a:lstStyle>
            <a:lvl1pPr algn="ctr"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fr-FR"/>
              <a:t>Insérer votre illustration ici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50461" y="4524112"/>
            <a:ext cx="3575631" cy="540000"/>
          </a:xfrm>
        </p:spPr>
        <p:txBody>
          <a:bodyPr lIns="0" rIns="0" anchor="b"/>
          <a:lstStyle>
            <a:lvl1pPr algn="l">
              <a:buFontTx/>
              <a:buNone/>
              <a:defRPr sz="1000" i="0" cap="none" baseline="0">
                <a:solidFill>
                  <a:schemeClr val="accent5"/>
                </a:solidFill>
              </a:defRPr>
            </a:lvl1pPr>
            <a:lvl2pPr>
              <a:buFontTx/>
              <a:buNone/>
              <a:defRPr i="1">
                <a:solidFill>
                  <a:schemeClr val="bg2"/>
                </a:solidFill>
              </a:defRPr>
            </a:lvl2pPr>
            <a:lvl3pPr>
              <a:buFontTx/>
              <a:buNone/>
              <a:defRPr i="1">
                <a:solidFill>
                  <a:schemeClr val="bg2"/>
                </a:solidFill>
              </a:defRPr>
            </a:lvl3pPr>
            <a:lvl4pPr>
              <a:buFontTx/>
              <a:buNone/>
              <a:defRPr i="1">
                <a:solidFill>
                  <a:schemeClr val="bg2"/>
                </a:solidFill>
              </a:defRPr>
            </a:lvl4pPr>
            <a:lvl5pPr marL="360000" indent="0">
              <a:buFontTx/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noProof="0"/>
              <a:t>Insérer le titre de votre illustration ici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81274" y="5189706"/>
            <a:ext cx="2399262" cy="104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266700" marR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  <a:tabLst/>
              <a:defRPr lang="fr-FR" sz="1000" i="0" kern="1200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2pPr>
            <a:lvl3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3pPr>
            <a:lvl4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4pPr>
            <a:lvl5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5pPr>
            <a:lvl6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6pPr>
            <a:lvl7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7pPr>
            <a:lvl8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8pPr>
            <a:lvl9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31742" y="5189706"/>
            <a:ext cx="2399262" cy="1044000"/>
          </a:xfrm>
          <a:solidFill>
            <a:schemeClr val="tx2"/>
          </a:solidFill>
        </p:spPr>
        <p:txBody>
          <a:bodyPr vert="horz" lIns="108000" tIns="108000" rIns="108000" bIns="108000" rtlCol="0" anchor="ctr">
            <a:noAutofit/>
          </a:bodyPr>
          <a:lstStyle>
            <a:lvl1pPr>
              <a:defRPr lang="fr-FR" sz="1000" dirty="0" smtClean="0"/>
            </a:lvl1pPr>
          </a:lstStyle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0805" y="5549706"/>
            <a:ext cx="2990769" cy="32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95250" indent="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400" b="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Résultats et éléments-clés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Complete with a title here that carries your message on two lines at most for more </a:t>
            </a:r>
            <a:r>
              <a:rPr lang="en-US" noProof="0"/>
              <a:t>readability</a:t>
            </a:r>
            <a:endParaRPr lang="fr-FR" noProof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122131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953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urple background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 &gt;&gt;</a:t>
            </a:r>
          </a:p>
          <a:p>
            <a:r>
              <a:rPr lang="en-US" noProof="0"/>
              <a:t>to insert a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964881" y="6503348"/>
            <a:ext cx="1503133" cy="230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18" name="Textfeld 6"/>
          <p:cNvSpPr txBox="1"/>
          <p:nvPr userDrawn="1"/>
        </p:nvSpPr>
        <p:spPr bwMode="gray">
          <a:xfrm>
            <a:off x="8493666" y="6549298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94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1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7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7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4774" cy="649633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9826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31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2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8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8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8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19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Compléter avec un titre ici qui porte votre message sur deux lignes au maximum pour des raisons de lisibilité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35685795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19015" y="1268414"/>
            <a:ext cx="8507077" cy="4968875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3A78BB8-1A9B-4281-867D-7F466688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52291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3"/>
            <a:ext cx="4126657" cy="4968000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99436" y="1268413"/>
            <a:ext cx="4126657" cy="4968000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111C96-5471-4B1E-8E82-0A858416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715198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9328"/>
            <a:ext cx="5715624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2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2091951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894574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3697197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4499820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8718" y="1289328"/>
            <a:ext cx="1275626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8718" y="4499820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8718" y="3697197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8718" y="2894574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8718" y="2091951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5302445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8718" y="5302445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24638" y="1289328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24638" y="2091951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24638" y="2894574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4638" y="3697197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24638" y="4499820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24638" y="5302445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7687586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2012"/>
            <a:ext cx="5594684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0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175755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233094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2708635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556188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9983" y="1282012"/>
            <a:ext cx="1159660" cy="414000"/>
          </a:xfrm>
          <a:prstGeom prst="rect">
            <a:avLst/>
          </a:prstGeom>
        </p:spPr>
        <p:txBody>
          <a:bodyPr wrap="square" tIns="108000" bIns="108000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9983" y="556188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9983" y="2708635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9983" y="2233094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9983" y="175755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3184176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9983" y="3184176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526662" y="3659717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526662" y="4135258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419983" y="4135258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7419983" y="3659717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526662" y="4610799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7419983" y="4610799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526662" y="5086340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7419983" y="5086340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30222" y="1282012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30222" y="175755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30222" y="2233094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30222" y="2708635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30222" y="3184176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30222" y="3659717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30222" y="4135258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30222" y="4610799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30222" y="5086340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30222" y="556188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623072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16804" cy="4725900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</p:spTree>
    <p:extLst>
      <p:ext uri="{BB962C8B-B14F-4D97-AF65-F5344CB8AC3E}">
        <p14:creationId xmlns:p14="http://schemas.microsoft.com/office/powerpoint/2010/main" val="8296851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4372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7844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467210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4609728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79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9086"/>
            <a:ext cx="9144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620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4"/>
          <a:stretch/>
        </p:blipFill>
        <p:spPr bwMode="auto">
          <a:xfrm>
            <a:off x="-14356" y="1"/>
            <a:ext cx="9158356" cy="68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958" y="0"/>
            <a:ext cx="2126274" cy="5229201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PARIS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LONDRES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NEW YORK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HONG KONG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SINGAPORE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DUBAI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SAO PAULO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LUXEMBOURG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MADRID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MILAN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BRUXELLES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GENEVE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CASABLANCA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ISTAMBUL *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LYON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MARSEILLE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583865" y="5301209"/>
            <a:ext cx="697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Partenariats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422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64549" y="3212976"/>
          <a:ext cx="8671012" cy="4053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884">
                <a:tc>
                  <a:txBody>
                    <a:bodyPr/>
                    <a:lstStyle/>
                    <a:p>
                      <a:r>
                        <a:rPr lang="fr-FR" sz="900" b="1"/>
                        <a:t>Niveau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r>
                        <a:rPr lang="fr-FR" sz="1000" i="0" kern="1200" cap="all" baseline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71">
                <a:tc>
                  <a:txBody>
                    <a:bodyPr/>
                    <a:lstStyle/>
                    <a:p>
                      <a:r>
                        <a:rPr lang="fr-FR" sz="2200" kern="1200" baseline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1000" i="0" kern="1200" cap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lvl="0"/>
                      <a:r>
                        <a:rPr lang="fr-FR" sz="1600" i="0" kern="1200" cap="none" baseline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12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4445673" y="410412"/>
            <a:ext cx="4380420" cy="108011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Remaining bug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Police Tahoma italique ne passe pas à l’impression depuis un document PDF généré directement par PPT.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Passer par une imprimante PDF type PDF Creator.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/>
        </p:nvGraphicFramePr>
        <p:xfrm>
          <a:off x="335141" y="1470716"/>
          <a:ext cx="8520100" cy="17724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68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66462" marR="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66462" marR="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How to use the Wavestone </a:t>
            </a:r>
            <a:r>
              <a:rPr lang="fr-FR" noProof="0" err="1"/>
              <a:t>ppt</a:t>
            </a:r>
            <a:r>
              <a:rPr lang="fr-FR" noProof="0"/>
              <a:t> </a:t>
            </a:r>
            <a:r>
              <a:rPr lang="fr-FR" noProof="0" err="1"/>
              <a:t>template</a:t>
            </a:r>
            <a:endParaRPr lang="fr-FR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326140"/>
          </a:xfrm>
        </p:spPr>
        <p:txBody>
          <a:bodyPr lIns="108000" tIns="3600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Color &amp; Font structure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312406" y="730806"/>
            <a:ext cx="4126656" cy="753979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Raccourci pour changer de niveau 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Shift + Alt + Flèche droite ou gauche</a:t>
              </a: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1671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" y="6669088"/>
            <a:ext cx="915865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fr-FR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9" name="Numero"/>
          <p:cNvSpPr>
            <a:spLocks noChangeArrowheads="1"/>
          </p:cNvSpPr>
          <p:nvPr userDrawn="1"/>
        </p:nvSpPr>
        <p:spPr bwMode="auto">
          <a:xfrm>
            <a:off x="8839626" y="6669093"/>
            <a:ext cx="304374" cy="22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4" tIns="45692" rIns="91384" bIns="45692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4DD48-17BC-4FDF-AB5F-031E7608C1BF}" type="slidenum">
              <a:rPr kumimoji="1" lang="fr-CA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1" lang="fr-CA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549200" y="134838"/>
            <a:ext cx="8102991" cy="255186"/>
          </a:xfrm>
        </p:spPr>
        <p:txBody>
          <a:bodyPr>
            <a:noAutofit/>
          </a:bodyPr>
          <a:lstStyle>
            <a:lvl1pPr algn="l">
              <a:defRPr sz="140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Titre section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49204" y="387470"/>
            <a:ext cx="8121614" cy="38561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6924" indent="0" algn="l">
              <a:buNone/>
              <a:defRPr/>
            </a:lvl2pPr>
            <a:lvl3pPr marL="913848" indent="0" algn="l">
              <a:buNone/>
              <a:defRPr/>
            </a:lvl3pPr>
            <a:lvl4pPr marL="1370770" indent="0" algn="l">
              <a:buNone/>
              <a:defRPr/>
            </a:lvl4pPr>
            <a:lvl5pPr marL="1827694" indent="0" algn="l">
              <a:buNone/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387482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043588"/>
      </p:ext>
    </p:extLst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dential - 1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4"/>
            <a:ext cx="4718769" cy="3795699"/>
          </a:xfrm>
          <a:prstGeom prst="rect">
            <a:avLst/>
          </a:prstGeom>
          <a:noFill/>
        </p:spPr>
        <p:txBody>
          <a:bodyPr lIns="108000" tIns="108000" rIns="108000" bIns="108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1200"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1100"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171706"/>
            <a:ext cx="9144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50622" y="1268414"/>
            <a:ext cx="3575471" cy="3255699"/>
          </a:xfrm>
        </p:spPr>
        <p:txBody>
          <a:bodyPr anchor="t"/>
          <a:lstStyle>
            <a:lvl1pPr algn="ctr"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fr-FR"/>
              <a:t>Insérer votre illustration ici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50461" y="4524112"/>
            <a:ext cx="3575631" cy="540000"/>
          </a:xfrm>
        </p:spPr>
        <p:txBody>
          <a:bodyPr lIns="0" rIns="0" anchor="b"/>
          <a:lstStyle>
            <a:lvl1pPr algn="l">
              <a:buFontTx/>
              <a:buNone/>
              <a:defRPr sz="1000" i="0" cap="none" baseline="0">
                <a:solidFill>
                  <a:schemeClr val="accent5"/>
                </a:solidFill>
              </a:defRPr>
            </a:lvl1pPr>
            <a:lvl2pPr>
              <a:buFontTx/>
              <a:buNone/>
              <a:defRPr i="1">
                <a:solidFill>
                  <a:schemeClr val="bg2"/>
                </a:solidFill>
              </a:defRPr>
            </a:lvl2pPr>
            <a:lvl3pPr>
              <a:buFontTx/>
              <a:buNone/>
              <a:defRPr i="1">
                <a:solidFill>
                  <a:schemeClr val="bg2"/>
                </a:solidFill>
              </a:defRPr>
            </a:lvl3pPr>
            <a:lvl4pPr>
              <a:buFontTx/>
              <a:buNone/>
              <a:defRPr i="1">
                <a:solidFill>
                  <a:schemeClr val="bg2"/>
                </a:solidFill>
              </a:defRPr>
            </a:lvl4pPr>
            <a:lvl5pPr marL="360000" indent="0">
              <a:buFontTx/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noProof="0"/>
              <a:t>Insérer le titre de votre illustration ici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81274" y="5189706"/>
            <a:ext cx="2399262" cy="104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266700" marR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  <a:tabLst/>
              <a:defRPr lang="fr-FR" sz="1000" i="0" kern="1200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2pPr>
            <a:lvl3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3pPr>
            <a:lvl4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4pPr>
            <a:lvl5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5pPr>
            <a:lvl6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6pPr>
            <a:lvl7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7pPr>
            <a:lvl8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8pPr>
            <a:lvl9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31742" y="5189706"/>
            <a:ext cx="2399262" cy="1044000"/>
          </a:xfrm>
          <a:solidFill>
            <a:schemeClr val="tx2"/>
          </a:solidFill>
        </p:spPr>
        <p:txBody>
          <a:bodyPr vert="horz" lIns="108000" tIns="108000" rIns="108000" bIns="108000" rtlCol="0" anchor="ctr">
            <a:noAutofit/>
          </a:bodyPr>
          <a:lstStyle>
            <a:lvl1pPr>
              <a:defRPr lang="fr-FR" sz="1000" dirty="0" smtClean="0"/>
            </a:lvl1pPr>
          </a:lstStyle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0805" y="5549706"/>
            <a:ext cx="2990769" cy="32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95250" indent="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400" b="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Résultats et éléments-clés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Complete with a title here that carries your message on two lines at most for more </a:t>
            </a:r>
            <a:r>
              <a:rPr lang="en-US" noProof="0"/>
              <a:t>readability</a:t>
            </a:r>
            <a:endParaRPr lang="fr-FR" noProof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967209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urple background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 &gt;&gt;</a:t>
            </a:r>
          </a:p>
          <a:p>
            <a:r>
              <a:rPr lang="en-US" noProof="0"/>
              <a:t>to insert a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964881" y="6503348"/>
            <a:ext cx="1503133" cy="230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18" name="Textfeld 6"/>
          <p:cNvSpPr txBox="1"/>
          <p:nvPr userDrawn="1"/>
        </p:nvSpPr>
        <p:spPr bwMode="gray">
          <a:xfrm>
            <a:off x="8493666" y="6549298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93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5063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3515" y="144463"/>
            <a:ext cx="8816975" cy="3252787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63515" y="144467"/>
            <a:ext cx="560387" cy="138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7"/>
            <a:ext cx="7772400" cy="2129795"/>
          </a:xfrm>
        </p:spPr>
        <p:txBody>
          <a:bodyPr anchor="b">
            <a:normAutofit/>
          </a:bodyPr>
          <a:lstStyle>
            <a:lvl1pPr algn="ctr">
              <a:defRPr sz="2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6396"/>
            <a:ext cx="6858000" cy="134140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1CBD6CBA-C703-448D-ADFB-D4FBB88EC8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04/12/2020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59447912-71F0-41E1-A9FC-2A00843988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665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14325" y="311150"/>
            <a:ext cx="8669338" cy="96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98440" y="163513"/>
            <a:ext cx="8669337" cy="906462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1"/>
            <a:ext cx="7886700" cy="759126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999"/>
            <a:ext cx="7886700" cy="4675967"/>
          </a:xfrm>
        </p:spPr>
        <p:txBody>
          <a:bodyPr/>
          <a:lstStyle>
            <a:lvl2pPr marL="385763" indent="-128588">
              <a:buFont typeface="Verdana" panose="020B0604030504040204" pitchFamily="34" charset="0"/>
              <a:buChar char="–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B599BBF0-FAE6-4236-B694-134EED445B2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04/12/2020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39B96AAB-957A-4C72-B996-11E39401D2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672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14325" y="311150"/>
            <a:ext cx="8669338" cy="3562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98440" y="146050"/>
            <a:ext cx="8669337" cy="3563938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4821"/>
            <a:ext cx="7886700" cy="1500187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898989"/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87476"/>
          </a:xfrm>
        </p:spPr>
        <p:txBody>
          <a:bodyPr anchor="b">
            <a:normAutofit/>
          </a:bodyPr>
          <a:lstStyle>
            <a:lvl1pPr algn="ctr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460FE131-0332-4E8A-9207-413AC05DAF2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04/12/2020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FB7EF64D-D192-44A5-A6D3-E93B06DC83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403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DB00A988-2C50-4570-ACD9-E08D8E6C959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04/12/2020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376007A1-6D88-4001-A6D1-6D6EF78ECDF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253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67EF8BEF-B872-420B-92F6-36C785DCFE6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04/12/2020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81B84D45-7297-4577-BE16-0D790E951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879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698F29E7-2642-4B70-9D8C-3B54E656474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04/12/2020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D8D7FE7B-1426-4F02-A724-A7E112F694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93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DCF920E2-63C4-459E-8483-9F9401AA59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04/12/2020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AC6FC880-B175-4C63-8272-2E3F62BDC7E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11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0752F0D5-0611-4073-BF46-4B58D957C2C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04/12/2020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12EA22DB-CA55-4DF0-BD94-9B8CA2DD85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889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CFB44E56-B6F5-4F7D-B6F2-A7622D89752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04/12/2020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9C1130EC-21E1-4E7A-B322-8661A68EF4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147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62703B55-F8A6-4608-8E26-A1B3B0E923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04/12/2020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788EEBFC-7A8A-4378-BC68-2C89672A973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4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033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3176C618-5120-48AB-BFD0-81D996BF22E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04/12/2020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CA35AF44-8749-4692-B457-305725FF6A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69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ppt page tex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8664577" y="-365125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1938" y="157167"/>
            <a:ext cx="6577012" cy="4397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3659188" cy="3657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16389" y="1828800"/>
            <a:ext cx="3660775" cy="3657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r>
              <a:rPr lang="fr-FR" altLang="fr-FR">
                <a:solidFill>
                  <a:prstClr val="black">
                    <a:tint val="75000"/>
                  </a:prstClr>
                </a:solidFill>
              </a:rPr>
              <a:t>DPI – 16/01/2017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D89C1055-72BD-4585-91FE-C78D6BE863D5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3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B6B8-529C-465F-A35B-898488350AA5}" type="datetimeFigureOut">
              <a:rPr lang="fr-FR" smtClean="0"/>
              <a:pPr/>
              <a:t>04/12/2020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8B05904-3DC1-402C-BE37-D66601B90EC6}"/>
              </a:ext>
            </a:extLst>
          </p:cNvPr>
          <p:cNvGrpSpPr/>
          <p:nvPr userDrawn="1"/>
        </p:nvGrpSpPr>
        <p:grpSpPr>
          <a:xfrm>
            <a:off x="7491675" y="5531642"/>
            <a:ext cx="1163877" cy="1142208"/>
            <a:chOff x="6708775" y="-482600"/>
            <a:chExt cx="596900" cy="585787"/>
          </a:xfrm>
        </p:grpSpPr>
        <p:sp>
          <p:nvSpPr>
            <p:cNvPr id="32" name="Freeform 244">
              <a:extLst>
                <a:ext uri="{FF2B5EF4-FFF2-40B4-BE49-F238E27FC236}">
                  <a16:creationId xmlns:a16="http://schemas.microsoft.com/office/drawing/2014/main" id="{5E4E6750-E829-40CC-8948-BDD73017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300" y="-82550"/>
              <a:ext cx="39688" cy="38100"/>
            </a:xfrm>
            <a:custGeom>
              <a:avLst/>
              <a:gdLst>
                <a:gd name="T0" fmla="*/ 14 w 80"/>
                <a:gd name="T1" fmla="*/ 66 h 80"/>
                <a:gd name="T2" fmla="*/ 14 w 80"/>
                <a:gd name="T3" fmla="*/ 0 h 80"/>
                <a:gd name="T4" fmla="*/ 0 w 80"/>
                <a:gd name="T5" fmla="*/ 0 h 80"/>
                <a:gd name="T6" fmla="*/ 0 w 80"/>
                <a:gd name="T7" fmla="*/ 80 h 80"/>
                <a:gd name="T8" fmla="*/ 80 w 80"/>
                <a:gd name="T9" fmla="*/ 80 h 80"/>
                <a:gd name="T10" fmla="*/ 80 w 80"/>
                <a:gd name="T11" fmla="*/ 0 h 80"/>
                <a:gd name="T12" fmla="*/ 67 w 80"/>
                <a:gd name="T13" fmla="*/ 0 h 80"/>
                <a:gd name="T14" fmla="*/ 67 w 80"/>
                <a:gd name="T15" fmla="*/ 66 h 80"/>
                <a:gd name="T16" fmla="*/ 14 w 80"/>
                <a:gd name="T1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14" y="66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66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45">
              <a:extLst>
                <a:ext uri="{FF2B5EF4-FFF2-40B4-BE49-F238E27FC236}">
                  <a16:creationId xmlns:a16="http://schemas.microsoft.com/office/drawing/2014/main" id="{8FE4A4DB-884D-4680-83B5-71A9D5091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80 h 80"/>
                <a:gd name="T4" fmla="*/ 14 w 80"/>
                <a:gd name="T5" fmla="*/ 80 h 80"/>
                <a:gd name="T6" fmla="*/ 14 w 80"/>
                <a:gd name="T7" fmla="*/ 12 h 80"/>
                <a:gd name="T8" fmla="*/ 67 w 80"/>
                <a:gd name="T9" fmla="*/ 12 h 80"/>
                <a:gd name="T10" fmla="*/ 67 w 80"/>
                <a:gd name="T11" fmla="*/ 80 h 80"/>
                <a:gd name="T12" fmla="*/ 80 w 80"/>
                <a:gd name="T13" fmla="*/ 80 h 80"/>
                <a:gd name="T14" fmla="*/ 80 w 80"/>
                <a:gd name="T15" fmla="*/ 0 h 80"/>
                <a:gd name="T16" fmla="*/ 0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80"/>
                  </a:lnTo>
                  <a:lnTo>
                    <a:pt x="14" y="80"/>
                  </a:lnTo>
                  <a:lnTo>
                    <a:pt x="14" y="12"/>
                  </a:lnTo>
                  <a:lnTo>
                    <a:pt x="67" y="12"/>
                  </a:lnTo>
                  <a:lnTo>
                    <a:pt x="67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246">
              <a:extLst>
                <a:ext uri="{FF2B5EF4-FFF2-40B4-BE49-F238E27FC236}">
                  <a16:creationId xmlns:a16="http://schemas.microsoft.com/office/drawing/2014/main" id="{CEE14759-EA83-43E2-B246-736EDD4A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-95250"/>
              <a:ext cx="7938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247">
              <a:extLst>
                <a:ext uri="{FF2B5EF4-FFF2-40B4-BE49-F238E27FC236}">
                  <a16:creationId xmlns:a16="http://schemas.microsoft.com/office/drawing/2014/main" id="{0190FBC4-8591-442F-AB72-F16D1074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-82550"/>
              <a:ext cx="7938" cy="381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48">
              <a:extLst>
                <a:ext uri="{FF2B5EF4-FFF2-40B4-BE49-F238E27FC236}">
                  <a16:creationId xmlns:a16="http://schemas.microsoft.com/office/drawing/2014/main" id="{DA7D266A-1AA6-4687-A222-B1D14811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-82550"/>
              <a:ext cx="39688" cy="38100"/>
            </a:xfrm>
            <a:custGeom>
              <a:avLst/>
              <a:gdLst>
                <a:gd name="T0" fmla="*/ 66 w 80"/>
                <a:gd name="T1" fmla="*/ 0 h 80"/>
                <a:gd name="T2" fmla="*/ 47 w 80"/>
                <a:gd name="T3" fmla="*/ 66 h 80"/>
                <a:gd name="T4" fmla="*/ 33 w 80"/>
                <a:gd name="T5" fmla="*/ 66 h 80"/>
                <a:gd name="T6" fmla="*/ 13 w 80"/>
                <a:gd name="T7" fmla="*/ 0 h 80"/>
                <a:gd name="T8" fmla="*/ 0 w 80"/>
                <a:gd name="T9" fmla="*/ 0 h 80"/>
                <a:gd name="T10" fmla="*/ 21 w 80"/>
                <a:gd name="T11" fmla="*/ 80 h 80"/>
                <a:gd name="T12" fmla="*/ 58 w 80"/>
                <a:gd name="T13" fmla="*/ 80 h 80"/>
                <a:gd name="T14" fmla="*/ 80 w 80"/>
                <a:gd name="T15" fmla="*/ 0 h 80"/>
                <a:gd name="T16" fmla="*/ 66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6" y="0"/>
                  </a:moveTo>
                  <a:cubicBezTo>
                    <a:pt x="66" y="0"/>
                    <a:pt x="47" y="64"/>
                    <a:pt x="47" y="66"/>
                  </a:cubicBezTo>
                  <a:lnTo>
                    <a:pt x="33" y="6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1" y="80"/>
                  </a:lnTo>
                  <a:lnTo>
                    <a:pt x="58" y="80"/>
                  </a:lnTo>
                  <a:lnTo>
                    <a:pt x="8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49">
              <a:extLst>
                <a:ext uri="{FF2B5EF4-FFF2-40B4-BE49-F238E27FC236}">
                  <a16:creationId xmlns:a16="http://schemas.microsoft.com/office/drawing/2014/main" id="{34A8E66B-7B9F-4D19-B4E2-FD096BA85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3250" y="-82550"/>
              <a:ext cx="38100" cy="38100"/>
            </a:xfrm>
            <a:custGeom>
              <a:avLst/>
              <a:gdLst>
                <a:gd name="T0" fmla="*/ 66 w 80"/>
                <a:gd name="T1" fmla="*/ 66 h 80"/>
                <a:gd name="T2" fmla="*/ 15 w 80"/>
                <a:gd name="T3" fmla="*/ 66 h 80"/>
                <a:gd name="T4" fmla="*/ 15 w 80"/>
                <a:gd name="T5" fmla="*/ 46 h 80"/>
                <a:gd name="T6" fmla="*/ 80 w 80"/>
                <a:gd name="T7" fmla="*/ 46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  <a:gd name="T14" fmla="*/ 66 w 80"/>
                <a:gd name="T15" fmla="*/ 80 h 80"/>
                <a:gd name="T16" fmla="*/ 66 w 80"/>
                <a:gd name="T17" fmla="*/ 66 h 80"/>
                <a:gd name="T18" fmla="*/ 15 w 80"/>
                <a:gd name="T19" fmla="*/ 14 h 80"/>
                <a:gd name="T20" fmla="*/ 66 w 80"/>
                <a:gd name="T21" fmla="*/ 14 h 80"/>
                <a:gd name="T22" fmla="*/ 66 w 80"/>
                <a:gd name="T23" fmla="*/ 34 h 80"/>
                <a:gd name="T24" fmla="*/ 15 w 80"/>
                <a:gd name="T25" fmla="*/ 34 h 80"/>
                <a:gd name="T26" fmla="*/ 15 w 80"/>
                <a:gd name="T2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0">
                  <a:moveTo>
                    <a:pt x="66" y="66"/>
                  </a:moveTo>
                  <a:lnTo>
                    <a:pt x="15" y="66"/>
                  </a:lnTo>
                  <a:lnTo>
                    <a:pt x="15" y="46"/>
                  </a:lnTo>
                  <a:lnTo>
                    <a:pt x="80" y="46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6" y="80"/>
                  </a:lnTo>
                  <a:lnTo>
                    <a:pt x="66" y="66"/>
                  </a:lnTo>
                  <a:close/>
                  <a:moveTo>
                    <a:pt x="15" y="14"/>
                  </a:moveTo>
                  <a:lnTo>
                    <a:pt x="66" y="14"/>
                  </a:lnTo>
                  <a:lnTo>
                    <a:pt x="66" y="34"/>
                  </a:lnTo>
                  <a:lnTo>
                    <a:pt x="15" y="34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50">
              <a:extLst>
                <a:ext uri="{FF2B5EF4-FFF2-40B4-BE49-F238E27FC236}">
                  <a16:creationId xmlns:a16="http://schemas.microsoft.com/office/drawing/2014/main" id="{333BB094-50B3-458C-AB81-B30C046E7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-82550"/>
              <a:ext cx="23813" cy="38100"/>
            </a:xfrm>
            <a:custGeom>
              <a:avLst/>
              <a:gdLst>
                <a:gd name="T0" fmla="*/ 14 w 50"/>
                <a:gd name="T1" fmla="*/ 80 h 80"/>
                <a:gd name="T2" fmla="*/ 14 w 50"/>
                <a:gd name="T3" fmla="*/ 12 h 80"/>
                <a:gd name="T4" fmla="*/ 50 w 50"/>
                <a:gd name="T5" fmla="*/ 12 h 80"/>
                <a:gd name="T6" fmla="*/ 50 w 50"/>
                <a:gd name="T7" fmla="*/ 0 h 80"/>
                <a:gd name="T8" fmla="*/ 0 w 50"/>
                <a:gd name="T9" fmla="*/ 0 h 80"/>
                <a:gd name="T10" fmla="*/ 0 w 50"/>
                <a:gd name="T11" fmla="*/ 80 h 80"/>
                <a:gd name="T12" fmla="*/ 14 w 5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0">
                  <a:moveTo>
                    <a:pt x="14" y="80"/>
                  </a:moveTo>
                  <a:lnTo>
                    <a:pt x="14" y="12"/>
                  </a:lnTo>
                  <a:lnTo>
                    <a:pt x="50" y="1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51">
              <a:extLst>
                <a:ext uri="{FF2B5EF4-FFF2-40B4-BE49-F238E27FC236}">
                  <a16:creationId xmlns:a16="http://schemas.microsoft.com/office/drawing/2014/main" id="{B7C94C48-0C8E-4F58-82B6-6823845E6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46 h 80"/>
                <a:gd name="T4" fmla="*/ 33 w 80"/>
                <a:gd name="T5" fmla="*/ 46 h 80"/>
                <a:gd name="T6" fmla="*/ 65 w 80"/>
                <a:gd name="T7" fmla="*/ 46 h 80"/>
                <a:gd name="T8" fmla="*/ 65 w 80"/>
                <a:gd name="T9" fmla="*/ 66 h 80"/>
                <a:gd name="T10" fmla="*/ 0 w 80"/>
                <a:gd name="T11" fmla="*/ 66 h 80"/>
                <a:gd name="T12" fmla="*/ 0 w 80"/>
                <a:gd name="T13" fmla="*/ 80 h 80"/>
                <a:gd name="T14" fmla="*/ 80 w 80"/>
                <a:gd name="T15" fmla="*/ 80 h 80"/>
                <a:gd name="T16" fmla="*/ 80 w 80"/>
                <a:gd name="T17" fmla="*/ 32 h 80"/>
                <a:gd name="T18" fmla="*/ 14 w 80"/>
                <a:gd name="T19" fmla="*/ 32 h 80"/>
                <a:gd name="T20" fmla="*/ 14 w 80"/>
                <a:gd name="T21" fmla="*/ 12 h 80"/>
                <a:gd name="T22" fmla="*/ 66 w 80"/>
                <a:gd name="T23" fmla="*/ 12 h 80"/>
                <a:gd name="T24" fmla="*/ 66 w 80"/>
                <a:gd name="T25" fmla="*/ 0 h 80"/>
                <a:gd name="T26" fmla="*/ 0 w 80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46"/>
                  </a:lnTo>
                  <a:lnTo>
                    <a:pt x="33" y="46"/>
                  </a:lnTo>
                  <a:lnTo>
                    <a:pt x="65" y="46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32"/>
                  </a:lnTo>
                  <a:lnTo>
                    <a:pt x="14" y="32"/>
                  </a:lnTo>
                  <a:lnTo>
                    <a:pt x="14" y="12"/>
                  </a:lnTo>
                  <a:lnTo>
                    <a:pt x="66" y="12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Rectangle 252">
              <a:extLst>
                <a:ext uri="{FF2B5EF4-FFF2-40B4-BE49-F238E27FC236}">
                  <a16:creationId xmlns:a16="http://schemas.microsoft.com/office/drawing/2014/main" id="{BE1262AD-07E9-431A-BFD4-7CB59E6CC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813" y="-82550"/>
              <a:ext cx="6350" cy="381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Rectangle 253">
              <a:extLst>
                <a:ext uri="{FF2B5EF4-FFF2-40B4-BE49-F238E27FC236}">
                  <a16:creationId xmlns:a16="http://schemas.microsoft.com/office/drawing/2014/main" id="{AD7175E7-E863-4B9F-9A35-76993226C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813" y="-95250"/>
              <a:ext cx="6350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4">
              <a:extLst>
                <a:ext uri="{FF2B5EF4-FFF2-40B4-BE49-F238E27FC236}">
                  <a16:creationId xmlns:a16="http://schemas.microsoft.com/office/drawing/2014/main" id="{4237EF54-E367-4432-84DA-BE10A503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-95250"/>
              <a:ext cx="25400" cy="50800"/>
            </a:xfrm>
            <a:custGeom>
              <a:avLst/>
              <a:gdLst>
                <a:gd name="T0" fmla="*/ 14 w 53"/>
                <a:gd name="T1" fmla="*/ 24 h 104"/>
                <a:gd name="T2" fmla="*/ 14 w 53"/>
                <a:gd name="T3" fmla="*/ 0 h 104"/>
                <a:gd name="T4" fmla="*/ 0 w 53"/>
                <a:gd name="T5" fmla="*/ 0 h 104"/>
                <a:gd name="T6" fmla="*/ 0 w 53"/>
                <a:gd name="T7" fmla="*/ 53 h 104"/>
                <a:gd name="T8" fmla="*/ 0 w 53"/>
                <a:gd name="T9" fmla="*/ 104 h 104"/>
                <a:gd name="T10" fmla="*/ 53 w 53"/>
                <a:gd name="T11" fmla="*/ 104 h 104"/>
                <a:gd name="T12" fmla="*/ 53 w 53"/>
                <a:gd name="T13" fmla="*/ 90 h 104"/>
                <a:gd name="T14" fmla="*/ 14 w 53"/>
                <a:gd name="T15" fmla="*/ 90 h 104"/>
                <a:gd name="T16" fmla="*/ 14 w 53"/>
                <a:gd name="T17" fmla="*/ 36 h 104"/>
                <a:gd name="T18" fmla="*/ 42 w 53"/>
                <a:gd name="T19" fmla="*/ 36 h 104"/>
                <a:gd name="T20" fmla="*/ 42 w 53"/>
                <a:gd name="T21" fmla="*/ 24 h 104"/>
                <a:gd name="T22" fmla="*/ 14 w 53"/>
                <a:gd name="T23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104">
                  <a:moveTo>
                    <a:pt x="14" y="2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104"/>
                  </a:lnTo>
                  <a:lnTo>
                    <a:pt x="53" y="104"/>
                  </a:lnTo>
                  <a:lnTo>
                    <a:pt x="53" y="90"/>
                  </a:lnTo>
                  <a:lnTo>
                    <a:pt x="14" y="90"/>
                  </a:lnTo>
                  <a:lnTo>
                    <a:pt x="14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55">
              <a:extLst>
                <a:ext uri="{FF2B5EF4-FFF2-40B4-BE49-F238E27FC236}">
                  <a16:creationId xmlns:a16="http://schemas.microsoft.com/office/drawing/2014/main" id="{24671760-DD62-48B6-9C20-DE19CECC1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9475" y="-95250"/>
              <a:ext cx="38100" cy="50800"/>
            </a:xfrm>
            <a:custGeom>
              <a:avLst/>
              <a:gdLst>
                <a:gd name="T0" fmla="*/ 65 w 79"/>
                <a:gd name="T1" fmla="*/ 90 h 104"/>
                <a:gd name="T2" fmla="*/ 14 w 79"/>
                <a:gd name="T3" fmla="*/ 90 h 104"/>
                <a:gd name="T4" fmla="*/ 14 w 79"/>
                <a:gd name="T5" fmla="*/ 70 h 104"/>
                <a:gd name="T6" fmla="*/ 79 w 79"/>
                <a:gd name="T7" fmla="*/ 70 h 104"/>
                <a:gd name="T8" fmla="*/ 79 w 79"/>
                <a:gd name="T9" fmla="*/ 24 h 104"/>
                <a:gd name="T10" fmla="*/ 44 w 79"/>
                <a:gd name="T11" fmla="*/ 24 h 104"/>
                <a:gd name="T12" fmla="*/ 60 w 79"/>
                <a:gd name="T13" fmla="*/ 0 h 104"/>
                <a:gd name="T14" fmla="*/ 46 w 79"/>
                <a:gd name="T15" fmla="*/ 0 h 104"/>
                <a:gd name="T16" fmla="*/ 29 w 79"/>
                <a:gd name="T17" fmla="*/ 24 h 104"/>
                <a:gd name="T18" fmla="*/ 0 w 79"/>
                <a:gd name="T19" fmla="*/ 24 h 104"/>
                <a:gd name="T20" fmla="*/ 0 w 79"/>
                <a:gd name="T21" fmla="*/ 104 h 104"/>
                <a:gd name="T22" fmla="*/ 66 w 79"/>
                <a:gd name="T23" fmla="*/ 104 h 104"/>
                <a:gd name="T24" fmla="*/ 66 w 79"/>
                <a:gd name="T25" fmla="*/ 90 h 104"/>
                <a:gd name="T26" fmla="*/ 65 w 79"/>
                <a:gd name="T27" fmla="*/ 90 h 104"/>
                <a:gd name="T28" fmla="*/ 14 w 79"/>
                <a:gd name="T29" fmla="*/ 38 h 104"/>
                <a:gd name="T30" fmla="*/ 65 w 79"/>
                <a:gd name="T31" fmla="*/ 38 h 104"/>
                <a:gd name="T32" fmla="*/ 65 w 79"/>
                <a:gd name="T33" fmla="*/ 58 h 104"/>
                <a:gd name="T34" fmla="*/ 14 w 79"/>
                <a:gd name="T35" fmla="*/ 58 h 104"/>
                <a:gd name="T36" fmla="*/ 14 w 79"/>
                <a:gd name="T37" fmla="*/ 3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04">
                  <a:moveTo>
                    <a:pt x="65" y="90"/>
                  </a:moveTo>
                  <a:lnTo>
                    <a:pt x="14" y="90"/>
                  </a:lnTo>
                  <a:lnTo>
                    <a:pt x="14" y="70"/>
                  </a:lnTo>
                  <a:lnTo>
                    <a:pt x="79" y="70"/>
                  </a:lnTo>
                  <a:lnTo>
                    <a:pt x="79" y="24"/>
                  </a:lnTo>
                  <a:lnTo>
                    <a:pt x="44" y="24"/>
                  </a:lnTo>
                  <a:lnTo>
                    <a:pt x="60" y="0"/>
                  </a:lnTo>
                  <a:lnTo>
                    <a:pt x="46" y="0"/>
                  </a:lnTo>
                  <a:cubicBezTo>
                    <a:pt x="46" y="0"/>
                    <a:pt x="33" y="16"/>
                    <a:pt x="29" y="24"/>
                  </a:cubicBezTo>
                  <a:lnTo>
                    <a:pt x="0" y="24"/>
                  </a:lnTo>
                  <a:lnTo>
                    <a:pt x="0" y="104"/>
                  </a:lnTo>
                  <a:lnTo>
                    <a:pt x="66" y="104"/>
                  </a:lnTo>
                  <a:lnTo>
                    <a:pt x="66" y="90"/>
                  </a:lnTo>
                  <a:lnTo>
                    <a:pt x="65" y="90"/>
                  </a:lnTo>
                  <a:close/>
                  <a:moveTo>
                    <a:pt x="14" y="38"/>
                  </a:moveTo>
                  <a:lnTo>
                    <a:pt x="65" y="38"/>
                  </a:lnTo>
                  <a:lnTo>
                    <a:pt x="65" y="58"/>
                  </a:lnTo>
                  <a:lnTo>
                    <a:pt x="14" y="5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6">
              <a:extLst>
                <a:ext uri="{FF2B5EF4-FFF2-40B4-BE49-F238E27FC236}">
                  <a16:creationId xmlns:a16="http://schemas.microsoft.com/office/drawing/2014/main" id="{FF602D85-3C85-4308-B5D6-3DF5BA1B0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8775" y="-12700"/>
              <a:ext cx="80963" cy="80963"/>
            </a:xfrm>
            <a:custGeom>
              <a:avLst/>
              <a:gdLst>
                <a:gd name="T0" fmla="*/ 133 w 165"/>
                <a:gd name="T1" fmla="*/ 125 h 166"/>
                <a:gd name="T2" fmla="*/ 133 w 165"/>
                <a:gd name="T3" fmla="*/ 56 h 166"/>
                <a:gd name="T4" fmla="*/ 73 w 165"/>
                <a:gd name="T5" fmla="*/ 0 h 166"/>
                <a:gd name="T6" fmla="*/ 7 w 165"/>
                <a:gd name="T7" fmla="*/ 35 h 166"/>
                <a:gd name="T8" fmla="*/ 28 w 165"/>
                <a:gd name="T9" fmla="*/ 52 h 166"/>
                <a:gd name="T10" fmla="*/ 73 w 165"/>
                <a:gd name="T11" fmla="*/ 11 h 166"/>
                <a:gd name="T12" fmla="*/ 98 w 165"/>
                <a:gd name="T13" fmla="*/ 56 h 166"/>
                <a:gd name="T14" fmla="*/ 98 w 165"/>
                <a:gd name="T15" fmla="*/ 73 h 166"/>
                <a:gd name="T16" fmla="*/ 0 w 165"/>
                <a:gd name="T17" fmla="*/ 126 h 166"/>
                <a:gd name="T18" fmla="*/ 47 w 165"/>
                <a:gd name="T19" fmla="*/ 166 h 166"/>
                <a:gd name="T20" fmla="*/ 97 w 165"/>
                <a:gd name="T21" fmla="*/ 142 h 166"/>
                <a:gd name="T22" fmla="*/ 126 w 165"/>
                <a:gd name="T23" fmla="*/ 166 h 166"/>
                <a:gd name="T24" fmla="*/ 165 w 165"/>
                <a:gd name="T25" fmla="*/ 160 h 166"/>
                <a:gd name="T26" fmla="*/ 165 w 165"/>
                <a:gd name="T27" fmla="*/ 151 h 166"/>
                <a:gd name="T28" fmla="*/ 151 w 165"/>
                <a:gd name="T29" fmla="*/ 153 h 166"/>
                <a:gd name="T30" fmla="*/ 133 w 165"/>
                <a:gd name="T31" fmla="*/ 125 h 166"/>
                <a:gd name="T32" fmla="*/ 97 w 165"/>
                <a:gd name="T33" fmla="*/ 106 h 166"/>
                <a:gd name="T34" fmla="*/ 62 w 165"/>
                <a:gd name="T35" fmla="*/ 145 h 166"/>
                <a:gd name="T36" fmla="*/ 40 w 165"/>
                <a:gd name="T37" fmla="*/ 120 h 166"/>
                <a:gd name="T38" fmla="*/ 97 w 165"/>
                <a:gd name="T39" fmla="*/ 85 h 166"/>
                <a:gd name="T40" fmla="*/ 97 w 165"/>
                <a:gd name="T41" fmla="*/ 10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66">
                  <a:moveTo>
                    <a:pt x="133" y="125"/>
                  </a:moveTo>
                  <a:lnTo>
                    <a:pt x="133" y="56"/>
                  </a:lnTo>
                  <a:cubicBezTo>
                    <a:pt x="133" y="17"/>
                    <a:pt x="118" y="0"/>
                    <a:pt x="73" y="0"/>
                  </a:cubicBezTo>
                  <a:cubicBezTo>
                    <a:pt x="43" y="0"/>
                    <a:pt x="7" y="11"/>
                    <a:pt x="7" y="35"/>
                  </a:cubicBezTo>
                  <a:cubicBezTo>
                    <a:pt x="7" y="47"/>
                    <a:pt x="17" y="52"/>
                    <a:pt x="28" y="52"/>
                  </a:cubicBezTo>
                  <a:cubicBezTo>
                    <a:pt x="62" y="52"/>
                    <a:pt x="37" y="11"/>
                    <a:pt x="73" y="11"/>
                  </a:cubicBezTo>
                  <a:cubicBezTo>
                    <a:pt x="98" y="11"/>
                    <a:pt x="98" y="37"/>
                    <a:pt x="98" y="56"/>
                  </a:cubicBezTo>
                  <a:lnTo>
                    <a:pt x="98" y="73"/>
                  </a:lnTo>
                  <a:cubicBezTo>
                    <a:pt x="75" y="75"/>
                    <a:pt x="0" y="78"/>
                    <a:pt x="0" y="126"/>
                  </a:cubicBezTo>
                  <a:cubicBezTo>
                    <a:pt x="0" y="148"/>
                    <a:pt x="22" y="166"/>
                    <a:pt x="47" y="166"/>
                  </a:cubicBezTo>
                  <a:cubicBezTo>
                    <a:pt x="75" y="166"/>
                    <a:pt x="90" y="150"/>
                    <a:pt x="97" y="142"/>
                  </a:cubicBezTo>
                  <a:cubicBezTo>
                    <a:pt x="100" y="153"/>
                    <a:pt x="105" y="166"/>
                    <a:pt x="126" y="166"/>
                  </a:cubicBezTo>
                  <a:cubicBezTo>
                    <a:pt x="141" y="166"/>
                    <a:pt x="152" y="163"/>
                    <a:pt x="165" y="160"/>
                  </a:cubicBezTo>
                  <a:lnTo>
                    <a:pt x="165" y="151"/>
                  </a:lnTo>
                  <a:cubicBezTo>
                    <a:pt x="160" y="152"/>
                    <a:pt x="155" y="153"/>
                    <a:pt x="151" y="153"/>
                  </a:cubicBezTo>
                  <a:cubicBezTo>
                    <a:pt x="138" y="153"/>
                    <a:pt x="133" y="146"/>
                    <a:pt x="133" y="125"/>
                  </a:cubicBezTo>
                  <a:close/>
                  <a:moveTo>
                    <a:pt x="97" y="106"/>
                  </a:moveTo>
                  <a:cubicBezTo>
                    <a:pt x="97" y="131"/>
                    <a:pt x="83" y="145"/>
                    <a:pt x="62" y="145"/>
                  </a:cubicBezTo>
                  <a:cubicBezTo>
                    <a:pt x="47" y="145"/>
                    <a:pt x="40" y="133"/>
                    <a:pt x="40" y="120"/>
                  </a:cubicBezTo>
                  <a:cubicBezTo>
                    <a:pt x="40" y="87"/>
                    <a:pt x="83" y="85"/>
                    <a:pt x="97" y="85"/>
                  </a:cubicBezTo>
                  <a:lnTo>
                    <a:pt x="97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7">
              <a:extLst>
                <a:ext uri="{FF2B5EF4-FFF2-40B4-BE49-F238E27FC236}">
                  <a16:creationId xmlns:a16="http://schemas.microsoft.com/office/drawing/2014/main" id="{251A8DD7-387B-4149-A045-F728E10BB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-12700"/>
              <a:ext cx="95250" cy="79375"/>
            </a:xfrm>
            <a:custGeom>
              <a:avLst/>
              <a:gdLst>
                <a:gd name="T0" fmla="*/ 169 w 196"/>
                <a:gd name="T1" fmla="*/ 125 h 162"/>
                <a:gd name="T2" fmla="*/ 169 w 196"/>
                <a:gd name="T3" fmla="*/ 46 h 162"/>
                <a:gd name="T4" fmla="*/ 125 w 196"/>
                <a:gd name="T5" fmla="*/ 0 h 162"/>
                <a:gd name="T6" fmla="*/ 65 w 196"/>
                <a:gd name="T7" fmla="*/ 41 h 162"/>
                <a:gd name="T8" fmla="*/ 64 w 196"/>
                <a:gd name="T9" fmla="*/ 41 h 162"/>
                <a:gd name="T10" fmla="*/ 64 w 196"/>
                <a:gd name="T11" fmla="*/ 0 h 162"/>
                <a:gd name="T12" fmla="*/ 0 w 196"/>
                <a:gd name="T13" fmla="*/ 8 h 162"/>
                <a:gd name="T14" fmla="*/ 0 w 196"/>
                <a:gd name="T15" fmla="*/ 16 h 162"/>
                <a:gd name="T16" fmla="*/ 28 w 196"/>
                <a:gd name="T17" fmla="*/ 43 h 162"/>
                <a:gd name="T18" fmla="*/ 28 w 196"/>
                <a:gd name="T19" fmla="*/ 125 h 162"/>
                <a:gd name="T20" fmla="*/ 0 w 196"/>
                <a:gd name="T21" fmla="*/ 155 h 162"/>
                <a:gd name="T22" fmla="*/ 0 w 196"/>
                <a:gd name="T23" fmla="*/ 162 h 162"/>
                <a:gd name="T24" fmla="*/ 91 w 196"/>
                <a:gd name="T25" fmla="*/ 162 h 162"/>
                <a:gd name="T26" fmla="*/ 91 w 196"/>
                <a:gd name="T27" fmla="*/ 155 h 162"/>
                <a:gd name="T28" fmla="*/ 64 w 196"/>
                <a:gd name="T29" fmla="*/ 125 h 162"/>
                <a:gd name="T30" fmla="*/ 64 w 196"/>
                <a:gd name="T31" fmla="*/ 78 h 162"/>
                <a:gd name="T32" fmla="*/ 109 w 196"/>
                <a:gd name="T33" fmla="*/ 21 h 162"/>
                <a:gd name="T34" fmla="*/ 133 w 196"/>
                <a:gd name="T35" fmla="*/ 73 h 162"/>
                <a:gd name="T36" fmla="*/ 133 w 196"/>
                <a:gd name="T37" fmla="*/ 125 h 162"/>
                <a:gd name="T38" fmla="*/ 105 w 196"/>
                <a:gd name="T39" fmla="*/ 155 h 162"/>
                <a:gd name="T40" fmla="*/ 105 w 196"/>
                <a:gd name="T41" fmla="*/ 162 h 162"/>
                <a:gd name="T42" fmla="*/ 196 w 196"/>
                <a:gd name="T43" fmla="*/ 162 h 162"/>
                <a:gd name="T44" fmla="*/ 196 w 196"/>
                <a:gd name="T45" fmla="*/ 155 h 162"/>
                <a:gd name="T46" fmla="*/ 169 w 196"/>
                <a:gd name="T47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62">
                  <a:moveTo>
                    <a:pt x="169" y="125"/>
                  </a:moveTo>
                  <a:lnTo>
                    <a:pt x="169" y="46"/>
                  </a:lnTo>
                  <a:cubicBezTo>
                    <a:pt x="169" y="20"/>
                    <a:pt x="161" y="0"/>
                    <a:pt x="125" y="0"/>
                  </a:cubicBezTo>
                  <a:cubicBezTo>
                    <a:pt x="90" y="0"/>
                    <a:pt x="74" y="26"/>
                    <a:pt x="65" y="41"/>
                  </a:cubicBezTo>
                  <a:lnTo>
                    <a:pt x="64" y="41"/>
                  </a:lnTo>
                  <a:lnTo>
                    <a:pt x="64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4" y="16"/>
                    <a:pt x="28" y="18"/>
                    <a:pt x="28" y="43"/>
                  </a:cubicBezTo>
                  <a:lnTo>
                    <a:pt x="28" y="125"/>
                  </a:lnTo>
                  <a:cubicBezTo>
                    <a:pt x="28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4" y="148"/>
                    <a:pt x="64" y="125"/>
                  </a:cubicBezTo>
                  <a:lnTo>
                    <a:pt x="64" y="78"/>
                  </a:lnTo>
                  <a:cubicBezTo>
                    <a:pt x="64" y="57"/>
                    <a:pt x="88" y="21"/>
                    <a:pt x="109" y="21"/>
                  </a:cubicBezTo>
                  <a:cubicBezTo>
                    <a:pt x="126" y="21"/>
                    <a:pt x="133" y="32"/>
                    <a:pt x="133" y="73"/>
                  </a:cubicBezTo>
                  <a:lnTo>
                    <a:pt x="133" y="125"/>
                  </a:lnTo>
                  <a:cubicBezTo>
                    <a:pt x="133" y="148"/>
                    <a:pt x="126" y="155"/>
                    <a:pt x="105" y="155"/>
                  </a:cubicBezTo>
                  <a:lnTo>
                    <a:pt x="105" y="162"/>
                  </a:lnTo>
                  <a:lnTo>
                    <a:pt x="196" y="162"/>
                  </a:lnTo>
                  <a:lnTo>
                    <a:pt x="196" y="155"/>
                  </a:lnTo>
                  <a:cubicBezTo>
                    <a:pt x="175" y="155"/>
                    <a:pt x="169" y="148"/>
                    <a:pt x="169" y="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8">
              <a:extLst>
                <a:ext uri="{FF2B5EF4-FFF2-40B4-BE49-F238E27FC236}">
                  <a16:creationId xmlns:a16="http://schemas.microsoft.com/office/drawing/2014/main" id="{71ED7B9E-5EC4-43A9-A56B-C590D9491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6263" y="-26988"/>
              <a:ext cx="87313" cy="130175"/>
            </a:xfrm>
            <a:custGeom>
              <a:avLst/>
              <a:gdLst>
                <a:gd name="T0" fmla="*/ 155 w 178"/>
                <a:gd name="T1" fmla="*/ 0 h 264"/>
                <a:gd name="T2" fmla="*/ 114 w 178"/>
                <a:gd name="T3" fmla="*/ 38 h 264"/>
                <a:gd name="T4" fmla="*/ 75 w 178"/>
                <a:gd name="T5" fmla="*/ 28 h 264"/>
                <a:gd name="T6" fmla="*/ 8 w 178"/>
                <a:gd name="T7" fmla="*/ 84 h 264"/>
                <a:gd name="T8" fmla="*/ 33 w 178"/>
                <a:gd name="T9" fmla="*/ 129 h 264"/>
                <a:gd name="T10" fmla="*/ 12 w 178"/>
                <a:gd name="T11" fmla="*/ 169 h 264"/>
                <a:gd name="T12" fmla="*/ 23 w 178"/>
                <a:gd name="T13" fmla="*/ 189 h 264"/>
                <a:gd name="T14" fmla="*/ 0 w 178"/>
                <a:gd name="T15" fmla="*/ 223 h 264"/>
                <a:gd name="T16" fmla="*/ 75 w 178"/>
                <a:gd name="T17" fmla="*/ 264 h 264"/>
                <a:gd name="T18" fmla="*/ 169 w 178"/>
                <a:gd name="T19" fmla="*/ 204 h 264"/>
                <a:gd name="T20" fmla="*/ 114 w 178"/>
                <a:gd name="T21" fmla="*/ 163 h 264"/>
                <a:gd name="T22" fmla="*/ 57 w 178"/>
                <a:gd name="T23" fmla="*/ 163 h 264"/>
                <a:gd name="T24" fmla="*/ 38 w 178"/>
                <a:gd name="T25" fmla="*/ 150 h 264"/>
                <a:gd name="T26" fmla="*/ 45 w 178"/>
                <a:gd name="T27" fmla="*/ 135 h 264"/>
                <a:gd name="T28" fmla="*/ 77 w 178"/>
                <a:gd name="T29" fmla="*/ 140 h 264"/>
                <a:gd name="T30" fmla="*/ 144 w 178"/>
                <a:gd name="T31" fmla="*/ 85 h 264"/>
                <a:gd name="T32" fmla="*/ 124 w 178"/>
                <a:gd name="T33" fmla="*/ 44 h 264"/>
                <a:gd name="T34" fmla="*/ 138 w 178"/>
                <a:gd name="T35" fmla="*/ 31 h 264"/>
                <a:gd name="T36" fmla="*/ 145 w 178"/>
                <a:gd name="T37" fmla="*/ 35 h 264"/>
                <a:gd name="T38" fmla="*/ 158 w 178"/>
                <a:gd name="T39" fmla="*/ 39 h 264"/>
                <a:gd name="T40" fmla="*/ 178 w 178"/>
                <a:gd name="T41" fmla="*/ 20 h 264"/>
                <a:gd name="T42" fmla="*/ 155 w 178"/>
                <a:gd name="T43" fmla="*/ 0 h 264"/>
                <a:gd name="T44" fmla="*/ 104 w 178"/>
                <a:gd name="T45" fmla="*/ 194 h 264"/>
                <a:gd name="T46" fmla="*/ 137 w 178"/>
                <a:gd name="T47" fmla="*/ 213 h 264"/>
                <a:gd name="T48" fmla="*/ 77 w 178"/>
                <a:gd name="T49" fmla="*/ 248 h 264"/>
                <a:gd name="T50" fmla="*/ 27 w 178"/>
                <a:gd name="T51" fmla="*/ 213 h 264"/>
                <a:gd name="T52" fmla="*/ 34 w 178"/>
                <a:gd name="T53" fmla="*/ 194 h 264"/>
                <a:gd name="T54" fmla="*/ 104 w 178"/>
                <a:gd name="T55" fmla="*/ 194 h 264"/>
                <a:gd name="T56" fmla="*/ 75 w 178"/>
                <a:gd name="T57" fmla="*/ 128 h 264"/>
                <a:gd name="T58" fmla="*/ 45 w 178"/>
                <a:gd name="T59" fmla="*/ 85 h 264"/>
                <a:gd name="T60" fmla="*/ 75 w 178"/>
                <a:gd name="T61" fmla="*/ 40 h 264"/>
                <a:gd name="T62" fmla="*/ 105 w 178"/>
                <a:gd name="T63" fmla="*/ 85 h 264"/>
                <a:gd name="T64" fmla="*/ 75 w 178"/>
                <a:gd name="T65" fmla="*/ 12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264">
                  <a:moveTo>
                    <a:pt x="155" y="0"/>
                  </a:moveTo>
                  <a:cubicBezTo>
                    <a:pt x="133" y="0"/>
                    <a:pt x="122" y="25"/>
                    <a:pt x="114" y="38"/>
                  </a:cubicBezTo>
                  <a:cubicBezTo>
                    <a:pt x="104" y="33"/>
                    <a:pt x="93" y="28"/>
                    <a:pt x="75" y="28"/>
                  </a:cubicBezTo>
                  <a:cubicBezTo>
                    <a:pt x="34" y="28"/>
                    <a:pt x="8" y="49"/>
                    <a:pt x="8" y="84"/>
                  </a:cubicBezTo>
                  <a:cubicBezTo>
                    <a:pt x="8" y="111"/>
                    <a:pt x="23" y="121"/>
                    <a:pt x="33" y="129"/>
                  </a:cubicBezTo>
                  <a:cubicBezTo>
                    <a:pt x="28" y="135"/>
                    <a:pt x="12" y="151"/>
                    <a:pt x="12" y="169"/>
                  </a:cubicBezTo>
                  <a:cubicBezTo>
                    <a:pt x="12" y="180"/>
                    <a:pt x="19" y="185"/>
                    <a:pt x="23" y="189"/>
                  </a:cubicBezTo>
                  <a:cubicBezTo>
                    <a:pt x="14" y="196"/>
                    <a:pt x="0" y="206"/>
                    <a:pt x="0" y="223"/>
                  </a:cubicBezTo>
                  <a:cubicBezTo>
                    <a:pt x="0" y="239"/>
                    <a:pt x="22" y="264"/>
                    <a:pt x="75" y="264"/>
                  </a:cubicBezTo>
                  <a:cubicBezTo>
                    <a:pt x="134" y="264"/>
                    <a:pt x="169" y="233"/>
                    <a:pt x="169" y="204"/>
                  </a:cubicBezTo>
                  <a:cubicBezTo>
                    <a:pt x="169" y="171"/>
                    <a:pt x="140" y="163"/>
                    <a:pt x="114" y="163"/>
                  </a:cubicBezTo>
                  <a:lnTo>
                    <a:pt x="57" y="163"/>
                  </a:lnTo>
                  <a:cubicBezTo>
                    <a:pt x="45" y="163"/>
                    <a:pt x="38" y="160"/>
                    <a:pt x="38" y="150"/>
                  </a:cubicBezTo>
                  <a:cubicBezTo>
                    <a:pt x="38" y="145"/>
                    <a:pt x="42" y="139"/>
                    <a:pt x="45" y="135"/>
                  </a:cubicBezTo>
                  <a:cubicBezTo>
                    <a:pt x="53" y="138"/>
                    <a:pt x="60" y="140"/>
                    <a:pt x="77" y="140"/>
                  </a:cubicBezTo>
                  <a:cubicBezTo>
                    <a:pt x="115" y="140"/>
                    <a:pt x="144" y="120"/>
                    <a:pt x="144" y="85"/>
                  </a:cubicBezTo>
                  <a:cubicBezTo>
                    <a:pt x="144" y="63"/>
                    <a:pt x="134" y="51"/>
                    <a:pt x="124" y="44"/>
                  </a:cubicBezTo>
                  <a:cubicBezTo>
                    <a:pt x="127" y="39"/>
                    <a:pt x="130" y="31"/>
                    <a:pt x="138" y="31"/>
                  </a:cubicBezTo>
                  <a:cubicBezTo>
                    <a:pt x="140" y="31"/>
                    <a:pt x="143" y="33"/>
                    <a:pt x="145" y="35"/>
                  </a:cubicBezTo>
                  <a:cubicBezTo>
                    <a:pt x="148" y="38"/>
                    <a:pt x="152" y="39"/>
                    <a:pt x="158" y="39"/>
                  </a:cubicBezTo>
                  <a:cubicBezTo>
                    <a:pt x="169" y="39"/>
                    <a:pt x="178" y="30"/>
                    <a:pt x="178" y="20"/>
                  </a:cubicBezTo>
                  <a:cubicBezTo>
                    <a:pt x="174" y="8"/>
                    <a:pt x="167" y="0"/>
                    <a:pt x="155" y="0"/>
                  </a:cubicBezTo>
                  <a:close/>
                  <a:moveTo>
                    <a:pt x="104" y="194"/>
                  </a:moveTo>
                  <a:cubicBezTo>
                    <a:pt x="119" y="194"/>
                    <a:pt x="137" y="199"/>
                    <a:pt x="137" y="213"/>
                  </a:cubicBezTo>
                  <a:cubicBezTo>
                    <a:pt x="137" y="229"/>
                    <a:pt x="112" y="248"/>
                    <a:pt x="77" y="248"/>
                  </a:cubicBezTo>
                  <a:cubicBezTo>
                    <a:pt x="43" y="248"/>
                    <a:pt x="27" y="226"/>
                    <a:pt x="27" y="213"/>
                  </a:cubicBezTo>
                  <a:cubicBezTo>
                    <a:pt x="27" y="205"/>
                    <a:pt x="30" y="200"/>
                    <a:pt x="34" y="194"/>
                  </a:cubicBezTo>
                  <a:lnTo>
                    <a:pt x="104" y="194"/>
                  </a:lnTo>
                  <a:close/>
                  <a:moveTo>
                    <a:pt x="75" y="128"/>
                  </a:moveTo>
                  <a:cubicBezTo>
                    <a:pt x="52" y="128"/>
                    <a:pt x="45" y="110"/>
                    <a:pt x="45" y="85"/>
                  </a:cubicBezTo>
                  <a:cubicBezTo>
                    <a:pt x="45" y="68"/>
                    <a:pt x="49" y="40"/>
                    <a:pt x="75" y="40"/>
                  </a:cubicBezTo>
                  <a:cubicBezTo>
                    <a:pt x="98" y="40"/>
                    <a:pt x="105" y="61"/>
                    <a:pt x="105" y="85"/>
                  </a:cubicBezTo>
                  <a:cubicBezTo>
                    <a:pt x="105" y="108"/>
                    <a:pt x="97" y="128"/>
                    <a:pt x="75" y="1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9">
              <a:extLst>
                <a:ext uri="{FF2B5EF4-FFF2-40B4-BE49-F238E27FC236}">
                  <a16:creationId xmlns:a16="http://schemas.microsoft.com/office/drawing/2014/main" id="{45F98E69-8A37-4A0A-B76D-E4955527C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2625" y="-12700"/>
              <a:ext cx="69850" cy="80963"/>
            </a:xfrm>
            <a:custGeom>
              <a:avLst/>
              <a:gdLst>
                <a:gd name="T0" fmla="*/ 76 w 144"/>
                <a:gd name="T1" fmla="*/ 0 h 166"/>
                <a:gd name="T2" fmla="*/ 0 w 144"/>
                <a:gd name="T3" fmla="*/ 77 h 166"/>
                <a:gd name="T4" fmla="*/ 89 w 144"/>
                <a:gd name="T5" fmla="*/ 166 h 166"/>
                <a:gd name="T6" fmla="*/ 139 w 144"/>
                <a:gd name="T7" fmla="*/ 157 h 166"/>
                <a:gd name="T8" fmla="*/ 139 w 144"/>
                <a:gd name="T9" fmla="*/ 145 h 166"/>
                <a:gd name="T10" fmla="*/ 105 w 144"/>
                <a:gd name="T11" fmla="*/ 151 h 166"/>
                <a:gd name="T12" fmla="*/ 39 w 144"/>
                <a:gd name="T13" fmla="*/ 66 h 166"/>
                <a:gd name="T14" fmla="*/ 141 w 144"/>
                <a:gd name="T15" fmla="*/ 66 h 166"/>
                <a:gd name="T16" fmla="*/ 76 w 144"/>
                <a:gd name="T17" fmla="*/ 0 h 166"/>
                <a:gd name="T18" fmla="*/ 40 w 144"/>
                <a:gd name="T19" fmla="*/ 51 h 166"/>
                <a:gd name="T20" fmla="*/ 75 w 144"/>
                <a:gd name="T21" fmla="*/ 12 h 166"/>
                <a:gd name="T22" fmla="*/ 106 w 144"/>
                <a:gd name="T23" fmla="*/ 51 h 166"/>
                <a:gd name="T24" fmla="*/ 40 w 144"/>
                <a:gd name="T25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66">
                  <a:moveTo>
                    <a:pt x="76" y="0"/>
                  </a:moveTo>
                  <a:cubicBezTo>
                    <a:pt x="27" y="0"/>
                    <a:pt x="0" y="25"/>
                    <a:pt x="0" y="77"/>
                  </a:cubicBezTo>
                  <a:cubicBezTo>
                    <a:pt x="0" y="135"/>
                    <a:pt x="34" y="166"/>
                    <a:pt x="89" y="166"/>
                  </a:cubicBezTo>
                  <a:cubicBezTo>
                    <a:pt x="114" y="166"/>
                    <a:pt x="132" y="160"/>
                    <a:pt x="139" y="157"/>
                  </a:cubicBezTo>
                  <a:lnTo>
                    <a:pt x="139" y="145"/>
                  </a:lnTo>
                  <a:cubicBezTo>
                    <a:pt x="131" y="147"/>
                    <a:pt x="120" y="151"/>
                    <a:pt x="105" y="151"/>
                  </a:cubicBezTo>
                  <a:cubicBezTo>
                    <a:pt x="54" y="151"/>
                    <a:pt x="39" y="102"/>
                    <a:pt x="39" y="66"/>
                  </a:cubicBezTo>
                  <a:lnTo>
                    <a:pt x="141" y="66"/>
                  </a:lnTo>
                  <a:cubicBezTo>
                    <a:pt x="144" y="36"/>
                    <a:pt x="134" y="0"/>
                    <a:pt x="76" y="0"/>
                  </a:cubicBezTo>
                  <a:close/>
                  <a:moveTo>
                    <a:pt x="40" y="51"/>
                  </a:moveTo>
                  <a:cubicBezTo>
                    <a:pt x="40" y="37"/>
                    <a:pt x="47" y="12"/>
                    <a:pt x="75" y="12"/>
                  </a:cubicBezTo>
                  <a:cubicBezTo>
                    <a:pt x="100" y="12"/>
                    <a:pt x="106" y="30"/>
                    <a:pt x="106" y="51"/>
                  </a:cubicBezTo>
                  <a:lnTo>
                    <a:pt x="4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0">
              <a:extLst>
                <a:ext uri="{FF2B5EF4-FFF2-40B4-BE49-F238E27FC236}">
                  <a16:creationId xmlns:a16="http://schemas.microsoft.com/office/drawing/2014/main" id="{18F61ACB-5376-48E8-829F-BD96D223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0" y="-12700"/>
              <a:ext cx="66675" cy="79375"/>
            </a:xfrm>
            <a:custGeom>
              <a:avLst/>
              <a:gdLst>
                <a:gd name="T0" fmla="*/ 115 w 135"/>
                <a:gd name="T1" fmla="*/ 0 h 162"/>
                <a:gd name="T2" fmla="*/ 65 w 135"/>
                <a:gd name="T3" fmla="*/ 40 h 162"/>
                <a:gd name="T4" fmla="*/ 63 w 135"/>
                <a:gd name="T5" fmla="*/ 40 h 162"/>
                <a:gd name="T6" fmla="*/ 63 w 135"/>
                <a:gd name="T7" fmla="*/ 0 h 162"/>
                <a:gd name="T8" fmla="*/ 0 w 135"/>
                <a:gd name="T9" fmla="*/ 8 h 162"/>
                <a:gd name="T10" fmla="*/ 0 w 135"/>
                <a:gd name="T11" fmla="*/ 16 h 162"/>
                <a:gd name="T12" fmla="*/ 27 w 135"/>
                <a:gd name="T13" fmla="*/ 43 h 162"/>
                <a:gd name="T14" fmla="*/ 27 w 135"/>
                <a:gd name="T15" fmla="*/ 125 h 162"/>
                <a:gd name="T16" fmla="*/ 0 w 135"/>
                <a:gd name="T17" fmla="*/ 155 h 162"/>
                <a:gd name="T18" fmla="*/ 0 w 135"/>
                <a:gd name="T19" fmla="*/ 162 h 162"/>
                <a:gd name="T20" fmla="*/ 91 w 135"/>
                <a:gd name="T21" fmla="*/ 162 h 162"/>
                <a:gd name="T22" fmla="*/ 91 w 135"/>
                <a:gd name="T23" fmla="*/ 155 h 162"/>
                <a:gd name="T24" fmla="*/ 63 w 135"/>
                <a:gd name="T25" fmla="*/ 125 h 162"/>
                <a:gd name="T26" fmla="*/ 63 w 135"/>
                <a:gd name="T27" fmla="*/ 86 h 162"/>
                <a:gd name="T28" fmla="*/ 91 w 135"/>
                <a:gd name="T29" fmla="*/ 30 h 162"/>
                <a:gd name="T30" fmla="*/ 113 w 135"/>
                <a:gd name="T31" fmla="*/ 37 h 162"/>
                <a:gd name="T32" fmla="*/ 133 w 135"/>
                <a:gd name="T33" fmla="*/ 18 h 162"/>
                <a:gd name="T34" fmla="*/ 115 w 135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162">
                  <a:moveTo>
                    <a:pt x="115" y="0"/>
                  </a:moveTo>
                  <a:cubicBezTo>
                    <a:pt x="85" y="0"/>
                    <a:pt x="71" y="25"/>
                    <a:pt x="65" y="40"/>
                  </a:cubicBezTo>
                  <a:lnTo>
                    <a:pt x="63" y="40"/>
                  </a:lnTo>
                  <a:lnTo>
                    <a:pt x="63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3" y="16"/>
                    <a:pt x="27" y="18"/>
                    <a:pt x="27" y="43"/>
                  </a:cubicBezTo>
                  <a:lnTo>
                    <a:pt x="27" y="125"/>
                  </a:lnTo>
                  <a:cubicBezTo>
                    <a:pt x="27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3" y="148"/>
                    <a:pt x="63" y="125"/>
                  </a:cubicBezTo>
                  <a:lnTo>
                    <a:pt x="63" y="86"/>
                  </a:lnTo>
                  <a:cubicBezTo>
                    <a:pt x="63" y="51"/>
                    <a:pt x="80" y="30"/>
                    <a:pt x="91" y="30"/>
                  </a:cubicBezTo>
                  <a:cubicBezTo>
                    <a:pt x="103" y="30"/>
                    <a:pt x="101" y="37"/>
                    <a:pt x="113" y="37"/>
                  </a:cubicBezTo>
                  <a:cubicBezTo>
                    <a:pt x="123" y="37"/>
                    <a:pt x="133" y="30"/>
                    <a:pt x="133" y="18"/>
                  </a:cubicBezTo>
                  <a:cubicBezTo>
                    <a:pt x="135" y="6"/>
                    <a:pt x="122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61">
              <a:extLst>
                <a:ext uri="{FF2B5EF4-FFF2-40B4-BE49-F238E27FC236}">
                  <a16:creationId xmlns:a16="http://schemas.microsoft.com/office/drawing/2014/main" id="{7DA2A064-F1AF-46D4-8981-8AEEF81E6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-12700"/>
              <a:ext cx="58738" cy="80963"/>
            </a:xfrm>
            <a:custGeom>
              <a:avLst/>
              <a:gdLst>
                <a:gd name="T0" fmla="*/ 99 w 118"/>
                <a:gd name="T1" fmla="*/ 82 h 166"/>
                <a:gd name="T2" fmla="*/ 34 w 118"/>
                <a:gd name="T3" fmla="*/ 35 h 166"/>
                <a:gd name="T4" fmla="*/ 62 w 118"/>
                <a:gd name="T5" fmla="*/ 12 h 166"/>
                <a:gd name="T6" fmla="*/ 98 w 118"/>
                <a:gd name="T7" fmla="*/ 47 h 166"/>
                <a:gd name="T8" fmla="*/ 108 w 118"/>
                <a:gd name="T9" fmla="*/ 47 h 166"/>
                <a:gd name="T10" fmla="*/ 105 w 118"/>
                <a:gd name="T11" fmla="*/ 6 h 166"/>
                <a:gd name="T12" fmla="*/ 64 w 118"/>
                <a:gd name="T13" fmla="*/ 0 h 166"/>
                <a:gd name="T14" fmla="*/ 0 w 118"/>
                <a:gd name="T15" fmla="*/ 45 h 166"/>
                <a:gd name="T16" fmla="*/ 27 w 118"/>
                <a:gd name="T17" fmla="*/ 85 h 166"/>
                <a:gd name="T18" fmla="*/ 84 w 118"/>
                <a:gd name="T19" fmla="*/ 128 h 166"/>
                <a:gd name="T20" fmla="*/ 52 w 118"/>
                <a:gd name="T21" fmla="*/ 155 h 166"/>
                <a:gd name="T22" fmla="*/ 10 w 118"/>
                <a:gd name="T23" fmla="*/ 113 h 166"/>
                <a:gd name="T24" fmla="*/ 0 w 118"/>
                <a:gd name="T25" fmla="*/ 113 h 166"/>
                <a:gd name="T26" fmla="*/ 3 w 118"/>
                <a:gd name="T27" fmla="*/ 160 h 166"/>
                <a:gd name="T28" fmla="*/ 53 w 118"/>
                <a:gd name="T29" fmla="*/ 166 h 166"/>
                <a:gd name="T30" fmla="*/ 118 w 118"/>
                <a:gd name="T31" fmla="*/ 118 h 166"/>
                <a:gd name="T32" fmla="*/ 99 w 118"/>
                <a:gd name="T33" fmla="*/ 8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66">
                  <a:moveTo>
                    <a:pt x="99" y="82"/>
                  </a:moveTo>
                  <a:cubicBezTo>
                    <a:pt x="77" y="66"/>
                    <a:pt x="34" y="57"/>
                    <a:pt x="34" y="35"/>
                  </a:cubicBezTo>
                  <a:cubicBezTo>
                    <a:pt x="34" y="22"/>
                    <a:pt x="45" y="12"/>
                    <a:pt x="62" y="12"/>
                  </a:cubicBezTo>
                  <a:cubicBezTo>
                    <a:pt x="89" y="12"/>
                    <a:pt x="97" y="35"/>
                    <a:pt x="98" y="47"/>
                  </a:cubicBezTo>
                  <a:lnTo>
                    <a:pt x="108" y="47"/>
                  </a:lnTo>
                  <a:lnTo>
                    <a:pt x="105" y="6"/>
                  </a:lnTo>
                  <a:cubicBezTo>
                    <a:pt x="94" y="3"/>
                    <a:pt x="82" y="0"/>
                    <a:pt x="64" y="0"/>
                  </a:cubicBezTo>
                  <a:cubicBezTo>
                    <a:pt x="29" y="0"/>
                    <a:pt x="0" y="13"/>
                    <a:pt x="0" y="45"/>
                  </a:cubicBezTo>
                  <a:cubicBezTo>
                    <a:pt x="0" y="63"/>
                    <a:pt x="9" y="73"/>
                    <a:pt x="27" y="85"/>
                  </a:cubicBezTo>
                  <a:cubicBezTo>
                    <a:pt x="48" y="98"/>
                    <a:pt x="84" y="106"/>
                    <a:pt x="84" y="128"/>
                  </a:cubicBezTo>
                  <a:cubicBezTo>
                    <a:pt x="84" y="146"/>
                    <a:pt x="67" y="155"/>
                    <a:pt x="52" y="155"/>
                  </a:cubicBezTo>
                  <a:cubicBezTo>
                    <a:pt x="24" y="155"/>
                    <a:pt x="10" y="133"/>
                    <a:pt x="10" y="113"/>
                  </a:cubicBezTo>
                  <a:lnTo>
                    <a:pt x="0" y="113"/>
                  </a:lnTo>
                  <a:lnTo>
                    <a:pt x="3" y="160"/>
                  </a:lnTo>
                  <a:cubicBezTo>
                    <a:pt x="12" y="162"/>
                    <a:pt x="32" y="166"/>
                    <a:pt x="53" y="166"/>
                  </a:cubicBezTo>
                  <a:cubicBezTo>
                    <a:pt x="95" y="166"/>
                    <a:pt x="118" y="147"/>
                    <a:pt x="118" y="118"/>
                  </a:cubicBezTo>
                  <a:cubicBezTo>
                    <a:pt x="118" y="102"/>
                    <a:pt x="109" y="90"/>
                    <a:pt x="99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62">
              <a:extLst>
                <a:ext uri="{FF2B5EF4-FFF2-40B4-BE49-F238E27FC236}">
                  <a16:creationId xmlns:a16="http://schemas.microsoft.com/office/drawing/2014/main" id="{0322B3F2-797C-4030-9B08-F0C2B256A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5" y="-385763"/>
              <a:ext cx="165100" cy="187325"/>
            </a:xfrm>
            <a:custGeom>
              <a:avLst/>
              <a:gdLst>
                <a:gd name="T0" fmla="*/ 319 w 338"/>
                <a:gd name="T1" fmla="*/ 364 h 384"/>
                <a:gd name="T2" fmla="*/ 284 w 338"/>
                <a:gd name="T3" fmla="*/ 326 h 384"/>
                <a:gd name="T4" fmla="*/ 284 w 338"/>
                <a:gd name="T5" fmla="*/ 128 h 384"/>
                <a:gd name="T6" fmla="*/ 150 w 338"/>
                <a:gd name="T7" fmla="*/ 0 h 384"/>
                <a:gd name="T8" fmla="*/ 13 w 338"/>
                <a:gd name="T9" fmla="*/ 79 h 384"/>
                <a:gd name="T10" fmla="*/ 53 w 338"/>
                <a:gd name="T11" fmla="*/ 115 h 384"/>
                <a:gd name="T12" fmla="*/ 91 w 338"/>
                <a:gd name="T13" fmla="*/ 74 h 384"/>
                <a:gd name="T14" fmla="*/ 149 w 338"/>
                <a:gd name="T15" fmla="*/ 28 h 384"/>
                <a:gd name="T16" fmla="*/ 219 w 338"/>
                <a:gd name="T17" fmla="*/ 143 h 384"/>
                <a:gd name="T18" fmla="*/ 219 w 338"/>
                <a:gd name="T19" fmla="*/ 173 h 384"/>
                <a:gd name="T20" fmla="*/ 0 w 338"/>
                <a:gd name="T21" fmla="*/ 294 h 384"/>
                <a:gd name="T22" fmla="*/ 100 w 338"/>
                <a:gd name="T23" fmla="*/ 384 h 384"/>
                <a:gd name="T24" fmla="*/ 218 w 338"/>
                <a:gd name="T25" fmla="*/ 325 h 384"/>
                <a:gd name="T26" fmla="*/ 219 w 338"/>
                <a:gd name="T27" fmla="*/ 325 h 384"/>
                <a:gd name="T28" fmla="*/ 281 w 338"/>
                <a:gd name="T29" fmla="*/ 384 h 384"/>
                <a:gd name="T30" fmla="*/ 323 w 338"/>
                <a:gd name="T31" fmla="*/ 381 h 384"/>
                <a:gd name="T32" fmla="*/ 328 w 338"/>
                <a:gd name="T33" fmla="*/ 376 h 384"/>
                <a:gd name="T34" fmla="*/ 338 w 338"/>
                <a:gd name="T35" fmla="*/ 361 h 384"/>
                <a:gd name="T36" fmla="*/ 319 w 338"/>
                <a:gd name="T37" fmla="*/ 36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4">
                  <a:moveTo>
                    <a:pt x="319" y="364"/>
                  </a:moveTo>
                  <a:cubicBezTo>
                    <a:pt x="293" y="364"/>
                    <a:pt x="284" y="354"/>
                    <a:pt x="284" y="326"/>
                  </a:cubicBezTo>
                  <a:lnTo>
                    <a:pt x="284" y="128"/>
                  </a:lnTo>
                  <a:cubicBezTo>
                    <a:pt x="284" y="53"/>
                    <a:pt x="263" y="0"/>
                    <a:pt x="150" y="0"/>
                  </a:cubicBezTo>
                  <a:cubicBezTo>
                    <a:pt x="93" y="0"/>
                    <a:pt x="13" y="26"/>
                    <a:pt x="13" y="79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6" y="115"/>
                    <a:pt x="91" y="106"/>
                    <a:pt x="91" y="74"/>
                  </a:cubicBezTo>
                  <a:cubicBezTo>
                    <a:pt x="91" y="49"/>
                    <a:pt x="98" y="28"/>
                    <a:pt x="149" y="28"/>
                  </a:cubicBezTo>
                  <a:cubicBezTo>
                    <a:pt x="219" y="28"/>
                    <a:pt x="219" y="86"/>
                    <a:pt x="219" y="143"/>
                  </a:cubicBezTo>
                  <a:lnTo>
                    <a:pt x="219" y="173"/>
                  </a:lnTo>
                  <a:cubicBezTo>
                    <a:pt x="156" y="178"/>
                    <a:pt x="0" y="178"/>
                    <a:pt x="0" y="294"/>
                  </a:cubicBezTo>
                  <a:cubicBezTo>
                    <a:pt x="0" y="346"/>
                    <a:pt x="43" y="384"/>
                    <a:pt x="100" y="384"/>
                  </a:cubicBezTo>
                  <a:cubicBezTo>
                    <a:pt x="156" y="384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4"/>
                    <a:pt x="281" y="384"/>
                  </a:cubicBezTo>
                  <a:cubicBezTo>
                    <a:pt x="291" y="384"/>
                    <a:pt x="301" y="384"/>
                    <a:pt x="323" y="381"/>
                  </a:cubicBezTo>
                  <a:lnTo>
                    <a:pt x="328" y="376"/>
                  </a:lnTo>
                  <a:cubicBezTo>
                    <a:pt x="331" y="371"/>
                    <a:pt x="335" y="366"/>
                    <a:pt x="338" y="361"/>
                  </a:cubicBezTo>
                  <a:cubicBezTo>
                    <a:pt x="324" y="364"/>
                    <a:pt x="321" y="364"/>
                    <a:pt x="319" y="36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63">
              <a:extLst>
                <a:ext uri="{FF2B5EF4-FFF2-40B4-BE49-F238E27FC236}">
                  <a16:creationId xmlns:a16="http://schemas.microsoft.com/office/drawing/2014/main" id="{05F4623F-F5EC-4543-8DF9-2E5EEA13B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-355600"/>
              <a:ext cx="109538" cy="109538"/>
            </a:xfrm>
            <a:custGeom>
              <a:avLst/>
              <a:gdLst>
                <a:gd name="T0" fmla="*/ 20 w 224"/>
                <a:gd name="T1" fmla="*/ 0 h 224"/>
                <a:gd name="T2" fmla="*/ 0 w 224"/>
                <a:gd name="T3" fmla="*/ 19 h 224"/>
                <a:gd name="T4" fmla="*/ 0 w 224"/>
                <a:gd name="T5" fmla="*/ 224 h 224"/>
                <a:gd name="T6" fmla="*/ 224 w 224"/>
                <a:gd name="T7" fmla="*/ 224 h 224"/>
                <a:gd name="T8" fmla="*/ 224 w 224"/>
                <a:gd name="T9" fmla="*/ 0 h 224"/>
                <a:gd name="T10" fmla="*/ 149 w 224"/>
                <a:gd name="T11" fmla="*/ 0 h 224"/>
                <a:gd name="T12" fmla="*/ 149 w 224"/>
                <a:gd name="T13" fmla="*/ 149 h 224"/>
                <a:gd name="T14" fmla="*/ 74 w 224"/>
                <a:gd name="T15" fmla="*/ 149 h 224"/>
                <a:gd name="T16" fmla="*/ 74 w 224"/>
                <a:gd name="T17" fmla="*/ 0 h 224"/>
                <a:gd name="T18" fmla="*/ 20 w 224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24">
                  <a:moveTo>
                    <a:pt x="20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4" y="224"/>
                  </a:lnTo>
                  <a:lnTo>
                    <a:pt x="224" y="0"/>
                  </a:lnTo>
                  <a:lnTo>
                    <a:pt x="149" y="0"/>
                  </a:lnTo>
                  <a:lnTo>
                    <a:pt x="149" y="149"/>
                  </a:lnTo>
                  <a:lnTo>
                    <a:pt x="74" y="149"/>
                  </a:lnTo>
                  <a:lnTo>
                    <a:pt x="7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4">
              <a:extLst>
                <a:ext uri="{FF2B5EF4-FFF2-40B4-BE49-F238E27FC236}">
                  <a16:creationId xmlns:a16="http://schemas.microsoft.com/office/drawing/2014/main" id="{0D937415-F3D5-4469-A8E4-FD40E29C8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8325" y="-447675"/>
              <a:ext cx="387350" cy="311150"/>
            </a:xfrm>
            <a:custGeom>
              <a:avLst/>
              <a:gdLst>
                <a:gd name="T0" fmla="*/ 463 w 790"/>
                <a:gd name="T1" fmla="*/ 407 h 637"/>
                <a:gd name="T2" fmla="*/ 608 w 790"/>
                <a:gd name="T3" fmla="*/ 325 h 637"/>
                <a:gd name="T4" fmla="*/ 608 w 790"/>
                <a:gd name="T5" fmla="*/ 372 h 637"/>
                <a:gd name="T6" fmla="*/ 519 w 790"/>
                <a:gd name="T7" fmla="*/ 477 h 637"/>
                <a:gd name="T8" fmla="*/ 463 w 790"/>
                <a:gd name="T9" fmla="*/ 407 h 637"/>
                <a:gd name="T10" fmla="*/ 708 w 790"/>
                <a:gd name="T11" fmla="*/ 490 h 637"/>
                <a:gd name="T12" fmla="*/ 727 w 790"/>
                <a:gd name="T13" fmla="*/ 489 h 637"/>
                <a:gd name="T14" fmla="*/ 790 w 790"/>
                <a:gd name="T15" fmla="*/ 284 h 637"/>
                <a:gd name="T16" fmla="*/ 519 w 790"/>
                <a:gd name="T17" fmla="*/ 0 h 637"/>
                <a:gd name="T18" fmla="*/ 408 w 790"/>
                <a:gd name="T19" fmla="*/ 17 h 637"/>
                <a:gd name="T20" fmla="*/ 408 w 790"/>
                <a:gd name="T21" fmla="*/ 116 h 637"/>
                <a:gd name="T22" fmla="*/ 389 w 790"/>
                <a:gd name="T23" fmla="*/ 116 h 637"/>
                <a:gd name="T24" fmla="*/ 389 w 790"/>
                <a:gd name="T25" fmla="*/ 135 h 637"/>
                <a:gd name="T26" fmla="*/ 314 w 790"/>
                <a:gd name="T27" fmla="*/ 135 h 637"/>
                <a:gd name="T28" fmla="*/ 314 w 790"/>
                <a:gd name="T29" fmla="*/ 135 h 637"/>
                <a:gd name="T30" fmla="*/ 314 w 790"/>
                <a:gd name="T31" fmla="*/ 54 h 637"/>
                <a:gd name="T32" fmla="*/ 125 w 790"/>
                <a:gd name="T33" fmla="*/ 187 h 637"/>
                <a:gd name="T34" fmla="*/ 179 w 790"/>
                <a:gd name="T35" fmla="*/ 187 h 637"/>
                <a:gd name="T36" fmla="*/ 179 w 790"/>
                <a:gd name="T37" fmla="*/ 337 h 637"/>
                <a:gd name="T38" fmla="*/ 254 w 790"/>
                <a:gd name="T39" fmla="*/ 337 h 637"/>
                <a:gd name="T40" fmla="*/ 254 w 790"/>
                <a:gd name="T41" fmla="*/ 187 h 637"/>
                <a:gd name="T42" fmla="*/ 329 w 790"/>
                <a:gd name="T43" fmla="*/ 187 h 637"/>
                <a:gd name="T44" fmla="*/ 329 w 790"/>
                <a:gd name="T45" fmla="*/ 412 h 637"/>
                <a:gd name="T46" fmla="*/ 104 w 790"/>
                <a:gd name="T47" fmla="*/ 412 h 637"/>
                <a:gd name="T48" fmla="*/ 104 w 790"/>
                <a:gd name="T49" fmla="*/ 206 h 637"/>
                <a:gd name="T50" fmla="*/ 0 w 790"/>
                <a:gd name="T51" fmla="*/ 397 h 637"/>
                <a:gd name="T52" fmla="*/ 400 w 790"/>
                <a:gd name="T53" fmla="*/ 637 h 637"/>
                <a:gd name="T54" fmla="*/ 698 w 790"/>
                <a:gd name="T55" fmla="*/ 524 h 637"/>
                <a:gd name="T56" fmla="*/ 712 w 790"/>
                <a:gd name="T57" fmla="*/ 509 h 637"/>
                <a:gd name="T58" fmla="*/ 670 w 790"/>
                <a:gd name="T59" fmla="*/ 511 h 637"/>
                <a:gd name="T60" fmla="*/ 608 w 790"/>
                <a:gd name="T61" fmla="*/ 452 h 637"/>
                <a:gd name="T62" fmla="*/ 607 w 790"/>
                <a:gd name="T63" fmla="*/ 452 h 637"/>
                <a:gd name="T64" fmla="*/ 489 w 790"/>
                <a:gd name="T65" fmla="*/ 511 h 637"/>
                <a:gd name="T66" fmla="*/ 389 w 790"/>
                <a:gd name="T67" fmla="*/ 421 h 637"/>
                <a:gd name="T68" fmla="*/ 608 w 790"/>
                <a:gd name="T69" fmla="*/ 300 h 637"/>
                <a:gd name="T70" fmla="*/ 608 w 790"/>
                <a:gd name="T71" fmla="*/ 270 h 637"/>
                <a:gd name="T72" fmla="*/ 538 w 790"/>
                <a:gd name="T73" fmla="*/ 155 h 637"/>
                <a:gd name="T74" fmla="*/ 480 w 790"/>
                <a:gd name="T75" fmla="*/ 201 h 637"/>
                <a:gd name="T76" fmla="*/ 442 w 790"/>
                <a:gd name="T77" fmla="*/ 242 h 637"/>
                <a:gd name="T78" fmla="*/ 402 w 790"/>
                <a:gd name="T79" fmla="*/ 206 h 637"/>
                <a:gd name="T80" fmla="*/ 539 w 790"/>
                <a:gd name="T81" fmla="*/ 127 h 637"/>
                <a:gd name="T82" fmla="*/ 672 w 790"/>
                <a:gd name="T83" fmla="*/ 254 h 637"/>
                <a:gd name="T84" fmla="*/ 672 w 790"/>
                <a:gd name="T85" fmla="*/ 452 h 637"/>
                <a:gd name="T86" fmla="*/ 708 w 790"/>
                <a:gd name="T87" fmla="*/ 49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7">
                  <a:moveTo>
                    <a:pt x="463" y="407"/>
                  </a:moveTo>
                  <a:cubicBezTo>
                    <a:pt x="463" y="332"/>
                    <a:pt x="569" y="326"/>
                    <a:pt x="608" y="325"/>
                  </a:cubicBezTo>
                  <a:lnTo>
                    <a:pt x="608" y="372"/>
                  </a:lnTo>
                  <a:cubicBezTo>
                    <a:pt x="608" y="427"/>
                    <a:pt x="573" y="477"/>
                    <a:pt x="519" y="477"/>
                  </a:cubicBezTo>
                  <a:cubicBezTo>
                    <a:pt x="490" y="477"/>
                    <a:pt x="463" y="449"/>
                    <a:pt x="463" y="407"/>
                  </a:cubicBezTo>
                  <a:close/>
                  <a:moveTo>
                    <a:pt x="708" y="490"/>
                  </a:moveTo>
                  <a:cubicBezTo>
                    <a:pt x="710" y="490"/>
                    <a:pt x="713" y="490"/>
                    <a:pt x="727" y="489"/>
                  </a:cubicBezTo>
                  <a:cubicBezTo>
                    <a:pt x="770" y="426"/>
                    <a:pt x="790" y="351"/>
                    <a:pt x="790" y="284"/>
                  </a:cubicBezTo>
                  <a:cubicBezTo>
                    <a:pt x="790" y="129"/>
                    <a:pt x="684" y="0"/>
                    <a:pt x="519" y="0"/>
                  </a:cubicBezTo>
                  <a:cubicBezTo>
                    <a:pt x="484" y="0"/>
                    <a:pt x="447" y="6"/>
                    <a:pt x="408" y="17"/>
                  </a:cubicBezTo>
                  <a:lnTo>
                    <a:pt x="408" y="116"/>
                  </a:lnTo>
                  <a:lnTo>
                    <a:pt x="389" y="116"/>
                  </a:lnTo>
                  <a:lnTo>
                    <a:pt x="389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54"/>
                  </a:lnTo>
                  <a:cubicBezTo>
                    <a:pt x="253" y="85"/>
                    <a:pt x="189" y="129"/>
                    <a:pt x="125" y="187"/>
                  </a:cubicBezTo>
                  <a:lnTo>
                    <a:pt x="179" y="187"/>
                  </a:lnTo>
                  <a:lnTo>
                    <a:pt x="179" y="337"/>
                  </a:lnTo>
                  <a:lnTo>
                    <a:pt x="254" y="337"/>
                  </a:lnTo>
                  <a:lnTo>
                    <a:pt x="254" y="187"/>
                  </a:lnTo>
                  <a:lnTo>
                    <a:pt x="329" y="187"/>
                  </a:lnTo>
                  <a:lnTo>
                    <a:pt x="329" y="412"/>
                  </a:lnTo>
                  <a:lnTo>
                    <a:pt x="104" y="412"/>
                  </a:lnTo>
                  <a:lnTo>
                    <a:pt x="104" y="206"/>
                  </a:lnTo>
                  <a:cubicBezTo>
                    <a:pt x="29" y="279"/>
                    <a:pt x="0" y="342"/>
                    <a:pt x="0" y="397"/>
                  </a:cubicBezTo>
                  <a:cubicBezTo>
                    <a:pt x="0" y="511"/>
                    <a:pt x="152" y="637"/>
                    <a:pt x="400" y="637"/>
                  </a:cubicBezTo>
                  <a:cubicBezTo>
                    <a:pt x="539" y="637"/>
                    <a:pt x="635" y="590"/>
                    <a:pt x="698" y="524"/>
                  </a:cubicBezTo>
                  <a:lnTo>
                    <a:pt x="712" y="509"/>
                  </a:lnTo>
                  <a:cubicBezTo>
                    <a:pt x="689" y="511"/>
                    <a:pt x="680" y="511"/>
                    <a:pt x="670" y="511"/>
                  </a:cubicBezTo>
                  <a:cubicBezTo>
                    <a:pt x="623" y="511"/>
                    <a:pt x="608" y="487"/>
                    <a:pt x="608" y="452"/>
                  </a:cubicBezTo>
                  <a:lnTo>
                    <a:pt x="607" y="452"/>
                  </a:lnTo>
                  <a:cubicBezTo>
                    <a:pt x="580" y="489"/>
                    <a:pt x="545" y="511"/>
                    <a:pt x="489" y="511"/>
                  </a:cubicBezTo>
                  <a:cubicBezTo>
                    <a:pt x="432" y="511"/>
                    <a:pt x="389" y="472"/>
                    <a:pt x="389" y="421"/>
                  </a:cubicBezTo>
                  <a:cubicBezTo>
                    <a:pt x="389" y="305"/>
                    <a:pt x="545" y="305"/>
                    <a:pt x="608" y="300"/>
                  </a:cubicBezTo>
                  <a:lnTo>
                    <a:pt x="608" y="270"/>
                  </a:lnTo>
                  <a:cubicBezTo>
                    <a:pt x="608" y="214"/>
                    <a:pt x="607" y="155"/>
                    <a:pt x="538" y="155"/>
                  </a:cubicBezTo>
                  <a:cubicBezTo>
                    <a:pt x="487" y="155"/>
                    <a:pt x="480" y="176"/>
                    <a:pt x="480" y="201"/>
                  </a:cubicBezTo>
                  <a:cubicBezTo>
                    <a:pt x="480" y="234"/>
                    <a:pt x="455" y="242"/>
                    <a:pt x="442" y="242"/>
                  </a:cubicBezTo>
                  <a:cubicBezTo>
                    <a:pt x="419" y="242"/>
                    <a:pt x="402" y="227"/>
                    <a:pt x="402" y="206"/>
                  </a:cubicBezTo>
                  <a:cubicBezTo>
                    <a:pt x="402" y="154"/>
                    <a:pt x="482" y="127"/>
                    <a:pt x="539" y="127"/>
                  </a:cubicBezTo>
                  <a:cubicBezTo>
                    <a:pt x="652" y="126"/>
                    <a:pt x="672" y="179"/>
                    <a:pt x="672" y="254"/>
                  </a:cubicBezTo>
                  <a:lnTo>
                    <a:pt x="672" y="452"/>
                  </a:lnTo>
                  <a:cubicBezTo>
                    <a:pt x="672" y="480"/>
                    <a:pt x="682" y="490"/>
                    <a:pt x="708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265">
              <a:extLst>
                <a:ext uri="{FF2B5EF4-FFF2-40B4-BE49-F238E27FC236}">
                  <a16:creationId xmlns:a16="http://schemas.microsoft.com/office/drawing/2014/main" id="{F8D5B463-EEB8-4CDC-9413-7D2DEBC27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838" y="-482600"/>
              <a:ext cx="36513" cy="92075"/>
            </a:xfrm>
            <a:prstGeom prst="rect">
              <a:avLst/>
            </a:prstGeom>
            <a:solidFill>
              <a:srgbClr val="0BBBE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632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40" y="0"/>
            <a:ext cx="9126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24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40" y="0"/>
            <a:ext cx="9126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4005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60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883" r:id="rId10"/>
    <p:sldLayoutId id="21474838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D9A05D-73BA-4C7C-9389-175D637D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67315B-BDD9-4372-A1C4-29DD43D9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>
                <a:solidFill>
                  <a:prstClr val="white"/>
                </a:solidFill>
              </a:rPr>
              <a:t>Université d’Angers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 txBox="1">
            <a:spLocks/>
          </p:cNvSpPr>
          <p:nvPr userDrawn="1"/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402C8-AAF6-430C-9C4F-B768B719CBA8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7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ransition spd="slow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LucidaGrande" charset="0"/>
        <a:buChar char="-"/>
        <a:defRPr sz="21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5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88" y="404665"/>
            <a:ext cx="8507077" cy="863749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34" name="Rectangle 33"/>
          <p:cNvSpPr/>
          <p:nvPr/>
        </p:nvSpPr>
        <p:spPr>
          <a:xfrm>
            <a:off x="6964881" y="6503348"/>
            <a:ext cx="1503133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8" name="Textfeld 6"/>
          <p:cNvSpPr txBox="1"/>
          <p:nvPr/>
        </p:nvSpPr>
        <p:spPr bwMode="gray">
          <a:xfrm>
            <a:off x="8493666" y="6549514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7988" y="1268414"/>
            <a:ext cx="8507077" cy="4968000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572" y="5935042"/>
            <a:ext cx="854721" cy="9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tabLst/>
        <a:defRPr sz="16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just" defTabSz="914400" rtl="0" eaLnBrk="1" latinLnBrk="0" hangingPunct="1">
        <a:lnSpc>
          <a:spcPct val="100000"/>
        </a:lnSpc>
        <a:spcBef>
          <a:spcPts val="1400"/>
        </a:spcBef>
        <a:buClr>
          <a:schemeClr val="bg2"/>
        </a:buClr>
        <a:buFont typeface="Tempus Sans ITC" panose="04020404030D07020202" pitchFamily="82" charset="0"/>
        <a:buChar char="/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88000" algn="just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Tahoma" panose="020B0604030504040204" pitchFamily="34" charset="0"/>
        <a:buChar char="›"/>
        <a:defRPr sz="12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2228">
          <p15:clr>
            <a:srgbClr val="F26B43"/>
          </p15:clr>
        </p15:guide>
        <p15:guide id="7" orient="horz" pos="2092">
          <p15:clr>
            <a:srgbClr val="F26B43"/>
          </p15:clr>
        </p15:guide>
        <p15:guide id="8" pos="3188">
          <p15:clr>
            <a:srgbClr val="F26B43"/>
          </p15:clr>
        </p15:guide>
        <p15:guide id="9" pos="3052">
          <p15:clr>
            <a:srgbClr val="F26B43"/>
          </p15:clr>
        </p15:guide>
        <p15:guide id="10" orient="horz" pos="346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orient="horz" pos="3929">
          <p15:clr>
            <a:srgbClr val="F26B43"/>
          </p15:clr>
        </p15:guide>
        <p15:guide id="13" orient="horz" pos="43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88" y="404665"/>
            <a:ext cx="8507077" cy="863749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34" name="Rectangle 33"/>
          <p:cNvSpPr/>
          <p:nvPr/>
        </p:nvSpPr>
        <p:spPr>
          <a:xfrm>
            <a:off x="6964881" y="6503348"/>
            <a:ext cx="1503133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8" name="Textfeld 6"/>
          <p:cNvSpPr txBox="1"/>
          <p:nvPr/>
        </p:nvSpPr>
        <p:spPr bwMode="gray">
          <a:xfrm>
            <a:off x="8493666" y="6549514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7988" y="1268414"/>
            <a:ext cx="8507077" cy="4968000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572" y="5935042"/>
            <a:ext cx="854721" cy="9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tabLst/>
        <a:defRPr sz="16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just" defTabSz="914400" rtl="0" eaLnBrk="1" latinLnBrk="0" hangingPunct="1">
        <a:lnSpc>
          <a:spcPct val="100000"/>
        </a:lnSpc>
        <a:spcBef>
          <a:spcPts val="1400"/>
        </a:spcBef>
        <a:buClr>
          <a:schemeClr val="bg2"/>
        </a:buClr>
        <a:buFont typeface="Tempus Sans ITC" panose="04020404030D07020202" pitchFamily="82" charset="0"/>
        <a:buChar char="/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88000" algn="just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Tahoma" panose="020B0604030504040204" pitchFamily="34" charset="0"/>
        <a:buChar char="›"/>
        <a:defRPr sz="12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2228">
          <p15:clr>
            <a:srgbClr val="F26B43"/>
          </p15:clr>
        </p15:guide>
        <p15:guide id="7" orient="horz" pos="2092">
          <p15:clr>
            <a:srgbClr val="F26B43"/>
          </p15:clr>
        </p15:guide>
        <p15:guide id="8" pos="3188">
          <p15:clr>
            <a:srgbClr val="F26B43"/>
          </p15:clr>
        </p15:guide>
        <p15:guide id="9" pos="3052">
          <p15:clr>
            <a:srgbClr val="F26B43"/>
          </p15:clr>
        </p15:guide>
        <p15:guide id="10" orient="horz" pos="346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orient="horz" pos="3929">
          <p15:clr>
            <a:srgbClr val="F26B43"/>
          </p15:clr>
        </p15:guide>
        <p15:guide id="13" orient="horz" pos="432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514350">
              <a:defRPr/>
            </a:pPr>
            <a:fld id="{D760C744-91CB-4422-8E65-E1A5A02C59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04/12/2020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514350">
              <a:defRPr/>
            </a:pPr>
            <a:fld id="{F1F70D42-90C1-4A4E-AC98-66340A812FF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31" name="Groupe 30"/>
          <p:cNvGrpSpPr>
            <a:grpSpLocks/>
          </p:cNvGrpSpPr>
          <p:nvPr userDrawn="1"/>
        </p:nvGrpSpPr>
        <p:grpSpPr bwMode="auto">
          <a:xfrm>
            <a:off x="7491413" y="5530850"/>
            <a:ext cx="1163637" cy="1143000"/>
            <a:chOff x="6708775" y="-482600"/>
            <a:chExt cx="596900" cy="585787"/>
          </a:xfrm>
        </p:grpSpPr>
        <p:sp>
          <p:nvSpPr>
            <p:cNvPr id="1032" name="Freeform 244"/>
            <p:cNvSpPr>
              <a:spLocks/>
            </p:cNvSpPr>
            <p:nvPr/>
          </p:nvSpPr>
          <p:spPr bwMode="auto">
            <a:xfrm>
              <a:off x="6718300" y="-82550"/>
              <a:ext cx="39688" cy="38100"/>
            </a:xfrm>
            <a:custGeom>
              <a:avLst/>
              <a:gdLst>
                <a:gd name="T0" fmla="*/ 2147483646 w 80"/>
                <a:gd name="T1" fmla="*/ 2147483646 h 80"/>
                <a:gd name="T2" fmla="*/ 2147483646 w 80"/>
                <a:gd name="T3" fmla="*/ 0 h 80"/>
                <a:gd name="T4" fmla="*/ 0 w 80"/>
                <a:gd name="T5" fmla="*/ 0 h 80"/>
                <a:gd name="T6" fmla="*/ 0 w 80"/>
                <a:gd name="T7" fmla="*/ 2147483646 h 80"/>
                <a:gd name="T8" fmla="*/ 2147483646 w 80"/>
                <a:gd name="T9" fmla="*/ 2147483646 h 80"/>
                <a:gd name="T10" fmla="*/ 2147483646 w 80"/>
                <a:gd name="T11" fmla="*/ 0 h 80"/>
                <a:gd name="T12" fmla="*/ 2147483646 w 80"/>
                <a:gd name="T13" fmla="*/ 0 h 80"/>
                <a:gd name="T14" fmla="*/ 2147483646 w 80"/>
                <a:gd name="T15" fmla="*/ 2147483646 h 80"/>
                <a:gd name="T16" fmla="*/ 2147483646 w 80"/>
                <a:gd name="T17" fmla="*/ 2147483646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80">
                  <a:moveTo>
                    <a:pt x="14" y="66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66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Freeform 245"/>
            <p:cNvSpPr>
              <a:spLocks/>
            </p:cNvSpPr>
            <p:nvPr/>
          </p:nvSpPr>
          <p:spPr bwMode="auto">
            <a:xfrm>
              <a:off x="6786563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2147483646 h 80"/>
                <a:gd name="T4" fmla="*/ 2147483646 w 80"/>
                <a:gd name="T5" fmla="*/ 2147483646 h 80"/>
                <a:gd name="T6" fmla="*/ 2147483646 w 80"/>
                <a:gd name="T7" fmla="*/ 2147483646 h 80"/>
                <a:gd name="T8" fmla="*/ 2147483646 w 80"/>
                <a:gd name="T9" fmla="*/ 2147483646 h 80"/>
                <a:gd name="T10" fmla="*/ 2147483646 w 80"/>
                <a:gd name="T11" fmla="*/ 2147483646 h 80"/>
                <a:gd name="T12" fmla="*/ 2147483646 w 80"/>
                <a:gd name="T13" fmla="*/ 2147483646 h 80"/>
                <a:gd name="T14" fmla="*/ 2147483646 w 80"/>
                <a:gd name="T15" fmla="*/ 0 h 80"/>
                <a:gd name="T16" fmla="*/ 0 w 80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80"/>
                  </a:lnTo>
                  <a:lnTo>
                    <a:pt x="14" y="80"/>
                  </a:lnTo>
                  <a:lnTo>
                    <a:pt x="14" y="12"/>
                  </a:lnTo>
                  <a:lnTo>
                    <a:pt x="67" y="12"/>
                  </a:lnTo>
                  <a:lnTo>
                    <a:pt x="67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Rectangle 246"/>
            <p:cNvSpPr>
              <a:spLocks noChangeArrowheads="1"/>
            </p:cNvSpPr>
            <p:nvPr/>
          </p:nvSpPr>
          <p:spPr bwMode="auto">
            <a:xfrm>
              <a:off x="6854539" y="-95330"/>
              <a:ext cx="8143" cy="65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35" name="Rectangle 247"/>
            <p:cNvSpPr>
              <a:spLocks noChangeArrowheads="1"/>
            </p:cNvSpPr>
            <p:nvPr/>
          </p:nvSpPr>
          <p:spPr bwMode="auto">
            <a:xfrm>
              <a:off x="6854539" y="-82312"/>
              <a:ext cx="8143" cy="382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36" name="Freeform 248"/>
            <p:cNvSpPr>
              <a:spLocks/>
            </p:cNvSpPr>
            <p:nvPr/>
          </p:nvSpPr>
          <p:spPr bwMode="auto">
            <a:xfrm>
              <a:off x="6888163" y="-82550"/>
              <a:ext cx="39688" cy="38100"/>
            </a:xfrm>
            <a:custGeom>
              <a:avLst/>
              <a:gdLst>
                <a:gd name="T0" fmla="*/ 2147483646 w 80"/>
                <a:gd name="T1" fmla="*/ 0 h 80"/>
                <a:gd name="T2" fmla="*/ 2147483646 w 80"/>
                <a:gd name="T3" fmla="*/ 2147483646 h 80"/>
                <a:gd name="T4" fmla="*/ 2147483646 w 80"/>
                <a:gd name="T5" fmla="*/ 2147483646 h 80"/>
                <a:gd name="T6" fmla="*/ 2147483646 w 80"/>
                <a:gd name="T7" fmla="*/ 0 h 80"/>
                <a:gd name="T8" fmla="*/ 0 w 80"/>
                <a:gd name="T9" fmla="*/ 0 h 80"/>
                <a:gd name="T10" fmla="*/ 2147483646 w 80"/>
                <a:gd name="T11" fmla="*/ 2147483646 h 80"/>
                <a:gd name="T12" fmla="*/ 2147483646 w 80"/>
                <a:gd name="T13" fmla="*/ 2147483646 h 80"/>
                <a:gd name="T14" fmla="*/ 2147483646 w 80"/>
                <a:gd name="T15" fmla="*/ 0 h 80"/>
                <a:gd name="T16" fmla="*/ 2147483646 w 80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80">
                  <a:moveTo>
                    <a:pt x="66" y="0"/>
                  </a:moveTo>
                  <a:cubicBezTo>
                    <a:pt x="66" y="0"/>
                    <a:pt x="47" y="64"/>
                    <a:pt x="47" y="66"/>
                  </a:cubicBezTo>
                  <a:lnTo>
                    <a:pt x="33" y="6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1" y="80"/>
                  </a:lnTo>
                  <a:lnTo>
                    <a:pt x="58" y="80"/>
                  </a:lnTo>
                  <a:lnTo>
                    <a:pt x="8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Freeform 249"/>
            <p:cNvSpPr>
              <a:spLocks noEditPoints="1"/>
            </p:cNvSpPr>
            <p:nvPr/>
          </p:nvSpPr>
          <p:spPr bwMode="auto">
            <a:xfrm>
              <a:off x="6953250" y="-82550"/>
              <a:ext cx="38100" cy="38100"/>
            </a:xfrm>
            <a:custGeom>
              <a:avLst/>
              <a:gdLst>
                <a:gd name="T0" fmla="*/ 2147483646 w 80"/>
                <a:gd name="T1" fmla="*/ 2147483646 h 80"/>
                <a:gd name="T2" fmla="*/ 2147483646 w 80"/>
                <a:gd name="T3" fmla="*/ 2147483646 h 80"/>
                <a:gd name="T4" fmla="*/ 2147483646 w 80"/>
                <a:gd name="T5" fmla="*/ 2147483646 h 80"/>
                <a:gd name="T6" fmla="*/ 2147483646 w 80"/>
                <a:gd name="T7" fmla="*/ 2147483646 h 80"/>
                <a:gd name="T8" fmla="*/ 2147483646 w 80"/>
                <a:gd name="T9" fmla="*/ 0 h 80"/>
                <a:gd name="T10" fmla="*/ 0 w 80"/>
                <a:gd name="T11" fmla="*/ 0 h 80"/>
                <a:gd name="T12" fmla="*/ 0 w 80"/>
                <a:gd name="T13" fmla="*/ 2147483646 h 80"/>
                <a:gd name="T14" fmla="*/ 2147483646 w 80"/>
                <a:gd name="T15" fmla="*/ 2147483646 h 80"/>
                <a:gd name="T16" fmla="*/ 2147483646 w 80"/>
                <a:gd name="T17" fmla="*/ 2147483646 h 80"/>
                <a:gd name="T18" fmla="*/ 2147483646 w 80"/>
                <a:gd name="T19" fmla="*/ 2147483646 h 80"/>
                <a:gd name="T20" fmla="*/ 2147483646 w 80"/>
                <a:gd name="T21" fmla="*/ 2147483646 h 80"/>
                <a:gd name="T22" fmla="*/ 2147483646 w 80"/>
                <a:gd name="T23" fmla="*/ 2147483646 h 80"/>
                <a:gd name="T24" fmla="*/ 2147483646 w 80"/>
                <a:gd name="T25" fmla="*/ 2147483646 h 80"/>
                <a:gd name="T26" fmla="*/ 2147483646 w 80"/>
                <a:gd name="T27" fmla="*/ 2147483646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" h="80">
                  <a:moveTo>
                    <a:pt x="66" y="66"/>
                  </a:moveTo>
                  <a:lnTo>
                    <a:pt x="15" y="66"/>
                  </a:lnTo>
                  <a:lnTo>
                    <a:pt x="15" y="46"/>
                  </a:lnTo>
                  <a:lnTo>
                    <a:pt x="80" y="46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6" y="80"/>
                  </a:lnTo>
                  <a:lnTo>
                    <a:pt x="66" y="66"/>
                  </a:lnTo>
                  <a:close/>
                  <a:moveTo>
                    <a:pt x="15" y="14"/>
                  </a:moveTo>
                  <a:lnTo>
                    <a:pt x="66" y="14"/>
                  </a:lnTo>
                  <a:lnTo>
                    <a:pt x="66" y="34"/>
                  </a:lnTo>
                  <a:lnTo>
                    <a:pt x="15" y="34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Freeform 250"/>
            <p:cNvSpPr>
              <a:spLocks/>
            </p:cNvSpPr>
            <p:nvPr/>
          </p:nvSpPr>
          <p:spPr bwMode="auto">
            <a:xfrm>
              <a:off x="7018338" y="-82550"/>
              <a:ext cx="23813" cy="38100"/>
            </a:xfrm>
            <a:custGeom>
              <a:avLst/>
              <a:gdLst>
                <a:gd name="T0" fmla="*/ 2147483646 w 50"/>
                <a:gd name="T1" fmla="*/ 2147483646 h 80"/>
                <a:gd name="T2" fmla="*/ 2147483646 w 50"/>
                <a:gd name="T3" fmla="*/ 2147483646 h 80"/>
                <a:gd name="T4" fmla="*/ 2147483646 w 50"/>
                <a:gd name="T5" fmla="*/ 2147483646 h 80"/>
                <a:gd name="T6" fmla="*/ 2147483646 w 50"/>
                <a:gd name="T7" fmla="*/ 0 h 80"/>
                <a:gd name="T8" fmla="*/ 0 w 50"/>
                <a:gd name="T9" fmla="*/ 0 h 80"/>
                <a:gd name="T10" fmla="*/ 0 w 50"/>
                <a:gd name="T11" fmla="*/ 2147483646 h 80"/>
                <a:gd name="T12" fmla="*/ 2147483646 w 50"/>
                <a:gd name="T13" fmla="*/ 2147483646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80">
                  <a:moveTo>
                    <a:pt x="14" y="80"/>
                  </a:moveTo>
                  <a:lnTo>
                    <a:pt x="14" y="12"/>
                  </a:lnTo>
                  <a:lnTo>
                    <a:pt x="50" y="1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Freeform 251"/>
            <p:cNvSpPr>
              <a:spLocks/>
            </p:cNvSpPr>
            <p:nvPr/>
          </p:nvSpPr>
          <p:spPr bwMode="auto">
            <a:xfrm>
              <a:off x="7067550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2147483646 h 80"/>
                <a:gd name="T4" fmla="*/ 2147483646 w 80"/>
                <a:gd name="T5" fmla="*/ 2147483646 h 80"/>
                <a:gd name="T6" fmla="*/ 2147483646 w 80"/>
                <a:gd name="T7" fmla="*/ 2147483646 h 80"/>
                <a:gd name="T8" fmla="*/ 2147483646 w 80"/>
                <a:gd name="T9" fmla="*/ 2147483646 h 80"/>
                <a:gd name="T10" fmla="*/ 0 w 80"/>
                <a:gd name="T11" fmla="*/ 2147483646 h 80"/>
                <a:gd name="T12" fmla="*/ 0 w 80"/>
                <a:gd name="T13" fmla="*/ 2147483646 h 80"/>
                <a:gd name="T14" fmla="*/ 2147483646 w 80"/>
                <a:gd name="T15" fmla="*/ 2147483646 h 80"/>
                <a:gd name="T16" fmla="*/ 2147483646 w 80"/>
                <a:gd name="T17" fmla="*/ 2147483646 h 80"/>
                <a:gd name="T18" fmla="*/ 2147483646 w 80"/>
                <a:gd name="T19" fmla="*/ 2147483646 h 80"/>
                <a:gd name="T20" fmla="*/ 2147483646 w 80"/>
                <a:gd name="T21" fmla="*/ 2147483646 h 80"/>
                <a:gd name="T22" fmla="*/ 2147483646 w 80"/>
                <a:gd name="T23" fmla="*/ 2147483646 h 80"/>
                <a:gd name="T24" fmla="*/ 2147483646 w 80"/>
                <a:gd name="T25" fmla="*/ 0 h 80"/>
                <a:gd name="T26" fmla="*/ 0 w 80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46"/>
                  </a:lnTo>
                  <a:lnTo>
                    <a:pt x="33" y="46"/>
                  </a:lnTo>
                  <a:lnTo>
                    <a:pt x="65" y="46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32"/>
                  </a:lnTo>
                  <a:lnTo>
                    <a:pt x="14" y="32"/>
                  </a:lnTo>
                  <a:lnTo>
                    <a:pt x="14" y="12"/>
                  </a:lnTo>
                  <a:lnTo>
                    <a:pt x="66" y="12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Rectangle 252"/>
            <p:cNvSpPr>
              <a:spLocks noChangeArrowheads="1"/>
            </p:cNvSpPr>
            <p:nvPr/>
          </p:nvSpPr>
          <p:spPr bwMode="auto">
            <a:xfrm>
              <a:off x="7135481" y="-82312"/>
              <a:ext cx="6515" cy="382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Rectangle 253"/>
            <p:cNvSpPr>
              <a:spLocks noChangeArrowheads="1"/>
            </p:cNvSpPr>
            <p:nvPr/>
          </p:nvSpPr>
          <p:spPr bwMode="auto">
            <a:xfrm>
              <a:off x="7135481" y="-95330"/>
              <a:ext cx="6515" cy="65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Freeform 254"/>
            <p:cNvSpPr>
              <a:spLocks/>
            </p:cNvSpPr>
            <p:nvPr/>
          </p:nvSpPr>
          <p:spPr bwMode="auto">
            <a:xfrm>
              <a:off x="7173913" y="-95250"/>
              <a:ext cx="25400" cy="50800"/>
            </a:xfrm>
            <a:custGeom>
              <a:avLst/>
              <a:gdLst>
                <a:gd name="T0" fmla="*/ 2147483646 w 53"/>
                <a:gd name="T1" fmla="*/ 2147483646 h 104"/>
                <a:gd name="T2" fmla="*/ 2147483646 w 53"/>
                <a:gd name="T3" fmla="*/ 0 h 104"/>
                <a:gd name="T4" fmla="*/ 0 w 53"/>
                <a:gd name="T5" fmla="*/ 0 h 104"/>
                <a:gd name="T6" fmla="*/ 0 w 53"/>
                <a:gd name="T7" fmla="*/ 2147483646 h 104"/>
                <a:gd name="T8" fmla="*/ 0 w 53"/>
                <a:gd name="T9" fmla="*/ 2147483646 h 104"/>
                <a:gd name="T10" fmla="*/ 2147483646 w 53"/>
                <a:gd name="T11" fmla="*/ 2147483646 h 104"/>
                <a:gd name="T12" fmla="*/ 2147483646 w 53"/>
                <a:gd name="T13" fmla="*/ 2147483646 h 104"/>
                <a:gd name="T14" fmla="*/ 2147483646 w 53"/>
                <a:gd name="T15" fmla="*/ 2147483646 h 104"/>
                <a:gd name="T16" fmla="*/ 2147483646 w 53"/>
                <a:gd name="T17" fmla="*/ 2147483646 h 104"/>
                <a:gd name="T18" fmla="*/ 2147483646 w 53"/>
                <a:gd name="T19" fmla="*/ 2147483646 h 104"/>
                <a:gd name="T20" fmla="*/ 2147483646 w 53"/>
                <a:gd name="T21" fmla="*/ 2147483646 h 104"/>
                <a:gd name="T22" fmla="*/ 2147483646 w 53"/>
                <a:gd name="T23" fmla="*/ 2147483646 h 1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" h="104">
                  <a:moveTo>
                    <a:pt x="14" y="2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104"/>
                  </a:lnTo>
                  <a:lnTo>
                    <a:pt x="53" y="104"/>
                  </a:lnTo>
                  <a:lnTo>
                    <a:pt x="53" y="90"/>
                  </a:lnTo>
                  <a:lnTo>
                    <a:pt x="14" y="90"/>
                  </a:lnTo>
                  <a:lnTo>
                    <a:pt x="14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Freeform 255"/>
            <p:cNvSpPr>
              <a:spLocks noEditPoints="1"/>
            </p:cNvSpPr>
            <p:nvPr/>
          </p:nvSpPr>
          <p:spPr bwMode="auto">
            <a:xfrm>
              <a:off x="7229475" y="-95250"/>
              <a:ext cx="38100" cy="50800"/>
            </a:xfrm>
            <a:custGeom>
              <a:avLst/>
              <a:gdLst>
                <a:gd name="T0" fmla="*/ 2147483646 w 79"/>
                <a:gd name="T1" fmla="*/ 2147483646 h 104"/>
                <a:gd name="T2" fmla="*/ 2147483646 w 79"/>
                <a:gd name="T3" fmla="*/ 2147483646 h 104"/>
                <a:gd name="T4" fmla="*/ 2147483646 w 79"/>
                <a:gd name="T5" fmla="*/ 2147483646 h 104"/>
                <a:gd name="T6" fmla="*/ 2147483646 w 79"/>
                <a:gd name="T7" fmla="*/ 2147483646 h 104"/>
                <a:gd name="T8" fmla="*/ 2147483646 w 79"/>
                <a:gd name="T9" fmla="*/ 2147483646 h 104"/>
                <a:gd name="T10" fmla="*/ 2147483646 w 79"/>
                <a:gd name="T11" fmla="*/ 2147483646 h 104"/>
                <a:gd name="T12" fmla="*/ 2147483646 w 79"/>
                <a:gd name="T13" fmla="*/ 0 h 104"/>
                <a:gd name="T14" fmla="*/ 2147483646 w 79"/>
                <a:gd name="T15" fmla="*/ 0 h 104"/>
                <a:gd name="T16" fmla="*/ 2147483646 w 79"/>
                <a:gd name="T17" fmla="*/ 2147483646 h 104"/>
                <a:gd name="T18" fmla="*/ 0 w 79"/>
                <a:gd name="T19" fmla="*/ 2147483646 h 104"/>
                <a:gd name="T20" fmla="*/ 0 w 79"/>
                <a:gd name="T21" fmla="*/ 2147483646 h 104"/>
                <a:gd name="T22" fmla="*/ 2147483646 w 79"/>
                <a:gd name="T23" fmla="*/ 2147483646 h 104"/>
                <a:gd name="T24" fmla="*/ 2147483646 w 79"/>
                <a:gd name="T25" fmla="*/ 2147483646 h 104"/>
                <a:gd name="T26" fmla="*/ 2147483646 w 79"/>
                <a:gd name="T27" fmla="*/ 2147483646 h 104"/>
                <a:gd name="T28" fmla="*/ 2147483646 w 79"/>
                <a:gd name="T29" fmla="*/ 2147483646 h 104"/>
                <a:gd name="T30" fmla="*/ 2147483646 w 79"/>
                <a:gd name="T31" fmla="*/ 2147483646 h 104"/>
                <a:gd name="T32" fmla="*/ 2147483646 w 79"/>
                <a:gd name="T33" fmla="*/ 2147483646 h 104"/>
                <a:gd name="T34" fmla="*/ 2147483646 w 79"/>
                <a:gd name="T35" fmla="*/ 2147483646 h 104"/>
                <a:gd name="T36" fmla="*/ 2147483646 w 79"/>
                <a:gd name="T37" fmla="*/ 2147483646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9" h="104">
                  <a:moveTo>
                    <a:pt x="65" y="90"/>
                  </a:moveTo>
                  <a:lnTo>
                    <a:pt x="14" y="90"/>
                  </a:lnTo>
                  <a:lnTo>
                    <a:pt x="14" y="70"/>
                  </a:lnTo>
                  <a:lnTo>
                    <a:pt x="79" y="70"/>
                  </a:lnTo>
                  <a:lnTo>
                    <a:pt x="79" y="24"/>
                  </a:lnTo>
                  <a:lnTo>
                    <a:pt x="44" y="24"/>
                  </a:lnTo>
                  <a:lnTo>
                    <a:pt x="60" y="0"/>
                  </a:lnTo>
                  <a:lnTo>
                    <a:pt x="46" y="0"/>
                  </a:lnTo>
                  <a:cubicBezTo>
                    <a:pt x="46" y="0"/>
                    <a:pt x="33" y="16"/>
                    <a:pt x="29" y="24"/>
                  </a:cubicBezTo>
                  <a:lnTo>
                    <a:pt x="0" y="24"/>
                  </a:lnTo>
                  <a:lnTo>
                    <a:pt x="0" y="104"/>
                  </a:lnTo>
                  <a:lnTo>
                    <a:pt x="66" y="104"/>
                  </a:lnTo>
                  <a:lnTo>
                    <a:pt x="66" y="90"/>
                  </a:lnTo>
                  <a:lnTo>
                    <a:pt x="65" y="90"/>
                  </a:lnTo>
                  <a:close/>
                  <a:moveTo>
                    <a:pt x="14" y="38"/>
                  </a:moveTo>
                  <a:lnTo>
                    <a:pt x="65" y="38"/>
                  </a:lnTo>
                  <a:lnTo>
                    <a:pt x="65" y="58"/>
                  </a:lnTo>
                  <a:lnTo>
                    <a:pt x="14" y="5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Freeform 256"/>
            <p:cNvSpPr>
              <a:spLocks noEditPoints="1"/>
            </p:cNvSpPr>
            <p:nvPr/>
          </p:nvSpPr>
          <p:spPr bwMode="auto">
            <a:xfrm>
              <a:off x="6708775" y="-12700"/>
              <a:ext cx="80963" cy="80963"/>
            </a:xfrm>
            <a:custGeom>
              <a:avLst/>
              <a:gdLst>
                <a:gd name="T0" fmla="*/ 2147483646 w 165"/>
                <a:gd name="T1" fmla="*/ 2147483646 h 166"/>
                <a:gd name="T2" fmla="*/ 2147483646 w 165"/>
                <a:gd name="T3" fmla="*/ 2147483646 h 166"/>
                <a:gd name="T4" fmla="*/ 2147483646 w 165"/>
                <a:gd name="T5" fmla="*/ 0 h 166"/>
                <a:gd name="T6" fmla="*/ 2147483646 w 165"/>
                <a:gd name="T7" fmla="*/ 2147483646 h 166"/>
                <a:gd name="T8" fmla="*/ 2147483646 w 165"/>
                <a:gd name="T9" fmla="*/ 2147483646 h 166"/>
                <a:gd name="T10" fmla="*/ 2147483646 w 165"/>
                <a:gd name="T11" fmla="*/ 2147483646 h 166"/>
                <a:gd name="T12" fmla="*/ 2147483646 w 165"/>
                <a:gd name="T13" fmla="*/ 2147483646 h 166"/>
                <a:gd name="T14" fmla="*/ 2147483646 w 165"/>
                <a:gd name="T15" fmla="*/ 2147483646 h 166"/>
                <a:gd name="T16" fmla="*/ 0 w 165"/>
                <a:gd name="T17" fmla="*/ 2147483646 h 166"/>
                <a:gd name="T18" fmla="*/ 2147483646 w 165"/>
                <a:gd name="T19" fmla="*/ 2147483646 h 166"/>
                <a:gd name="T20" fmla="*/ 2147483646 w 165"/>
                <a:gd name="T21" fmla="*/ 2147483646 h 166"/>
                <a:gd name="T22" fmla="*/ 2147483646 w 165"/>
                <a:gd name="T23" fmla="*/ 2147483646 h 166"/>
                <a:gd name="T24" fmla="*/ 2147483646 w 165"/>
                <a:gd name="T25" fmla="*/ 2147483646 h 166"/>
                <a:gd name="T26" fmla="*/ 2147483646 w 165"/>
                <a:gd name="T27" fmla="*/ 2147483646 h 166"/>
                <a:gd name="T28" fmla="*/ 2147483646 w 165"/>
                <a:gd name="T29" fmla="*/ 2147483646 h 166"/>
                <a:gd name="T30" fmla="*/ 2147483646 w 165"/>
                <a:gd name="T31" fmla="*/ 2147483646 h 166"/>
                <a:gd name="T32" fmla="*/ 2147483646 w 165"/>
                <a:gd name="T33" fmla="*/ 2147483646 h 166"/>
                <a:gd name="T34" fmla="*/ 2147483646 w 165"/>
                <a:gd name="T35" fmla="*/ 2147483646 h 166"/>
                <a:gd name="T36" fmla="*/ 2147483646 w 165"/>
                <a:gd name="T37" fmla="*/ 2147483646 h 166"/>
                <a:gd name="T38" fmla="*/ 2147483646 w 165"/>
                <a:gd name="T39" fmla="*/ 2147483646 h 166"/>
                <a:gd name="T40" fmla="*/ 2147483646 w 165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5" h="166">
                  <a:moveTo>
                    <a:pt x="133" y="125"/>
                  </a:moveTo>
                  <a:lnTo>
                    <a:pt x="133" y="56"/>
                  </a:lnTo>
                  <a:cubicBezTo>
                    <a:pt x="133" y="17"/>
                    <a:pt x="118" y="0"/>
                    <a:pt x="73" y="0"/>
                  </a:cubicBezTo>
                  <a:cubicBezTo>
                    <a:pt x="43" y="0"/>
                    <a:pt x="7" y="11"/>
                    <a:pt x="7" y="35"/>
                  </a:cubicBezTo>
                  <a:cubicBezTo>
                    <a:pt x="7" y="47"/>
                    <a:pt x="17" y="52"/>
                    <a:pt x="28" y="52"/>
                  </a:cubicBezTo>
                  <a:cubicBezTo>
                    <a:pt x="62" y="52"/>
                    <a:pt x="37" y="11"/>
                    <a:pt x="73" y="11"/>
                  </a:cubicBezTo>
                  <a:cubicBezTo>
                    <a:pt x="98" y="11"/>
                    <a:pt x="98" y="37"/>
                    <a:pt x="98" y="56"/>
                  </a:cubicBezTo>
                  <a:lnTo>
                    <a:pt x="98" y="73"/>
                  </a:lnTo>
                  <a:cubicBezTo>
                    <a:pt x="75" y="75"/>
                    <a:pt x="0" y="78"/>
                    <a:pt x="0" y="126"/>
                  </a:cubicBezTo>
                  <a:cubicBezTo>
                    <a:pt x="0" y="148"/>
                    <a:pt x="22" y="166"/>
                    <a:pt x="47" y="166"/>
                  </a:cubicBezTo>
                  <a:cubicBezTo>
                    <a:pt x="75" y="166"/>
                    <a:pt x="90" y="150"/>
                    <a:pt x="97" y="142"/>
                  </a:cubicBezTo>
                  <a:cubicBezTo>
                    <a:pt x="100" y="153"/>
                    <a:pt x="105" y="166"/>
                    <a:pt x="126" y="166"/>
                  </a:cubicBezTo>
                  <a:cubicBezTo>
                    <a:pt x="141" y="166"/>
                    <a:pt x="152" y="163"/>
                    <a:pt x="165" y="160"/>
                  </a:cubicBezTo>
                  <a:lnTo>
                    <a:pt x="165" y="151"/>
                  </a:lnTo>
                  <a:cubicBezTo>
                    <a:pt x="160" y="152"/>
                    <a:pt x="155" y="153"/>
                    <a:pt x="151" y="153"/>
                  </a:cubicBezTo>
                  <a:cubicBezTo>
                    <a:pt x="138" y="153"/>
                    <a:pt x="133" y="146"/>
                    <a:pt x="133" y="125"/>
                  </a:cubicBezTo>
                  <a:close/>
                  <a:moveTo>
                    <a:pt x="97" y="106"/>
                  </a:moveTo>
                  <a:cubicBezTo>
                    <a:pt x="97" y="131"/>
                    <a:pt x="83" y="145"/>
                    <a:pt x="62" y="145"/>
                  </a:cubicBezTo>
                  <a:cubicBezTo>
                    <a:pt x="47" y="145"/>
                    <a:pt x="40" y="133"/>
                    <a:pt x="40" y="120"/>
                  </a:cubicBezTo>
                  <a:cubicBezTo>
                    <a:pt x="40" y="87"/>
                    <a:pt x="83" y="85"/>
                    <a:pt x="97" y="85"/>
                  </a:cubicBezTo>
                  <a:lnTo>
                    <a:pt x="9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Freeform 257"/>
            <p:cNvSpPr>
              <a:spLocks/>
            </p:cNvSpPr>
            <p:nvPr/>
          </p:nvSpPr>
          <p:spPr bwMode="auto">
            <a:xfrm>
              <a:off x="6808788" y="-12700"/>
              <a:ext cx="95250" cy="79375"/>
            </a:xfrm>
            <a:custGeom>
              <a:avLst/>
              <a:gdLst>
                <a:gd name="T0" fmla="*/ 2147483646 w 196"/>
                <a:gd name="T1" fmla="*/ 2147483646 h 162"/>
                <a:gd name="T2" fmla="*/ 2147483646 w 196"/>
                <a:gd name="T3" fmla="*/ 2147483646 h 162"/>
                <a:gd name="T4" fmla="*/ 2147483646 w 196"/>
                <a:gd name="T5" fmla="*/ 0 h 162"/>
                <a:gd name="T6" fmla="*/ 2147483646 w 196"/>
                <a:gd name="T7" fmla="*/ 2147483646 h 162"/>
                <a:gd name="T8" fmla="*/ 2147483646 w 196"/>
                <a:gd name="T9" fmla="*/ 2147483646 h 162"/>
                <a:gd name="T10" fmla="*/ 2147483646 w 196"/>
                <a:gd name="T11" fmla="*/ 0 h 162"/>
                <a:gd name="T12" fmla="*/ 0 w 196"/>
                <a:gd name="T13" fmla="*/ 2147483646 h 162"/>
                <a:gd name="T14" fmla="*/ 0 w 196"/>
                <a:gd name="T15" fmla="*/ 2147483646 h 162"/>
                <a:gd name="T16" fmla="*/ 2147483646 w 196"/>
                <a:gd name="T17" fmla="*/ 2147483646 h 162"/>
                <a:gd name="T18" fmla="*/ 2147483646 w 196"/>
                <a:gd name="T19" fmla="*/ 2147483646 h 162"/>
                <a:gd name="T20" fmla="*/ 0 w 196"/>
                <a:gd name="T21" fmla="*/ 2147483646 h 162"/>
                <a:gd name="T22" fmla="*/ 0 w 196"/>
                <a:gd name="T23" fmla="*/ 2147483646 h 162"/>
                <a:gd name="T24" fmla="*/ 2147483646 w 196"/>
                <a:gd name="T25" fmla="*/ 2147483646 h 162"/>
                <a:gd name="T26" fmla="*/ 2147483646 w 196"/>
                <a:gd name="T27" fmla="*/ 2147483646 h 162"/>
                <a:gd name="T28" fmla="*/ 2147483646 w 196"/>
                <a:gd name="T29" fmla="*/ 2147483646 h 162"/>
                <a:gd name="T30" fmla="*/ 2147483646 w 196"/>
                <a:gd name="T31" fmla="*/ 2147483646 h 162"/>
                <a:gd name="T32" fmla="*/ 2147483646 w 196"/>
                <a:gd name="T33" fmla="*/ 2147483646 h 162"/>
                <a:gd name="T34" fmla="*/ 2147483646 w 196"/>
                <a:gd name="T35" fmla="*/ 2147483646 h 162"/>
                <a:gd name="T36" fmla="*/ 2147483646 w 196"/>
                <a:gd name="T37" fmla="*/ 2147483646 h 162"/>
                <a:gd name="T38" fmla="*/ 2147483646 w 196"/>
                <a:gd name="T39" fmla="*/ 2147483646 h 162"/>
                <a:gd name="T40" fmla="*/ 2147483646 w 196"/>
                <a:gd name="T41" fmla="*/ 2147483646 h 162"/>
                <a:gd name="T42" fmla="*/ 2147483646 w 196"/>
                <a:gd name="T43" fmla="*/ 2147483646 h 162"/>
                <a:gd name="T44" fmla="*/ 2147483646 w 196"/>
                <a:gd name="T45" fmla="*/ 2147483646 h 162"/>
                <a:gd name="T46" fmla="*/ 2147483646 w 196"/>
                <a:gd name="T47" fmla="*/ 2147483646 h 1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6" h="162">
                  <a:moveTo>
                    <a:pt x="169" y="125"/>
                  </a:moveTo>
                  <a:lnTo>
                    <a:pt x="169" y="46"/>
                  </a:lnTo>
                  <a:cubicBezTo>
                    <a:pt x="169" y="20"/>
                    <a:pt x="161" y="0"/>
                    <a:pt x="125" y="0"/>
                  </a:cubicBezTo>
                  <a:cubicBezTo>
                    <a:pt x="90" y="0"/>
                    <a:pt x="74" y="26"/>
                    <a:pt x="65" y="41"/>
                  </a:cubicBezTo>
                  <a:lnTo>
                    <a:pt x="64" y="41"/>
                  </a:lnTo>
                  <a:lnTo>
                    <a:pt x="64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4" y="16"/>
                    <a:pt x="28" y="18"/>
                    <a:pt x="28" y="43"/>
                  </a:cubicBezTo>
                  <a:lnTo>
                    <a:pt x="28" y="125"/>
                  </a:lnTo>
                  <a:cubicBezTo>
                    <a:pt x="28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4" y="148"/>
                    <a:pt x="64" y="125"/>
                  </a:cubicBezTo>
                  <a:lnTo>
                    <a:pt x="64" y="78"/>
                  </a:lnTo>
                  <a:cubicBezTo>
                    <a:pt x="64" y="57"/>
                    <a:pt x="88" y="21"/>
                    <a:pt x="109" y="21"/>
                  </a:cubicBezTo>
                  <a:cubicBezTo>
                    <a:pt x="126" y="21"/>
                    <a:pt x="133" y="32"/>
                    <a:pt x="133" y="73"/>
                  </a:cubicBezTo>
                  <a:lnTo>
                    <a:pt x="133" y="125"/>
                  </a:lnTo>
                  <a:cubicBezTo>
                    <a:pt x="133" y="148"/>
                    <a:pt x="126" y="155"/>
                    <a:pt x="105" y="155"/>
                  </a:cubicBezTo>
                  <a:lnTo>
                    <a:pt x="105" y="162"/>
                  </a:lnTo>
                  <a:lnTo>
                    <a:pt x="196" y="162"/>
                  </a:lnTo>
                  <a:lnTo>
                    <a:pt x="196" y="155"/>
                  </a:lnTo>
                  <a:cubicBezTo>
                    <a:pt x="175" y="155"/>
                    <a:pt x="169" y="148"/>
                    <a:pt x="169" y="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Freeform 258"/>
            <p:cNvSpPr>
              <a:spLocks noEditPoints="1"/>
            </p:cNvSpPr>
            <p:nvPr/>
          </p:nvSpPr>
          <p:spPr bwMode="auto">
            <a:xfrm>
              <a:off x="6926263" y="-26988"/>
              <a:ext cx="87313" cy="130175"/>
            </a:xfrm>
            <a:custGeom>
              <a:avLst/>
              <a:gdLst>
                <a:gd name="T0" fmla="*/ 2147483646 w 178"/>
                <a:gd name="T1" fmla="*/ 0 h 264"/>
                <a:gd name="T2" fmla="*/ 2147483646 w 178"/>
                <a:gd name="T3" fmla="*/ 2147483646 h 264"/>
                <a:gd name="T4" fmla="*/ 2147483646 w 178"/>
                <a:gd name="T5" fmla="*/ 2147483646 h 264"/>
                <a:gd name="T6" fmla="*/ 2147483646 w 178"/>
                <a:gd name="T7" fmla="*/ 2147483646 h 264"/>
                <a:gd name="T8" fmla="*/ 2147483646 w 178"/>
                <a:gd name="T9" fmla="*/ 2147483646 h 264"/>
                <a:gd name="T10" fmla="*/ 2147483646 w 178"/>
                <a:gd name="T11" fmla="*/ 2147483646 h 264"/>
                <a:gd name="T12" fmla="*/ 2147483646 w 178"/>
                <a:gd name="T13" fmla="*/ 2147483646 h 264"/>
                <a:gd name="T14" fmla="*/ 0 w 178"/>
                <a:gd name="T15" fmla="*/ 2147483646 h 264"/>
                <a:gd name="T16" fmla="*/ 2147483646 w 178"/>
                <a:gd name="T17" fmla="*/ 2147483646 h 264"/>
                <a:gd name="T18" fmla="*/ 2147483646 w 178"/>
                <a:gd name="T19" fmla="*/ 2147483646 h 264"/>
                <a:gd name="T20" fmla="*/ 2147483646 w 178"/>
                <a:gd name="T21" fmla="*/ 2147483646 h 264"/>
                <a:gd name="T22" fmla="*/ 2147483646 w 178"/>
                <a:gd name="T23" fmla="*/ 2147483646 h 264"/>
                <a:gd name="T24" fmla="*/ 2147483646 w 178"/>
                <a:gd name="T25" fmla="*/ 2147483646 h 264"/>
                <a:gd name="T26" fmla="*/ 2147483646 w 178"/>
                <a:gd name="T27" fmla="*/ 2147483646 h 264"/>
                <a:gd name="T28" fmla="*/ 2147483646 w 178"/>
                <a:gd name="T29" fmla="*/ 2147483646 h 264"/>
                <a:gd name="T30" fmla="*/ 2147483646 w 178"/>
                <a:gd name="T31" fmla="*/ 2147483646 h 264"/>
                <a:gd name="T32" fmla="*/ 2147483646 w 178"/>
                <a:gd name="T33" fmla="*/ 2147483646 h 264"/>
                <a:gd name="T34" fmla="*/ 2147483646 w 178"/>
                <a:gd name="T35" fmla="*/ 2147483646 h 264"/>
                <a:gd name="T36" fmla="*/ 2147483646 w 178"/>
                <a:gd name="T37" fmla="*/ 2147483646 h 264"/>
                <a:gd name="T38" fmla="*/ 2147483646 w 178"/>
                <a:gd name="T39" fmla="*/ 2147483646 h 264"/>
                <a:gd name="T40" fmla="*/ 2147483646 w 178"/>
                <a:gd name="T41" fmla="*/ 2147483646 h 264"/>
                <a:gd name="T42" fmla="*/ 2147483646 w 178"/>
                <a:gd name="T43" fmla="*/ 0 h 264"/>
                <a:gd name="T44" fmla="*/ 2147483646 w 178"/>
                <a:gd name="T45" fmla="*/ 2147483646 h 264"/>
                <a:gd name="T46" fmla="*/ 2147483646 w 178"/>
                <a:gd name="T47" fmla="*/ 2147483646 h 264"/>
                <a:gd name="T48" fmla="*/ 2147483646 w 178"/>
                <a:gd name="T49" fmla="*/ 2147483646 h 264"/>
                <a:gd name="T50" fmla="*/ 2147483646 w 178"/>
                <a:gd name="T51" fmla="*/ 2147483646 h 264"/>
                <a:gd name="T52" fmla="*/ 2147483646 w 178"/>
                <a:gd name="T53" fmla="*/ 2147483646 h 264"/>
                <a:gd name="T54" fmla="*/ 2147483646 w 178"/>
                <a:gd name="T55" fmla="*/ 2147483646 h 264"/>
                <a:gd name="T56" fmla="*/ 2147483646 w 178"/>
                <a:gd name="T57" fmla="*/ 2147483646 h 264"/>
                <a:gd name="T58" fmla="*/ 2147483646 w 178"/>
                <a:gd name="T59" fmla="*/ 2147483646 h 264"/>
                <a:gd name="T60" fmla="*/ 2147483646 w 178"/>
                <a:gd name="T61" fmla="*/ 2147483646 h 264"/>
                <a:gd name="T62" fmla="*/ 2147483646 w 178"/>
                <a:gd name="T63" fmla="*/ 2147483646 h 264"/>
                <a:gd name="T64" fmla="*/ 2147483646 w 178"/>
                <a:gd name="T65" fmla="*/ 2147483646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8" h="264">
                  <a:moveTo>
                    <a:pt x="155" y="0"/>
                  </a:moveTo>
                  <a:cubicBezTo>
                    <a:pt x="133" y="0"/>
                    <a:pt x="122" y="25"/>
                    <a:pt x="114" y="38"/>
                  </a:cubicBezTo>
                  <a:cubicBezTo>
                    <a:pt x="104" y="33"/>
                    <a:pt x="93" y="28"/>
                    <a:pt x="75" y="28"/>
                  </a:cubicBezTo>
                  <a:cubicBezTo>
                    <a:pt x="34" y="28"/>
                    <a:pt x="8" y="49"/>
                    <a:pt x="8" y="84"/>
                  </a:cubicBezTo>
                  <a:cubicBezTo>
                    <a:pt x="8" y="111"/>
                    <a:pt x="23" y="121"/>
                    <a:pt x="33" y="129"/>
                  </a:cubicBezTo>
                  <a:cubicBezTo>
                    <a:pt x="28" y="135"/>
                    <a:pt x="12" y="151"/>
                    <a:pt x="12" y="169"/>
                  </a:cubicBezTo>
                  <a:cubicBezTo>
                    <a:pt x="12" y="180"/>
                    <a:pt x="19" y="185"/>
                    <a:pt x="23" y="189"/>
                  </a:cubicBezTo>
                  <a:cubicBezTo>
                    <a:pt x="14" y="196"/>
                    <a:pt x="0" y="206"/>
                    <a:pt x="0" y="223"/>
                  </a:cubicBezTo>
                  <a:cubicBezTo>
                    <a:pt x="0" y="239"/>
                    <a:pt x="22" y="264"/>
                    <a:pt x="75" y="264"/>
                  </a:cubicBezTo>
                  <a:cubicBezTo>
                    <a:pt x="134" y="264"/>
                    <a:pt x="169" y="233"/>
                    <a:pt x="169" y="204"/>
                  </a:cubicBezTo>
                  <a:cubicBezTo>
                    <a:pt x="169" y="171"/>
                    <a:pt x="140" y="163"/>
                    <a:pt x="114" y="163"/>
                  </a:cubicBezTo>
                  <a:lnTo>
                    <a:pt x="57" y="163"/>
                  </a:lnTo>
                  <a:cubicBezTo>
                    <a:pt x="45" y="163"/>
                    <a:pt x="38" y="160"/>
                    <a:pt x="38" y="150"/>
                  </a:cubicBezTo>
                  <a:cubicBezTo>
                    <a:pt x="38" y="145"/>
                    <a:pt x="42" y="139"/>
                    <a:pt x="45" y="135"/>
                  </a:cubicBezTo>
                  <a:cubicBezTo>
                    <a:pt x="53" y="138"/>
                    <a:pt x="60" y="140"/>
                    <a:pt x="77" y="140"/>
                  </a:cubicBezTo>
                  <a:cubicBezTo>
                    <a:pt x="115" y="140"/>
                    <a:pt x="144" y="120"/>
                    <a:pt x="144" y="85"/>
                  </a:cubicBezTo>
                  <a:cubicBezTo>
                    <a:pt x="144" y="63"/>
                    <a:pt x="134" y="51"/>
                    <a:pt x="124" y="44"/>
                  </a:cubicBezTo>
                  <a:cubicBezTo>
                    <a:pt x="127" y="39"/>
                    <a:pt x="130" y="31"/>
                    <a:pt x="138" y="31"/>
                  </a:cubicBezTo>
                  <a:cubicBezTo>
                    <a:pt x="140" y="31"/>
                    <a:pt x="143" y="33"/>
                    <a:pt x="145" y="35"/>
                  </a:cubicBezTo>
                  <a:cubicBezTo>
                    <a:pt x="148" y="38"/>
                    <a:pt x="152" y="39"/>
                    <a:pt x="158" y="39"/>
                  </a:cubicBezTo>
                  <a:cubicBezTo>
                    <a:pt x="169" y="39"/>
                    <a:pt x="178" y="30"/>
                    <a:pt x="178" y="20"/>
                  </a:cubicBezTo>
                  <a:cubicBezTo>
                    <a:pt x="174" y="8"/>
                    <a:pt x="167" y="0"/>
                    <a:pt x="155" y="0"/>
                  </a:cubicBezTo>
                  <a:close/>
                  <a:moveTo>
                    <a:pt x="104" y="194"/>
                  </a:moveTo>
                  <a:cubicBezTo>
                    <a:pt x="119" y="194"/>
                    <a:pt x="137" y="199"/>
                    <a:pt x="137" y="213"/>
                  </a:cubicBezTo>
                  <a:cubicBezTo>
                    <a:pt x="137" y="229"/>
                    <a:pt x="112" y="248"/>
                    <a:pt x="77" y="248"/>
                  </a:cubicBezTo>
                  <a:cubicBezTo>
                    <a:pt x="43" y="248"/>
                    <a:pt x="27" y="226"/>
                    <a:pt x="27" y="213"/>
                  </a:cubicBezTo>
                  <a:cubicBezTo>
                    <a:pt x="27" y="205"/>
                    <a:pt x="30" y="200"/>
                    <a:pt x="34" y="194"/>
                  </a:cubicBezTo>
                  <a:lnTo>
                    <a:pt x="104" y="194"/>
                  </a:lnTo>
                  <a:close/>
                  <a:moveTo>
                    <a:pt x="75" y="128"/>
                  </a:moveTo>
                  <a:cubicBezTo>
                    <a:pt x="52" y="128"/>
                    <a:pt x="45" y="110"/>
                    <a:pt x="45" y="85"/>
                  </a:cubicBezTo>
                  <a:cubicBezTo>
                    <a:pt x="45" y="68"/>
                    <a:pt x="49" y="40"/>
                    <a:pt x="75" y="40"/>
                  </a:cubicBezTo>
                  <a:cubicBezTo>
                    <a:pt x="98" y="40"/>
                    <a:pt x="105" y="61"/>
                    <a:pt x="105" y="85"/>
                  </a:cubicBezTo>
                  <a:cubicBezTo>
                    <a:pt x="105" y="108"/>
                    <a:pt x="97" y="128"/>
                    <a:pt x="75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Freeform 259"/>
            <p:cNvSpPr>
              <a:spLocks noEditPoints="1"/>
            </p:cNvSpPr>
            <p:nvPr/>
          </p:nvSpPr>
          <p:spPr bwMode="auto">
            <a:xfrm>
              <a:off x="7032625" y="-12700"/>
              <a:ext cx="69850" cy="80963"/>
            </a:xfrm>
            <a:custGeom>
              <a:avLst/>
              <a:gdLst>
                <a:gd name="T0" fmla="*/ 2147483646 w 144"/>
                <a:gd name="T1" fmla="*/ 0 h 166"/>
                <a:gd name="T2" fmla="*/ 0 w 144"/>
                <a:gd name="T3" fmla="*/ 2147483646 h 166"/>
                <a:gd name="T4" fmla="*/ 2147483646 w 144"/>
                <a:gd name="T5" fmla="*/ 2147483646 h 166"/>
                <a:gd name="T6" fmla="*/ 2147483646 w 144"/>
                <a:gd name="T7" fmla="*/ 2147483646 h 166"/>
                <a:gd name="T8" fmla="*/ 2147483646 w 144"/>
                <a:gd name="T9" fmla="*/ 2147483646 h 166"/>
                <a:gd name="T10" fmla="*/ 2147483646 w 144"/>
                <a:gd name="T11" fmla="*/ 2147483646 h 166"/>
                <a:gd name="T12" fmla="*/ 2147483646 w 144"/>
                <a:gd name="T13" fmla="*/ 2147483646 h 166"/>
                <a:gd name="T14" fmla="*/ 2147483646 w 144"/>
                <a:gd name="T15" fmla="*/ 2147483646 h 166"/>
                <a:gd name="T16" fmla="*/ 2147483646 w 144"/>
                <a:gd name="T17" fmla="*/ 0 h 166"/>
                <a:gd name="T18" fmla="*/ 2147483646 w 144"/>
                <a:gd name="T19" fmla="*/ 2147483646 h 166"/>
                <a:gd name="T20" fmla="*/ 2147483646 w 144"/>
                <a:gd name="T21" fmla="*/ 2147483646 h 166"/>
                <a:gd name="T22" fmla="*/ 2147483646 w 144"/>
                <a:gd name="T23" fmla="*/ 2147483646 h 166"/>
                <a:gd name="T24" fmla="*/ 2147483646 w 144"/>
                <a:gd name="T25" fmla="*/ 2147483646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66">
                  <a:moveTo>
                    <a:pt x="76" y="0"/>
                  </a:moveTo>
                  <a:cubicBezTo>
                    <a:pt x="27" y="0"/>
                    <a:pt x="0" y="25"/>
                    <a:pt x="0" y="77"/>
                  </a:cubicBezTo>
                  <a:cubicBezTo>
                    <a:pt x="0" y="135"/>
                    <a:pt x="34" y="166"/>
                    <a:pt x="89" y="166"/>
                  </a:cubicBezTo>
                  <a:cubicBezTo>
                    <a:pt x="114" y="166"/>
                    <a:pt x="132" y="160"/>
                    <a:pt x="139" y="157"/>
                  </a:cubicBezTo>
                  <a:lnTo>
                    <a:pt x="139" y="145"/>
                  </a:lnTo>
                  <a:cubicBezTo>
                    <a:pt x="131" y="147"/>
                    <a:pt x="120" y="151"/>
                    <a:pt x="105" y="151"/>
                  </a:cubicBezTo>
                  <a:cubicBezTo>
                    <a:pt x="54" y="151"/>
                    <a:pt x="39" y="102"/>
                    <a:pt x="39" y="66"/>
                  </a:cubicBezTo>
                  <a:lnTo>
                    <a:pt x="141" y="66"/>
                  </a:lnTo>
                  <a:cubicBezTo>
                    <a:pt x="144" y="36"/>
                    <a:pt x="134" y="0"/>
                    <a:pt x="76" y="0"/>
                  </a:cubicBezTo>
                  <a:close/>
                  <a:moveTo>
                    <a:pt x="40" y="51"/>
                  </a:moveTo>
                  <a:cubicBezTo>
                    <a:pt x="40" y="37"/>
                    <a:pt x="47" y="12"/>
                    <a:pt x="75" y="12"/>
                  </a:cubicBezTo>
                  <a:cubicBezTo>
                    <a:pt x="100" y="12"/>
                    <a:pt x="106" y="30"/>
                    <a:pt x="106" y="51"/>
                  </a:cubicBezTo>
                  <a:lnTo>
                    <a:pt x="4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Freeform 260"/>
            <p:cNvSpPr>
              <a:spLocks/>
            </p:cNvSpPr>
            <p:nvPr/>
          </p:nvSpPr>
          <p:spPr bwMode="auto">
            <a:xfrm>
              <a:off x="7124700" y="-12700"/>
              <a:ext cx="66675" cy="79375"/>
            </a:xfrm>
            <a:custGeom>
              <a:avLst/>
              <a:gdLst>
                <a:gd name="T0" fmla="*/ 2147483646 w 135"/>
                <a:gd name="T1" fmla="*/ 0 h 162"/>
                <a:gd name="T2" fmla="*/ 2147483646 w 135"/>
                <a:gd name="T3" fmla="*/ 2147483646 h 162"/>
                <a:gd name="T4" fmla="*/ 2147483646 w 135"/>
                <a:gd name="T5" fmla="*/ 2147483646 h 162"/>
                <a:gd name="T6" fmla="*/ 2147483646 w 135"/>
                <a:gd name="T7" fmla="*/ 0 h 162"/>
                <a:gd name="T8" fmla="*/ 0 w 135"/>
                <a:gd name="T9" fmla="*/ 2147483646 h 162"/>
                <a:gd name="T10" fmla="*/ 0 w 135"/>
                <a:gd name="T11" fmla="*/ 2147483646 h 162"/>
                <a:gd name="T12" fmla="*/ 2147483646 w 135"/>
                <a:gd name="T13" fmla="*/ 2147483646 h 162"/>
                <a:gd name="T14" fmla="*/ 2147483646 w 135"/>
                <a:gd name="T15" fmla="*/ 2147483646 h 162"/>
                <a:gd name="T16" fmla="*/ 0 w 135"/>
                <a:gd name="T17" fmla="*/ 2147483646 h 162"/>
                <a:gd name="T18" fmla="*/ 0 w 135"/>
                <a:gd name="T19" fmla="*/ 2147483646 h 162"/>
                <a:gd name="T20" fmla="*/ 2147483646 w 135"/>
                <a:gd name="T21" fmla="*/ 2147483646 h 162"/>
                <a:gd name="T22" fmla="*/ 2147483646 w 135"/>
                <a:gd name="T23" fmla="*/ 2147483646 h 162"/>
                <a:gd name="T24" fmla="*/ 2147483646 w 135"/>
                <a:gd name="T25" fmla="*/ 2147483646 h 162"/>
                <a:gd name="T26" fmla="*/ 2147483646 w 135"/>
                <a:gd name="T27" fmla="*/ 2147483646 h 162"/>
                <a:gd name="T28" fmla="*/ 2147483646 w 135"/>
                <a:gd name="T29" fmla="*/ 2147483646 h 162"/>
                <a:gd name="T30" fmla="*/ 2147483646 w 135"/>
                <a:gd name="T31" fmla="*/ 2147483646 h 162"/>
                <a:gd name="T32" fmla="*/ 2147483646 w 135"/>
                <a:gd name="T33" fmla="*/ 2147483646 h 162"/>
                <a:gd name="T34" fmla="*/ 2147483646 w 135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5" h="162">
                  <a:moveTo>
                    <a:pt x="115" y="0"/>
                  </a:moveTo>
                  <a:cubicBezTo>
                    <a:pt x="85" y="0"/>
                    <a:pt x="71" y="25"/>
                    <a:pt x="65" y="40"/>
                  </a:cubicBezTo>
                  <a:lnTo>
                    <a:pt x="63" y="40"/>
                  </a:lnTo>
                  <a:lnTo>
                    <a:pt x="63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3" y="16"/>
                    <a:pt x="27" y="18"/>
                    <a:pt x="27" y="43"/>
                  </a:cubicBezTo>
                  <a:lnTo>
                    <a:pt x="27" y="125"/>
                  </a:lnTo>
                  <a:cubicBezTo>
                    <a:pt x="27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3" y="148"/>
                    <a:pt x="63" y="125"/>
                  </a:cubicBezTo>
                  <a:lnTo>
                    <a:pt x="63" y="86"/>
                  </a:lnTo>
                  <a:cubicBezTo>
                    <a:pt x="63" y="51"/>
                    <a:pt x="80" y="30"/>
                    <a:pt x="91" y="30"/>
                  </a:cubicBezTo>
                  <a:cubicBezTo>
                    <a:pt x="103" y="30"/>
                    <a:pt x="101" y="37"/>
                    <a:pt x="113" y="37"/>
                  </a:cubicBezTo>
                  <a:cubicBezTo>
                    <a:pt x="123" y="37"/>
                    <a:pt x="133" y="30"/>
                    <a:pt x="133" y="18"/>
                  </a:cubicBezTo>
                  <a:cubicBezTo>
                    <a:pt x="135" y="6"/>
                    <a:pt x="122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Freeform 261"/>
            <p:cNvSpPr>
              <a:spLocks/>
            </p:cNvSpPr>
            <p:nvPr/>
          </p:nvSpPr>
          <p:spPr bwMode="auto">
            <a:xfrm>
              <a:off x="7212013" y="-12700"/>
              <a:ext cx="58738" cy="80963"/>
            </a:xfrm>
            <a:custGeom>
              <a:avLst/>
              <a:gdLst>
                <a:gd name="T0" fmla="*/ 2147483646 w 118"/>
                <a:gd name="T1" fmla="*/ 2147483646 h 166"/>
                <a:gd name="T2" fmla="*/ 2147483646 w 118"/>
                <a:gd name="T3" fmla="*/ 2147483646 h 166"/>
                <a:gd name="T4" fmla="*/ 2147483646 w 118"/>
                <a:gd name="T5" fmla="*/ 2147483646 h 166"/>
                <a:gd name="T6" fmla="*/ 2147483646 w 118"/>
                <a:gd name="T7" fmla="*/ 2147483646 h 166"/>
                <a:gd name="T8" fmla="*/ 2147483646 w 118"/>
                <a:gd name="T9" fmla="*/ 2147483646 h 166"/>
                <a:gd name="T10" fmla="*/ 2147483646 w 118"/>
                <a:gd name="T11" fmla="*/ 2147483646 h 166"/>
                <a:gd name="T12" fmla="*/ 2147483646 w 118"/>
                <a:gd name="T13" fmla="*/ 0 h 166"/>
                <a:gd name="T14" fmla="*/ 0 w 118"/>
                <a:gd name="T15" fmla="*/ 2147483646 h 166"/>
                <a:gd name="T16" fmla="*/ 2147483646 w 118"/>
                <a:gd name="T17" fmla="*/ 2147483646 h 166"/>
                <a:gd name="T18" fmla="*/ 2147483646 w 118"/>
                <a:gd name="T19" fmla="*/ 2147483646 h 166"/>
                <a:gd name="T20" fmla="*/ 2147483646 w 118"/>
                <a:gd name="T21" fmla="*/ 2147483646 h 166"/>
                <a:gd name="T22" fmla="*/ 2147483646 w 118"/>
                <a:gd name="T23" fmla="*/ 2147483646 h 166"/>
                <a:gd name="T24" fmla="*/ 0 w 118"/>
                <a:gd name="T25" fmla="*/ 2147483646 h 166"/>
                <a:gd name="T26" fmla="*/ 2147483646 w 118"/>
                <a:gd name="T27" fmla="*/ 2147483646 h 166"/>
                <a:gd name="T28" fmla="*/ 2147483646 w 118"/>
                <a:gd name="T29" fmla="*/ 2147483646 h 166"/>
                <a:gd name="T30" fmla="*/ 2147483646 w 118"/>
                <a:gd name="T31" fmla="*/ 2147483646 h 166"/>
                <a:gd name="T32" fmla="*/ 2147483646 w 118"/>
                <a:gd name="T33" fmla="*/ 2147483646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166">
                  <a:moveTo>
                    <a:pt x="99" y="82"/>
                  </a:moveTo>
                  <a:cubicBezTo>
                    <a:pt x="77" y="66"/>
                    <a:pt x="34" y="57"/>
                    <a:pt x="34" y="35"/>
                  </a:cubicBezTo>
                  <a:cubicBezTo>
                    <a:pt x="34" y="22"/>
                    <a:pt x="45" y="12"/>
                    <a:pt x="62" y="12"/>
                  </a:cubicBezTo>
                  <a:cubicBezTo>
                    <a:pt x="89" y="12"/>
                    <a:pt x="97" y="35"/>
                    <a:pt x="98" y="47"/>
                  </a:cubicBezTo>
                  <a:lnTo>
                    <a:pt x="108" y="47"/>
                  </a:lnTo>
                  <a:lnTo>
                    <a:pt x="105" y="6"/>
                  </a:lnTo>
                  <a:cubicBezTo>
                    <a:pt x="94" y="3"/>
                    <a:pt x="82" y="0"/>
                    <a:pt x="64" y="0"/>
                  </a:cubicBezTo>
                  <a:cubicBezTo>
                    <a:pt x="29" y="0"/>
                    <a:pt x="0" y="13"/>
                    <a:pt x="0" y="45"/>
                  </a:cubicBezTo>
                  <a:cubicBezTo>
                    <a:pt x="0" y="63"/>
                    <a:pt x="9" y="73"/>
                    <a:pt x="27" y="85"/>
                  </a:cubicBezTo>
                  <a:cubicBezTo>
                    <a:pt x="48" y="98"/>
                    <a:pt x="84" y="106"/>
                    <a:pt x="84" y="128"/>
                  </a:cubicBezTo>
                  <a:cubicBezTo>
                    <a:pt x="84" y="146"/>
                    <a:pt x="67" y="155"/>
                    <a:pt x="52" y="155"/>
                  </a:cubicBezTo>
                  <a:cubicBezTo>
                    <a:pt x="24" y="155"/>
                    <a:pt x="10" y="133"/>
                    <a:pt x="10" y="113"/>
                  </a:cubicBezTo>
                  <a:lnTo>
                    <a:pt x="0" y="113"/>
                  </a:lnTo>
                  <a:lnTo>
                    <a:pt x="3" y="160"/>
                  </a:lnTo>
                  <a:cubicBezTo>
                    <a:pt x="12" y="162"/>
                    <a:pt x="32" y="166"/>
                    <a:pt x="53" y="166"/>
                  </a:cubicBezTo>
                  <a:cubicBezTo>
                    <a:pt x="95" y="166"/>
                    <a:pt x="118" y="147"/>
                    <a:pt x="118" y="118"/>
                  </a:cubicBezTo>
                  <a:cubicBezTo>
                    <a:pt x="118" y="102"/>
                    <a:pt x="109" y="90"/>
                    <a:pt x="99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Freeform 262"/>
            <p:cNvSpPr>
              <a:spLocks/>
            </p:cNvSpPr>
            <p:nvPr/>
          </p:nvSpPr>
          <p:spPr bwMode="auto">
            <a:xfrm>
              <a:off x="7108825" y="-385763"/>
              <a:ext cx="165100" cy="187325"/>
            </a:xfrm>
            <a:custGeom>
              <a:avLst/>
              <a:gdLst>
                <a:gd name="T0" fmla="*/ 2147483646 w 338"/>
                <a:gd name="T1" fmla="*/ 2147483646 h 384"/>
                <a:gd name="T2" fmla="*/ 2147483646 w 338"/>
                <a:gd name="T3" fmla="*/ 2147483646 h 384"/>
                <a:gd name="T4" fmla="*/ 2147483646 w 338"/>
                <a:gd name="T5" fmla="*/ 2147483646 h 384"/>
                <a:gd name="T6" fmla="*/ 2147483646 w 338"/>
                <a:gd name="T7" fmla="*/ 0 h 384"/>
                <a:gd name="T8" fmla="*/ 2147483646 w 338"/>
                <a:gd name="T9" fmla="*/ 2147483646 h 384"/>
                <a:gd name="T10" fmla="*/ 2147483646 w 338"/>
                <a:gd name="T11" fmla="*/ 2147483646 h 384"/>
                <a:gd name="T12" fmla="*/ 2147483646 w 338"/>
                <a:gd name="T13" fmla="*/ 2147483646 h 384"/>
                <a:gd name="T14" fmla="*/ 2147483646 w 338"/>
                <a:gd name="T15" fmla="*/ 2147483646 h 384"/>
                <a:gd name="T16" fmla="*/ 2147483646 w 338"/>
                <a:gd name="T17" fmla="*/ 2147483646 h 384"/>
                <a:gd name="T18" fmla="*/ 2147483646 w 338"/>
                <a:gd name="T19" fmla="*/ 2147483646 h 384"/>
                <a:gd name="T20" fmla="*/ 0 w 338"/>
                <a:gd name="T21" fmla="*/ 2147483646 h 384"/>
                <a:gd name="T22" fmla="*/ 2147483646 w 338"/>
                <a:gd name="T23" fmla="*/ 2147483646 h 384"/>
                <a:gd name="T24" fmla="*/ 2147483646 w 338"/>
                <a:gd name="T25" fmla="*/ 2147483646 h 384"/>
                <a:gd name="T26" fmla="*/ 2147483646 w 338"/>
                <a:gd name="T27" fmla="*/ 2147483646 h 384"/>
                <a:gd name="T28" fmla="*/ 2147483646 w 338"/>
                <a:gd name="T29" fmla="*/ 2147483646 h 384"/>
                <a:gd name="T30" fmla="*/ 2147483646 w 338"/>
                <a:gd name="T31" fmla="*/ 2147483646 h 384"/>
                <a:gd name="T32" fmla="*/ 2147483646 w 338"/>
                <a:gd name="T33" fmla="*/ 2147483646 h 384"/>
                <a:gd name="T34" fmla="*/ 2147483646 w 338"/>
                <a:gd name="T35" fmla="*/ 2147483646 h 384"/>
                <a:gd name="T36" fmla="*/ 2147483646 w 338"/>
                <a:gd name="T37" fmla="*/ 2147483646 h 3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8" h="384">
                  <a:moveTo>
                    <a:pt x="319" y="364"/>
                  </a:moveTo>
                  <a:cubicBezTo>
                    <a:pt x="293" y="364"/>
                    <a:pt x="284" y="354"/>
                    <a:pt x="284" y="326"/>
                  </a:cubicBezTo>
                  <a:lnTo>
                    <a:pt x="284" y="128"/>
                  </a:lnTo>
                  <a:cubicBezTo>
                    <a:pt x="284" y="53"/>
                    <a:pt x="263" y="0"/>
                    <a:pt x="150" y="0"/>
                  </a:cubicBezTo>
                  <a:cubicBezTo>
                    <a:pt x="93" y="0"/>
                    <a:pt x="13" y="26"/>
                    <a:pt x="13" y="79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6" y="115"/>
                    <a:pt x="91" y="106"/>
                    <a:pt x="91" y="74"/>
                  </a:cubicBezTo>
                  <a:cubicBezTo>
                    <a:pt x="91" y="49"/>
                    <a:pt x="98" y="28"/>
                    <a:pt x="149" y="28"/>
                  </a:cubicBezTo>
                  <a:cubicBezTo>
                    <a:pt x="219" y="28"/>
                    <a:pt x="219" y="86"/>
                    <a:pt x="219" y="143"/>
                  </a:cubicBezTo>
                  <a:lnTo>
                    <a:pt x="219" y="173"/>
                  </a:lnTo>
                  <a:cubicBezTo>
                    <a:pt x="156" y="178"/>
                    <a:pt x="0" y="178"/>
                    <a:pt x="0" y="294"/>
                  </a:cubicBezTo>
                  <a:cubicBezTo>
                    <a:pt x="0" y="346"/>
                    <a:pt x="43" y="384"/>
                    <a:pt x="100" y="384"/>
                  </a:cubicBezTo>
                  <a:cubicBezTo>
                    <a:pt x="156" y="384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4"/>
                    <a:pt x="281" y="384"/>
                  </a:cubicBezTo>
                  <a:cubicBezTo>
                    <a:pt x="291" y="384"/>
                    <a:pt x="301" y="384"/>
                    <a:pt x="323" y="381"/>
                  </a:cubicBezTo>
                  <a:lnTo>
                    <a:pt x="328" y="376"/>
                  </a:lnTo>
                  <a:cubicBezTo>
                    <a:pt x="331" y="371"/>
                    <a:pt x="335" y="366"/>
                    <a:pt x="338" y="361"/>
                  </a:cubicBezTo>
                  <a:cubicBezTo>
                    <a:pt x="324" y="364"/>
                    <a:pt x="321" y="364"/>
                    <a:pt x="319" y="3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Freeform 263"/>
            <p:cNvSpPr>
              <a:spLocks/>
            </p:cNvSpPr>
            <p:nvPr/>
          </p:nvSpPr>
          <p:spPr bwMode="auto">
            <a:xfrm>
              <a:off x="6969125" y="-355600"/>
              <a:ext cx="109538" cy="109538"/>
            </a:xfrm>
            <a:custGeom>
              <a:avLst/>
              <a:gdLst>
                <a:gd name="T0" fmla="*/ 2147483646 w 224"/>
                <a:gd name="T1" fmla="*/ 0 h 224"/>
                <a:gd name="T2" fmla="*/ 0 w 224"/>
                <a:gd name="T3" fmla="*/ 2147483646 h 224"/>
                <a:gd name="T4" fmla="*/ 0 w 224"/>
                <a:gd name="T5" fmla="*/ 2147483646 h 224"/>
                <a:gd name="T6" fmla="*/ 2147483646 w 224"/>
                <a:gd name="T7" fmla="*/ 2147483646 h 224"/>
                <a:gd name="T8" fmla="*/ 2147483646 w 224"/>
                <a:gd name="T9" fmla="*/ 0 h 224"/>
                <a:gd name="T10" fmla="*/ 2147483646 w 224"/>
                <a:gd name="T11" fmla="*/ 0 h 224"/>
                <a:gd name="T12" fmla="*/ 2147483646 w 224"/>
                <a:gd name="T13" fmla="*/ 2147483646 h 224"/>
                <a:gd name="T14" fmla="*/ 2147483646 w 224"/>
                <a:gd name="T15" fmla="*/ 2147483646 h 224"/>
                <a:gd name="T16" fmla="*/ 2147483646 w 224"/>
                <a:gd name="T17" fmla="*/ 0 h 224"/>
                <a:gd name="T18" fmla="*/ 2147483646 w 224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4" h="224">
                  <a:moveTo>
                    <a:pt x="20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4" y="224"/>
                  </a:lnTo>
                  <a:lnTo>
                    <a:pt x="224" y="0"/>
                  </a:lnTo>
                  <a:lnTo>
                    <a:pt x="149" y="0"/>
                  </a:lnTo>
                  <a:lnTo>
                    <a:pt x="149" y="149"/>
                  </a:lnTo>
                  <a:lnTo>
                    <a:pt x="74" y="149"/>
                  </a:lnTo>
                  <a:lnTo>
                    <a:pt x="7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Freeform 264"/>
            <p:cNvSpPr>
              <a:spLocks noEditPoints="1"/>
            </p:cNvSpPr>
            <p:nvPr/>
          </p:nvSpPr>
          <p:spPr bwMode="auto">
            <a:xfrm>
              <a:off x="6918325" y="-447675"/>
              <a:ext cx="387350" cy="311150"/>
            </a:xfrm>
            <a:custGeom>
              <a:avLst/>
              <a:gdLst>
                <a:gd name="T0" fmla="*/ 2147483646 w 790"/>
                <a:gd name="T1" fmla="*/ 2147483646 h 637"/>
                <a:gd name="T2" fmla="*/ 2147483646 w 790"/>
                <a:gd name="T3" fmla="*/ 2147483646 h 637"/>
                <a:gd name="T4" fmla="*/ 2147483646 w 790"/>
                <a:gd name="T5" fmla="*/ 2147483646 h 637"/>
                <a:gd name="T6" fmla="*/ 2147483646 w 790"/>
                <a:gd name="T7" fmla="*/ 2147483646 h 637"/>
                <a:gd name="T8" fmla="*/ 2147483646 w 790"/>
                <a:gd name="T9" fmla="*/ 2147483646 h 637"/>
                <a:gd name="T10" fmla="*/ 2147483646 w 790"/>
                <a:gd name="T11" fmla="*/ 2147483646 h 637"/>
                <a:gd name="T12" fmla="*/ 2147483646 w 790"/>
                <a:gd name="T13" fmla="*/ 2147483646 h 637"/>
                <a:gd name="T14" fmla="*/ 2147483646 w 790"/>
                <a:gd name="T15" fmla="*/ 2147483646 h 637"/>
                <a:gd name="T16" fmla="*/ 2147483646 w 790"/>
                <a:gd name="T17" fmla="*/ 0 h 637"/>
                <a:gd name="T18" fmla="*/ 2147483646 w 790"/>
                <a:gd name="T19" fmla="*/ 2147483646 h 637"/>
                <a:gd name="T20" fmla="*/ 2147483646 w 790"/>
                <a:gd name="T21" fmla="*/ 2147483646 h 637"/>
                <a:gd name="T22" fmla="*/ 2147483646 w 790"/>
                <a:gd name="T23" fmla="*/ 2147483646 h 637"/>
                <a:gd name="T24" fmla="*/ 2147483646 w 790"/>
                <a:gd name="T25" fmla="*/ 2147483646 h 637"/>
                <a:gd name="T26" fmla="*/ 2147483646 w 790"/>
                <a:gd name="T27" fmla="*/ 2147483646 h 637"/>
                <a:gd name="T28" fmla="*/ 2147483646 w 790"/>
                <a:gd name="T29" fmla="*/ 2147483646 h 637"/>
                <a:gd name="T30" fmla="*/ 2147483646 w 790"/>
                <a:gd name="T31" fmla="*/ 2147483646 h 637"/>
                <a:gd name="T32" fmla="*/ 2147483646 w 790"/>
                <a:gd name="T33" fmla="*/ 2147483646 h 637"/>
                <a:gd name="T34" fmla="*/ 2147483646 w 790"/>
                <a:gd name="T35" fmla="*/ 2147483646 h 637"/>
                <a:gd name="T36" fmla="*/ 2147483646 w 790"/>
                <a:gd name="T37" fmla="*/ 2147483646 h 637"/>
                <a:gd name="T38" fmla="*/ 2147483646 w 790"/>
                <a:gd name="T39" fmla="*/ 2147483646 h 637"/>
                <a:gd name="T40" fmla="*/ 2147483646 w 790"/>
                <a:gd name="T41" fmla="*/ 2147483646 h 637"/>
                <a:gd name="T42" fmla="*/ 2147483646 w 790"/>
                <a:gd name="T43" fmla="*/ 2147483646 h 637"/>
                <a:gd name="T44" fmla="*/ 2147483646 w 790"/>
                <a:gd name="T45" fmla="*/ 2147483646 h 637"/>
                <a:gd name="T46" fmla="*/ 2147483646 w 790"/>
                <a:gd name="T47" fmla="*/ 2147483646 h 637"/>
                <a:gd name="T48" fmla="*/ 2147483646 w 790"/>
                <a:gd name="T49" fmla="*/ 2147483646 h 637"/>
                <a:gd name="T50" fmla="*/ 0 w 790"/>
                <a:gd name="T51" fmla="*/ 2147483646 h 637"/>
                <a:gd name="T52" fmla="*/ 2147483646 w 790"/>
                <a:gd name="T53" fmla="*/ 2147483646 h 637"/>
                <a:gd name="T54" fmla="*/ 2147483646 w 790"/>
                <a:gd name="T55" fmla="*/ 2147483646 h 637"/>
                <a:gd name="T56" fmla="*/ 2147483646 w 790"/>
                <a:gd name="T57" fmla="*/ 2147483646 h 637"/>
                <a:gd name="T58" fmla="*/ 2147483646 w 790"/>
                <a:gd name="T59" fmla="*/ 2147483646 h 637"/>
                <a:gd name="T60" fmla="*/ 2147483646 w 790"/>
                <a:gd name="T61" fmla="*/ 2147483646 h 637"/>
                <a:gd name="T62" fmla="*/ 2147483646 w 790"/>
                <a:gd name="T63" fmla="*/ 2147483646 h 637"/>
                <a:gd name="T64" fmla="*/ 2147483646 w 790"/>
                <a:gd name="T65" fmla="*/ 2147483646 h 637"/>
                <a:gd name="T66" fmla="*/ 2147483646 w 790"/>
                <a:gd name="T67" fmla="*/ 2147483646 h 637"/>
                <a:gd name="T68" fmla="*/ 2147483646 w 790"/>
                <a:gd name="T69" fmla="*/ 2147483646 h 637"/>
                <a:gd name="T70" fmla="*/ 2147483646 w 790"/>
                <a:gd name="T71" fmla="*/ 2147483646 h 637"/>
                <a:gd name="T72" fmla="*/ 2147483646 w 790"/>
                <a:gd name="T73" fmla="*/ 2147483646 h 637"/>
                <a:gd name="T74" fmla="*/ 2147483646 w 790"/>
                <a:gd name="T75" fmla="*/ 2147483646 h 637"/>
                <a:gd name="T76" fmla="*/ 2147483646 w 790"/>
                <a:gd name="T77" fmla="*/ 2147483646 h 637"/>
                <a:gd name="T78" fmla="*/ 2147483646 w 790"/>
                <a:gd name="T79" fmla="*/ 2147483646 h 637"/>
                <a:gd name="T80" fmla="*/ 2147483646 w 790"/>
                <a:gd name="T81" fmla="*/ 2147483646 h 637"/>
                <a:gd name="T82" fmla="*/ 2147483646 w 790"/>
                <a:gd name="T83" fmla="*/ 2147483646 h 637"/>
                <a:gd name="T84" fmla="*/ 2147483646 w 790"/>
                <a:gd name="T85" fmla="*/ 2147483646 h 637"/>
                <a:gd name="T86" fmla="*/ 2147483646 w 790"/>
                <a:gd name="T87" fmla="*/ 2147483646 h 6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0" h="637">
                  <a:moveTo>
                    <a:pt x="463" y="407"/>
                  </a:moveTo>
                  <a:cubicBezTo>
                    <a:pt x="463" y="332"/>
                    <a:pt x="569" y="326"/>
                    <a:pt x="608" y="325"/>
                  </a:cubicBezTo>
                  <a:lnTo>
                    <a:pt x="608" y="372"/>
                  </a:lnTo>
                  <a:cubicBezTo>
                    <a:pt x="608" y="427"/>
                    <a:pt x="573" y="477"/>
                    <a:pt x="519" y="477"/>
                  </a:cubicBezTo>
                  <a:cubicBezTo>
                    <a:pt x="490" y="477"/>
                    <a:pt x="463" y="449"/>
                    <a:pt x="463" y="407"/>
                  </a:cubicBezTo>
                  <a:close/>
                  <a:moveTo>
                    <a:pt x="708" y="490"/>
                  </a:moveTo>
                  <a:cubicBezTo>
                    <a:pt x="710" y="490"/>
                    <a:pt x="713" y="490"/>
                    <a:pt x="727" y="489"/>
                  </a:cubicBezTo>
                  <a:cubicBezTo>
                    <a:pt x="770" y="426"/>
                    <a:pt x="790" y="351"/>
                    <a:pt x="790" y="284"/>
                  </a:cubicBezTo>
                  <a:cubicBezTo>
                    <a:pt x="790" y="129"/>
                    <a:pt x="684" y="0"/>
                    <a:pt x="519" y="0"/>
                  </a:cubicBezTo>
                  <a:cubicBezTo>
                    <a:pt x="484" y="0"/>
                    <a:pt x="447" y="6"/>
                    <a:pt x="408" y="17"/>
                  </a:cubicBezTo>
                  <a:lnTo>
                    <a:pt x="408" y="116"/>
                  </a:lnTo>
                  <a:lnTo>
                    <a:pt x="389" y="116"/>
                  </a:lnTo>
                  <a:lnTo>
                    <a:pt x="389" y="135"/>
                  </a:lnTo>
                  <a:lnTo>
                    <a:pt x="314" y="135"/>
                  </a:lnTo>
                  <a:lnTo>
                    <a:pt x="314" y="54"/>
                  </a:lnTo>
                  <a:cubicBezTo>
                    <a:pt x="253" y="85"/>
                    <a:pt x="189" y="129"/>
                    <a:pt x="125" y="187"/>
                  </a:cubicBezTo>
                  <a:lnTo>
                    <a:pt x="179" y="187"/>
                  </a:lnTo>
                  <a:lnTo>
                    <a:pt x="179" y="337"/>
                  </a:lnTo>
                  <a:lnTo>
                    <a:pt x="254" y="337"/>
                  </a:lnTo>
                  <a:lnTo>
                    <a:pt x="254" y="187"/>
                  </a:lnTo>
                  <a:lnTo>
                    <a:pt x="329" y="187"/>
                  </a:lnTo>
                  <a:lnTo>
                    <a:pt x="329" y="412"/>
                  </a:lnTo>
                  <a:lnTo>
                    <a:pt x="104" y="412"/>
                  </a:lnTo>
                  <a:lnTo>
                    <a:pt x="104" y="206"/>
                  </a:lnTo>
                  <a:cubicBezTo>
                    <a:pt x="29" y="279"/>
                    <a:pt x="0" y="342"/>
                    <a:pt x="0" y="397"/>
                  </a:cubicBezTo>
                  <a:cubicBezTo>
                    <a:pt x="0" y="511"/>
                    <a:pt x="152" y="637"/>
                    <a:pt x="400" y="637"/>
                  </a:cubicBezTo>
                  <a:cubicBezTo>
                    <a:pt x="539" y="637"/>
                    <a:pt x="635" y="590"/>
                    <a:pt x="698" y="524"/>
                  </a:cubicBezTo>
                  <a:lnTo>
                    <a:pt x="712" y="509"/>
                  </a:lnTo>
                  <a:cubicBezTo>
                    <a:pt x="689" y="511"/>
                    <a:pt x="680" y="511"/>
                    <a:pt x="670" y="511"/>
                  </a:cubicBezTo>
                  <a:cubicBezTo>
                    <a:pt x="623" y="511"/>
                    <a:pt x="608" y="487"/>
                    <a:pt x="608" y="452"/>
                  </a:cubicBezTo>
                  <a:lnTo>
                    <a:pt x="607" y="452"/>
                  </a:lnTo>
                  <a:cubicBezTo>
                    <a:pt x="580" y="489"/>
                    <a:pt x="545" y="511"/>
                    <a:pt x="489" y="511"/>
                  </a:cubicBezTo>
                  <a:cubicBezTo>
                    <a:pt x="432" y="511"/>
                    <a:pt x="389" y="472"/>
                    <a:pt x="389" y="421"/>
                  </a:cubicBezTo>
                  <a:cubicBezTo>
                    <a:pt x="389" y="305"/>
                    <a:pt x="545" y="305"/>
                    <a:pt x="608" y="300"/>
                  </a:cubicBezTo>
                  <a:lnTo>
                    <a:pt x="608" y="270"/>
                  </a:lnTo>
                  <a:cubicBezTo>
                    <a:pt x="608" y="214"/>
                    <a:pt x="607" y="155"/>
                    <a:pt x="538" y="155"/>
                  </a:cubicBezTo>
                  <a:cubicBezTo>
                    <a:pt x="487" y="155"/>
                    <a:pt x="480" y="176"/>
                    <a:pt x="480" y="201"/>
                  </a:cubicBezTo>
                  <a:cubicBezTo>
                    <a:pt x="480" y="234"/>
                    <a:pt x="455" y="242"/>
                    <a:pt x="442" y="242"/>
                  </a:cubicBezTo>
                  <a:cubicBezTo>
                    <a:pt x="419" y="242"/>
                    <a:pt x="402" y="227"/>
                    <a:pt x="402" y="206"/>
                  </a:cubicBezTo>
                  <a:cubicBezTo>
                    <a:pt x="402" y="154"/>
                    <a:pt x="482" y="127"/>
                    <a:pt x="539" y="127"/>
                  </a:cubicBezTo>
                  <a:cubicBezTo>
                    <a:pt x="652" y="126"/>
                    <a:pt x="672" y="179"/>
                    <a:pt x="672" y="254"/>
                  </a:cubicBezTo>
                  <a:lnTo>
                    <a:pt x="672" y="452"/>
                  </a:lnTo>
                  <a:cubicBezTo>
                    <a:pt x="672" y="480"/>
                    <a:pt x="682" y="490"/>
                    <a:pt x="708" y="4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Rectangle 265"/>
            <p:cNvSpPr>
              <a:spLocks noChangeArrowheads="1"/>
            </p:cNvSpPr>
            <p:nvPr/>
          </p:nvSpPr>
          <p:spPr bwMode="auto">
            <a:xfrm>
              <a:off x="7081736" y="-482600"/>
              <a:ext cx="36644" cy="91936"/>
            </a:xfrm>
            <a:prstGeom prst="rect">
              <a:avLst/>
            </a:prstGeom>
            <a:solidFill>
              <a:srgbClr val="0B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88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7175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51435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771525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128588" indent="-128588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85763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4293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00113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15728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bua.univ-angers.fr/formulaire/organiser-une-evaluation-distance-sur-mood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icrosoftstream.com/video/2cec42e6-0231-46c8-86c5-314742d00eb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team/19%3a5a34889eed2d43fbb97c9b42b7a1f3fb%40thread.tacv2/conversations?groupId=936b895b-61c5-4a71-8598-130ca4e1fe80&amp;tenantId=ccbd4ee6-c847-429d-b947-a5cfdd04c963" TargetMode="External"/><Relationship Id="rId2" Type="http://schemas.openxmlformats.org/officeDocument/2006/relationships/hyperlink" Target="https://univangersfr.sharepoint.com/teams/Hype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rvelapp.com/prototype/102ijj74/screen/6629337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253A4-E671-4848-A9D9-38BFDFBE14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Commission Permanente du Numérique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4DFDDD-E1D6-4B55-9A7F-523B3560A6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04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290417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  <a:cs typeface="Arial"/>
              </a:rPr>
              <a:t>2 Moodle enseignement /examen</a:t>
            </a:r>
            <a:endParaRPr lang="fr-FR">
              <a:latin typeface="Verdana"/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B2DFC0-F33F-40DF-90D7-FD3094801449}"/>
              </a:ext>
            </a:extLst>
          </p:cNvPr>
          <p:cNvSpPr txBox="1"/>
          <p:nvPr/>
        </p:nvSpPr>
        <p:spPr>
          <a:xfrm>
            <a:off x="392482" y="1363249"/>
            <a:ext cx="81228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2">
              <a:spcBef>
                <a:spcPct val="50000"/>
              </a:spcBef>
            </a:pPr>
            <a:endParaRPr lang="fr-FR" u="sng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839F0-9A89-4932-851A-20C68037138B}"/>
              </a:ext>
            </a:extLst>
          </p:cNvPr>
          <p:cNvSpPr txBox="1"/>
          <p:nvPr/>
        </p:nvSpPr>
        <p:spPr>
          <a:xfrm>
            <a:off x="538729" y="1362009"/>
            <a:ext cx="8298339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/>
              <a:t>Accompagnement</a:t>
            </a:r>
            <a:r>
              <a:rPr lang="en-US" sz="2400"/>
              <a:t> du </a:t>
            </a:r>
            <a:r>
              <a:rPr lang="en-US" sz="2400" err="1"/>
              <a:t>Lab'UA</a:t>
            </a:r>
            <a:r>
              <a:rPr lang="en-US" sz="2400"/>
              <a:t> pour la mise en place </a:t>
            </a:r>
            <a:r>
              <a:rPr lang="en-US" sz="2400" err="1"/>
              <a:t>d'une</a:t>
            </a:r>
            <a:r>
              <a:rPr lang="en-US" sz="2400"/>
              <a:t> </a:t>
            </a:r>
            <a:r>
              <a:rPr lang="en-US" sz="2400" err="1"/>
              <a:t>évaluation</a:t>
            </a:r>
            <a:r>
              <a:rPr lang="en-US" sz="2400"/>
              <a:t> (CC </a:t>
            </a:r>
            <a:r>
              <a:rPr lang="en-US" sz="2400" err="1"/>
              <a:t>ou</a:t>
            </a:r>
            <a:r>
              <a:rPr lang="en-US" sz="2400"/>
              <a:t> examen)</a:t>
            </a:r>
          </a:p>
          <a:p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  <a:hlinkClick r:id="rId3"/>
              </a:rPr>
              <a:t>http://labua.univ-angers.fr/formulaire/organiser-une-evaluation-distance-sur-moodle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formulaire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demande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d'accompagnement</a:t>
            </a:r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calendrier</a:t>
            </a:r>
            <a:r>
              <a:rPr lang="en-US">
                <a:cs typeface="Calibri"/>
              </a:rPr>
              <a:t> des </a:t>
            </a:r>
            <a:r>
              <a:rPr lang="en-US" err="1">
                <a:cs typeface="Calibri"/>
              </a:rPr>
              <a:t>évaluations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planifiées</a:t>
            </a:r>
          </a:p>
          <a:p>
            <a:r>
              <a:rPr lang="en-US">
                <a:cs typeface="Calibri"/>
              </a:rPr>
              <a:t>- 3 </a:t>
            </a:r>
            <a:r>
              <a:rPr lang="en-US" err="1">
                <a:cs typeface="Calibri"/>
              </a:rPr>
              <a:t>jours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délai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prise</a:t>
            </a:r>
            <a:r>
              <a:rPr lang="en-US">
                <a:cs typeface="Calibri"/>
              </a:rPr>
              <a:t> en charge de la </a:t>
            </a:r>
            <a:r>
              <a:rPr lang="en-US" err="1">
                <a:cs typeface="Calibri"/>
              </a:rPr>
              <a:t>demande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- grand </a:t>
            </a:r>
            <a:r>
              <a:rPr lang="en-US" err="1">
                <a:cs typeface="Calibri"/>
              </a:rPr>
              <a:t>groupe</a:t>
            </a:r>
            <a:r>
              <a:rPr lang="en-US">
                <a:cs typeface="Calibri"/>
              </a:rPr>
              <a:t> à </a:t>
            </a:r>
            <a:r>
              <a:rPr lang="en-US" err="1">
                <a:cs typeface="Calibri"/>
              </a:rPr>
              <a:t>partir</a:t>
            </a:r>
            <a:r>
              <a:rPr lang="en-US">
                <a:cs typeface="Calibri"/>
              </a:rPr>
              <a:t> de 60 </a:t>
            </a:r>
            <a:r>
              <a:rPr lang="en-US" err="1">
                <a:cs typeface="Calibri"/>
              </a:rPr>
              <a:t>personnes</a:t>
            </a:r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0483A-405E-4487-BD1D-AD789331E6A8}"/>
              </a:ext>
            </a:extLst>
          </p:cNvPr>
          <p:cNvSpPr txBox="1"/>
          <p:nvPr/>
        </p:nvSpPr>
        <p:spPr>
          <a:xfrm>
            <a:off x="689597" y="4813988"/>
            <a:ext cx="2455452" cy="646331"/>
          </a:xfrm>
          <a:prstGeom prst="rect">
            <a:avLst/>
          </a:prstGeom>
          <a:solidFill>
            <a:srgbClr val="0BBBE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Enseignant</a:t>
            </a:r>
            <a:r>
              <a:rPr lang="en-US"/>
              <a:t> </a:t>
            </a:r>
            <a:r>
              <a:rPr lang="en-US" err="1"/>
              <a:t>prépare</a:t>
            </a:r>
            <a:r>
              <a:rPr lang="en-US"/>
              <a:t> son </a:t>
            </a:r>
            <a:r>
              <a:rPr lang="en-US" err="1"/>
              <a:t>évaluation</a:t>
            </a:r>
            <a:r>
              <a:rPr lang="en-US"/>
              <a:t> </a:t>
            </a:r>
            <a:endParaRPr lang="en-US"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AD52A9-5073-4B7B-9063-174452224C0F}"/>
              </a:ext>
            </a:extLst>
          </p:cNvPr>
          <p:cNvGrpSpPr/>
          <p:nvPr/>
        </p:nvGrpSpPr>
        <p:grpSpPr>
          <a:xfrm>
            <a:off x="864349" y="5603298"/>
            <a:ext cx="2382611" cy="511422"/>
            <a:chOff x="864349" y="5843088"/>
            <a:chExt cx="2382611" cy="511422"/>
          </a:xfrm>
        </p:grpSpPr>
        <p:sp>
          <p:nvSpPr>
            <p:cNvPr id="8" name="Arrow: Curved Right 7">
              <a:extLst>
                <a:ext uri="{FF2B5EF4-FFF2-40B4-BE49-F238E27FC236}">
                  <a16:creationId xmlns:a16="http://schemas.microsoft.com/office/drawing/2014/main" id="{48AF9949-4A1B-41C3-86BB-D0802605E277}"/>
                </a:ext>
              </a:extLst>
            </p:cNvPr>
            <p:cNvSpPr/>
            <p:nvPr/>
          </p:nvSpPr>
          <p:spPr>
            <a:xfrm rot="18720000">
              <a:off x="1068171" y="5719066"/>
              <a:ext cx="431622" cy="839266"/>
            </a:xfrm>
            <a:prstGeom prst="curvedRightArrow">
              <a:avLst/>
            </a:prstGeom>
            <a:solidFill>
              <a:srgbClr val="0BBB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7F2BBD-1A5B-4DEF-9319-6C3DB77336D7}"/>
                </a:ext>
              </a:extLst>
            </p:cNvPr>
            <p:cNvSpPr txBox="1"/>
            <p:nvPr/>
          </p:nvSpPr>
          <p:spPr>
            <a:xfrm>
              <a:off x="1151193" y="5843088"/>
              <a:ext cx="209576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Acc </a:t>
              </a:r>
              <a:r>
                <a:rPr lang="en-US" err="1"/>
                <a:t>lab'UA</a:t>
              </a:r>
              <a:r>
                <a:rPr lang="en-US"/>
                <a:t> </a:t>
              </a:r>
              <a:r>
                <a:rPr lang="en-US" err="1"/>
                <a:t>si</a:t>
              </a:r>
              <a:r>
                <a:rPr lang="en-US"/>
                <a:t> </a:t>
              </a:r>
              <a:r>
                <a:rPr lang="en-US" err="1"/>
                <a:t>besoin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987EA5C-ADAB-4D32-ABA4-36F1A6F25388}"/>
              </a:ext>
            </a:extLst>
          </p:cNvPr>
          <p:cNvSpPr txBox="1"/>
          <p:nvPr/>
        </p:nvSpPr>
        <p:spPr>
          <a:xfrm>
            <a:off x="4302436" y="4406345"/>
            <a:ext cx="4685500" cy="1754326"/>
          </a:xfrm>
          <a:prstGeom prst="rect">
            <a:avLst/>
          </a:prstGeom>
          <a:solidFill>
            <a:srgbClr val="0BBBE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IP </a:t>
            </a:r>
            <a:r>
              <a:rPr lang="en-US" err="1"/>
              <a:t>duplique</a:t>
            </a:r>
            <a:r>
              <a:rPr lang="en-US"/>
              <a:t> et </a:t>
            </a:r>
            <a:r>
              <a:rPr lang="en-US" err="1"/>
              <a:t>prépare</a:t>
            </a:r>
            <a:r>
              <a:rPr lang="en-US"/>
              <a:t> </a:t>
            </a:r>
            <a:r>
              <a:rPr lang="en-US" err="1"/>
              <a:t>l'évaluation</a:t>
            </a:r>
            <a:r>
              <a:rPr lang="en-US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IP </a:t>
            </a:r>
            <a:r>
              <a:rPr lang="en-US" err="1">
                <a:cs typeface="Calibri"/>
              </a:rPr>
              <a:t>envoie</a:t>
            </a:r>
            <a:r>
              <a:rPr lang="en-US">
                <a:cs typeface="Calibri"/>
              </a:rPr>
              <a:t> le lien </a:t>
            </a:r>
            <a:r>
              <a:rPr lang="en-US" err="1">
                <a:cs typeface="Calibri"/>
              </a:rPr>
              <a:t>vers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moodle</a:t>
            </a:r>
            <a:r>
              <a:rPr lang="en-US">
                <a:cs typeface="Calibri"/>
              </a:rPr>
              <a:t> Examen à </a:t>
            </a:r>
            <a:r>
              <a:rPr lang="en-US" err="1">
                <a:cs typeface="Calibri"/>
              </a:rPr>
              <a:t>l'EEC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EEC </a:t>
            </a:r>
            <a:r>
              <a:rPr lang="en-US" err="1">
                <a:cs typeface="Calibri"/>
              </a:rPr>
              <a:t>relie</a:t>
            </a:r>
            <a:r>
              <a:rPr lang="en-US">
                <a:cs typeface="Calibri"/>
              </a:rPr>
              <a:t> et </a:t>
            </a:r>
            <a:r>
              <a:rPr lang="en-US" err="1">
                <a:cs typeface="Calibri"/>
              </a:rPr>
              <a:t>valide</a:t>
            </a:r>
            <a:r>
              <a:rPr lang="en-US">
                <a:cs typeface="Calibri"/>
              </a:rPr>
              <a:t> les </a:t>
            </a:r>
            <a:r>
              <a:rPr lang="en-US" err="1">
                <a:cs typeface="Calibri"/>
              </a:rPr>
              <a:t>paramètres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EEC </a:t>
            </a:r>
            <a:r>
              <a:rPr lang="en-US" err="1">
                <a:cs typeface="Calibri"/>
              </a:rPr>
              <a:t>accompagne</a:t>
            </a:r>
            <a:r>
              <a:rPr lang="en-US">
                <a:cs typeface="Calibri"/>
              </a:rPr>
              <a:t> les </a:t>
            </a:r>
            <a:r>
              <a:rPr lang="en-US" err="1">
                <a:cs typeface="Calibri"/>
              </a:rPr>
              <a:t>étudiants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EEC </a:t>
            </a:r>
            <a:r>
              <a:rPr lang="en-US" err="1">
                <a:cs typeface="Calibri"/>
              </a:rPr>
              <a:t>récupère</a:t>
            </a:r>
            <a:r>
              <a:rPr lang="en-US">
                <a:cs typeface="Calibri"/>
              </a:rPr>
              <a:t> sur </a:t>
            </a:r>
            <a:r>
              <a:rPr lang="en-US" err="1">
                <a:cs typeface="Calibri"/>
              </a:rPr>
              <a:t>moodle</a:t>
            </a:r>
            <a:r>
              <a:rPr lang="en-US">
                <a:cs typeface="Calibri"/>
              </a:rPr>
              <a:t> examen les travaux des </a:t>
            </a:r>
            <a:r>
              <a:rPr lang="en-US" err="1">
                <a:cs typeface="Calibri"/>
              </a:rPr>
              <a:t>etudiants</a:t>
            </a:r>
            <a:endParaRPr lang="en-US">
              <a:cs typeface="Calibri"/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1353E112-4569-4C21-B24B-2AC941AD7951}"/>
              </a:ext>
            </a:extLst>
          </p:cNvPr>
          <p:cNvSpPr/>
          <p:nvPr/>
        </p:nvSpPr>
        <p:spPr>
          <a:xfrm rot="18720000">
            <a:off x="5248514" y="6110723"/>
            <a:ext cx="431622" cy="839266"/>
          </a:xfrm>
          <a:prstGeom prst="curvedRightArrow">
            <a:avLst/>
          </a:prstGeom>
          <a:solidFill>
            <a:srgbClr val="0BBB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BCFA23-A350-44DF-A968-0D1937CF244E}"/>
              </a:ext>
            </a:extLst>
          </p:cNvPr>
          <p:cNvSpPr txBox="1"/>
          <p:nvPr/>
        </p:nvSpPr>
        <p:spPr>
          <a:xfrm>
            <a:off x="5331536" y="6234745"/>
            <a:ext cx="20957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Acc </a:t>
            </a:r>
            <a:r>
              <a:rPr lang="en-US" err="1"/>
              <a:t>lab'UA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besoin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E9DD49-7D72-4AD8-8D01-2BAFF3491593}"/>
              </a:ext>
            </a:extLst>
          </p:cNvPr>
          <p:cNvSpPr txBox="1"/>
          <p:nvPr/>
        </p:nvSpPr>
        <p:spPr>
          <a:xfrm>
            <a:off x="631648" y="4308430"/>
            <a:ext cx="24474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MOODLE </a:t>
            </a:r>
            <a:r>
              <a:rPr lang="en-US" err="1">
                <a:solidFill>
                  <a:srgbClr val="FF0000"/>
                </a:solidFill>
              </a:rPr>
              <a:t>enseignement</a:t>
            </a:r>
            <a:endParaRPr lang="en-US" err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7C04A1-DBF6-4F9F-B8D0-F81A3232CC34}"/>
              </a:ext>
            </a:extLst>
          </p:cNvPr>
          <p:cNvSpPr txBox="1"/>
          <p:nvPr/>
        </p:nvSpPr>
        <p:spPr>
          <a:xfrm>
            <a:off x="5499389" y="4020682"/>
            <a:ext cx="24474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MOODLE examen</a:t>
            </a:r>
            <a:endParaRPr lang="en-US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86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9799-1BC7-4A40-963C-A08F12E1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Verdana"/>
                <a:ea typeface="Verdana"/>
                <a:cs typeface="Verdana"/>
              </a:rPr>
              <a:t>Moodle évolutions technologiques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3435-61D9-4306-BE82-B4291378E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latin typeface="Verdana"/>
                <a:ea typeface="Verdana"/>
                <a:cs typeface="Verdana"/>
              </a:rPr>
              <a:t>Renforcement de l'infrastructure Moodle</a:t>
            </a:r>
          </a:p>
          <a:p>
            <a:endParaRPr lang="fr-FR" dirty="0">
              <a:latin typeface="Verdana"/>
              <a:ea typeface="Verdana"/>
            </a:endParaRPr>
          </a:p>
          <a:p>
            <a:pPr lvl="1"/>
            <a:r>
              <a:rPr lang="fr-FR" dirty="0">
                <a:latin typeface="Verdana"/>
                <a:ea typeface="Verdana"/>
              </a:rPr>
              <a:t>Plusieurs étapes : </a:t>
            </a:r>
          </a:p>
          <a:p>
            <a:pPr lvl="2"/>
            <a:r>
              <a:rPr lang="fr-FR" dirty="0">
                <a:latin typeface="Verdana"/>
                <a:ea typeface="Verdana"/>
              </a:rPr>
              <a:t>1 - Renforcement des serveurs en "CPU" et en Mémoire centrale.  (Début 11.2020)</a:t>
            </a:r>
            <a:endParaRPr lang="fr-FR" dirty="0"/>
          </a:p>
          <a:p>
            <a:pPr lvl="2"/>
            <a:r>
              <a:rPr lang="fr-FR" dirty="0">
                <a:latin typeface="Verdana"/>
                <a:ea typeface="Verdana"/>
              </a:rPr>
              <a:t>2 - Réglage fin des paramètres applicatifs (mi-Novembre 2020)</a:t>
            </a:r>
          </a:p>
          <a:p>
            <a:pPr lvl="2"/>
            <a:r>
              <a:rPr lang="fr-FR" dirty="0">
                <a:latin typeface="Verdana"/>
                <a:ea typeface="Verdana"/>
              </a:rPr>
              <a:t>3 - Mise en place du "</a:t>
            </a:r>
            <a:r>
              <a:rPr lang="fr-FR" dirty="0" err="1">
                <a:latin typeface="Verdana"/>
                <a:ea typeface="Verdana"/>
              </a:rPr>
              <a:t>Load</a:t>
            </a:r>
            <a:r>
              <a:rPr lang="fr-FR" dirty="0">
                <a:latin typeface="Verdana"/>
                <a:ea typeface="Verdana"/>
              </a:rPr>
              <a:t>-Balancing" qui permet d'augmenter beaucoup plus facilement la puissance en rajoutant des serveurs </a:t>
            </a:r>
            <a:r>
              <a:rPr lang="fr-FR" dirty="0" err="1">
                <a:latin typeface="Verdana"/>
                <a:ea typeface="Verdana"/>
              </a:rPr>
              <a:t>plutot</a:t>
            </a:r>
            <a:r>
              <a:rPr lang="fr-FR" dirty="0">
                <a:latin typeface="Verdana"/>
                <a:ea typeface="Verdana"/>
              </a:rPr>
              <a:t> qu'en renforçant l'unique serveur comme on l'a fait à l'étape 1.</a:t>
            </a:r>
          </a:p>
          <a:p>
            <a:pPr lvl="1"/>
            <a:endParaRPr lang="fr-FR" dirty="0">
              <a:latin typeface="Verdana"/>
              <a:ea typeface="Verdana"/>
            </a:endParaRPr>
          </a:p>
          <a:p>
            <a:endParaRPr lang="fr-FR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586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FR">
              <a:solidFill>
                <a:srgbClr val="000000"/>
              </a:solidFill>
              <a:latin typeface="Verdana"/>
              <a:cs typeface="Arial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>
                <a:latin typeface="Verdana"/>
                <a:ea typeface="Verdana"/>
                <a:cs typeface="Verdana"/>
              </a:rPr>
              <a:t>Proposition d'activation des calendriers Teams et plugins université Clermont-Auvergne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22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9799-1BC7-4A40-963C-A08F12E1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Verdana"/>
                <a:ea typeface="Verdana"/>
                <a:cs typeface="Verdana"/>
              </a:rPr>
              <a:t>Moodle Plug-in Teams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3435-61D9-4306-BE82-B4291378E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latin typeface="Verdana"/>
                <a:ea typeface="Verdana"/>
                <a:cs typeface="Verdana"/>
              </a:rPr>
              <a:t>Intégration TEAMS</a:t>
            </a:r>
          </a:p>
          <a:p>
            <a:endParaRPr lang="fr-FR" dirty="0">
              <a:latin typeface="Verdana"/>
              <a:ea typeface="Verdana"/>
            </a:endParaRPr>
          </a:p>
          <a:p>
            <a:pPr lvl="1"/>
            <a:r>
              <a:rPr lang="fr-FR" dirty="0">
                <a:latin typeface="Verdana"/>
                <a:ea typeface="Verdana"/>
              </a:rPr>
              <a:t>Un plug-in est en cours de mise en place . Il a été développé par l'Université de Clermont-Auvergne (UCA). </a:t>
            </a:r>
          </a:p>
          <a:p>
            <a:pPr lvl="2">
              <a:buFont typeface="Arial" panose="020B0604030504040204" pitchFamily="34" charset="0"/>
              <a:buChar char="•"/>
            </a:pPr>
            <a:r>
              <a:rPr lang="fr-FR" dirty="0">
                <a:latin typeface="Verdana"/>
                <a:ea typeface="Verdana"/>
              </a:rPr>
              <a:t>Ce plug-in permettra de créer automatiquement la réunion </a:t>
            </a:r>
            <a:r>
              <a:rPr lang="fr-FR" dirty="0" err="1">
                <a:latin typeface="Verdana"/>
                <a:ea typeface="Verdana"/>
              </a:rPr>
              <a:t>visio</a:t>
            </a:r>
            <a:r>
              <a:rPr lang="fr-FR" dirty="0">
                <a:latin typeface="Verdana"/>
                <a:ea typeface="Verdana"/>
              </a:rPr>
              <a:t> "Teams" et aussi l'équipe "Teams" du cours Moodle concerné avec les inscrits au cours Moodle (étudiants + enseignants).</a:t>
            </a:r>
          </a:p>
          <a:p>
            <a:pPr lvl="1"/>
            <a:endParaRPr lang="fr-FR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6361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A9F3D0-5AE7-486A-9C22-D265F4B27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latin typeface="Verdana"/>
                <a:ea typeface="Verdana"/>
              </a:rPr>
              <a:t>En complément d'un projet d'UMS sur le calcul scientifique</a:t>
            </a:r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60EE4A-DCDD-4434-89A3-EC79AA6F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3465"/>
            <a:ext cx="7886700" cy="3053752"/>
          </a:xfrm>
        </p:spPr>
        <p:txBody>
          <a:bodyPr>
            <a:normAutofit/>
          </a:bodyPr>
          <a:lstStyle/>
          <a:p>
            <a:r>
              <a:rPr lang="fr-FR" sz="4000" b="0">
                <a:latin typeface="Verdana"/>
                <a:ea typeface="Verdana"/>
                <a:cs typeface="Verdana"/>
              </a:rPr>
              <a:t>Service inter universitaire</a:t>
            </a:r>
          </a:p>
        </p:txBody>
      </p:sp>
    </p:spTree>
    <p:extLst>
      <p:ext uri="{BB962C8B-B14F-4D97-AF65-F5344CB8AC3E}">
        <p14:creationId xmlns:p14="http://schemas.microsoft.com/office/powerpoint/2010/main" val="244755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A5305C-D395-4B4B-8EDE-5647C1BA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erdana"/>
                <a:ea typeface="Verdana"/>
              </a:rPr>
              <a:t>Enjeux</a:t>
            </a:r>
            <a:endParaRPr lang="en-US" dirty="0" err="1"/>
          </a:p>
        </p:txBody>
      </p:sp>
      <p:graphicFrame>
        <p:nvGraphicFramePr>
          <p:cNvPr id="6" name="Text Placeholder 1">
            <a:extLst>
              <a:ext uri="{FF2B5EF4-FFF2-40B4-BE49-F238E27FC236}">
                <a16:creationId xmlns:a16="http://schemas.microsoft.com/office/drawing/2014/main" id="{0E0B1C5A-5C9C-409F-B180-63C43569F9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113294"/>
              </p:ext>
            </p:extLst>
          </p:nvPr>
        </p:nvGraphicFramePr>
        <p:xfrm>
          <a:off x="154196" y="1401132"/>
          <a:ext cx="7412248" cy="433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ext Placeholder 1">
            <a:extLst>
              <a:ext uri="{FF2B5EF4-FFF2-40B4-BE49-F238E27FC236}">
                <a16:creationId xmlns:a16="http://schemas.microsoft.com/office/drawing/2014/main" id="{A3B0C909-9839-4643-AB9C-FED8C592E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89816"/>
              </p:ext>
            </p:extLst>
          </p:nvPr>
        </p:nvGraphicFramePr>
        <p:xfrm>
          <a:off x="4481783" y="1342846"/>
          <a:ext cx="4565529" cy="467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787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695D-C2D7-4579-BBB9-091367B1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Verdana"/>
                <a:ea typeface="Verdana"/>
              </a:rPr>
              <a:t>Projet SIU 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7BE2C7-190E-482B-80B9-FD1696D4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58" y="1386966"/>
            <a:ext cx="8677454" cy="514943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lvl="1" indent="0">
              <a:buNone/>
            </a:pPr>
            <a:endParaRPr lang="fr-FR">
              <a:latin typeface="Verdana"/>
              <a:ea typeface="Verdana"/>
            </a:endParaRPr>
          </a:p>
          <a:p>
            <a:pPr>
              <a:buFont typeface="Arial" panose="020B0604030504040204" pitchFamily="34" charset="0"/>
            </a:pPr>
            <a:r>
              <a:rPr lang="fr-FR" dirty="0">
                <a:latin typeface="Verdana"/>
                <a:ea typeface="Verdana"/>
              </a:rPr>
              <a:t>Une V1 est rédigée pour constituer un SIU</a:t>
            </a:r>
            <a:endParaRPr lang="fr-FR" dirty="0"/>
          </a:p>
          <a:p>
            <a:pPr lvl="1"/>
            <a:r>
              <a:rPr lang="fr-FR" dirty="0">
                <a:latin typeface="Verdana"/>
                <a:ea typeface="Verdana"/>
              </a:rPr>
              <a:t>Présidence tournante entre les 3 Universités fondatrices</a:t>
            </a:r>
            <a:endParaRPr lang="fr-FR"/>
          </a:p>
          <a:p>
            <a:pPr lvl="1"/>
            <a:r>
              <a:rPr lang="fr-FR" dirty="0">
                <a:latin typeface="Verdana"/>
                <a:ea typeface="Verdana"/>
              </a:rPr>
              <a:t>Une structure pensée pour accueillir d'autres établissements</a:t>
            </a:r>
            <a:endParaRPr lang="fr-FR" dirty="0"/>
          </a:p>
          <a:p>
            <a:pPr lvl="1"/>
            <a:r>
              <a:rPr lang="fr-FR" dirty="0">
                <a:latin typeface="Verdana"/>
                <a:ea typeface="Verdana"/>
              </a:rPr>
              <a:t>Mutualisation des ressources budgétaires : le SIU reçoit les financements, puis les délègues aux porteurs de missions</a:t>
            </a:r>
            <a:endParaRPr lang="fr-FR" dirty="0"/>
          </a:p>
          <a:p>
            <a:pPr lvl="1"/>
            <a:r>
              <a:rPr lang="fr-FR" dirty="0">
                <a:latin typeface="Verdana"/>
                <a:ea typeface="Verdana"/>
              </a:rPr>
              <a:t>Des ressources humaines basées sur des MAD sur les 10 ETP ex-UBL  et financements complémentaires</a:t>
            </a:r>
            <a:endParaRPr lang="fr-FR"/>
          </a:p>
          <a:p>
            <a:pPr>
              <a:buFont typeface="Arial" panose="020B0604030504040204" pitchFamily="34" charset="0"/>
            </a:pPr>
            <a:r>
              <a:rPr lang="fr-FR" dirty="0">
                <a:latin typeface="Verdana"/>
                <a:ea typeface="Verdana"/>
              </a:rPr>
              <a:t>Questions encore en chantier</a:t>
            </a:r>
            <a:endParaRPr lang="fr-FR"/>
          </a:p>
          <a:p>
            <a:pPr lvl="1"/>
            <a:r>
              <a:rPr lang="fr-FR" dirty="0">
                <a:latin typeface="Verdana"/>
                <a:ea typeface="Verdana"/>
              </a:rPr>
              <a:t>Comment mutualiser efficacement les marchés publics</a:t>
            </a:r>
            <a:endParaRPr lang="fr-FR"/>
          </a:p>
          <a:p>
            <a:pPr>
              <a:buFont typeface="Arial" panose="020B0604030504040204" pitchFamily="34" charset="0"/>
            </a:pPr>
            <a:r>
              <a:rPr lang="fr-FR" dirty="0">
                <a:latin typeface="Verdana"/>
                <a:ea typeface="Verdana"/>
              </a:rPr>
              <a:t>Planning cible</a:t>
            </a:r>
            <a:endParaRPr lang="fr-FR"/>
          </a:p>
          <a:p>
            <a:pPr lvl="1"/>
            <a:r>
              <a:rPr lang="fr-FR" dirty="0">
                <a:latin typeface="Verdana"/>
                <a:ea typeface="Verdana"/>
              </a:rPr>
              <a:t>V2 pour le 9 décembre (RDV </a:t>
            </a:r>
            <a:r>
              <a:rPr lang="fr-FR" dirty="0" err="1">
                <a:latin typeface="Verdana"/>
                <a:ea typeface="Verdana"/>
              </a:rPr>
              <a:t>Renater</a:t>
            </a:r>
            <a:r>
              <a:rPr lang="fr-FR" dirty="0">
                <a:latin typeface="Verdana"/>
                <a:ea typeface="Verdana"/>
              </a:rPr>
              <a:t>)</a:t>
            </a:r>
            <a:endParaRPr lang="fr-FR"/>
          </a:p>
          <a:p>
            <a:pPr lvl="1"/>
            <a:r>
              <a:rPr lang="fr-FR" dirty="0">
                <a:latin typeface="Verdana"/>
                <a:ea typeface="Verdana"/>
              </a:rPr>
              <a:t>Passage au CA des Universités début 2021</a:t>
            </a:r>
            <a:endParaRPr lang="fr-FR" dirty="0"/>
          </a:p>
          <a:p>
            <a:pPr lvl="1"/>
            <a:r>
              <a:rPr lang="fr-FR" dirty="0">
                <a:latin typeface="Verdana"/>
                <a:ea typeface="Verdana"/>
              </a:rPr>
              <a:t>Puis présentation aux établissements ESR de la Région</a:t>
            </a:r>
            <a:endParaRPr lang="fr-FR"/>
          </a:p>
          <a:p>
            <a:pPr>
              <a:buFont typeface="Arial" panose="020B0604030504040204" pitchFamily="34" charset="0"/>
            </a:pPr>
            <a:endParaRPr lang="fr-FR" dirty="0">
              <a:latin typeface="Verdana"/>
              <a:ea typeface="Verdana"/>
            </a:endParaRPr>
          </a:p>
          <a:p>
            <a:pPr>
              <a:buFont typeface="Arial" panose="020B0604030504040204" pitchFamily="34" charset="0"/>
            </a:pPr>
            <a:endParaRPr lang="fr-FR">
              <a:latin typeface="Verdana"/>
              <a:ea typeface="Verdana"/>
            </a:endParaRPr>
          </a:p>
          <a:p>
            <a:endParaRPr lang="fr-FR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2023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FCE2-EFB1-4F01-879C-0C02AD82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erdana"/>
                <a:ea typeface="Verdana"/>
              </a:rPr>
              <a:t>Ressources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financières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2043-5F17-43EF-9CE3-07F50D78B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54" y="1414732"/>
            <a:ext cx="8016096" cy="476223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Verdana"/>
                <a:ea typeface="Verdana"/>
              </a:rPr>
              <a:t>270k€ - Source MESRI pour </a:t>
            </a:r>
            <a:r>
              <a:rPr lang="en-US" dirty="0" err="1">
                <a:latin typeface="Verdana"/>
                <a:ea typeface="Verdana"/>
              </a:rPr>
              <a:t>amorçage</a:t>
            </a:r>
            <a:r>
              <a:rPr lang="en-US" dirty="0">
                <a:latin typeface="Verdana"/>
                <a:ea typeface="Verdana"/>
              </a:rPr>
              <a:t> des études </a:t>
            </a:r>
          </a:p>
          <a:p>
            <a:pPr lvl="1">
              <a:buFont typeface="Verdana" panose="020B0604020202020204" pitchFamily="34" charset="0"/>
            </a:pPr>
            <a:r>
              <a:rPr lang="en-US" dirty="0" err="1">
                <a:latin typeface="Verdana"/>
                <a:ea typeface="Verdana"/>
              </a:rPr>
              <a:t>Financement</a:t>
            </a:r>
            <a:r>
              <a:rPr lang="en-US" dirty="0">
                <a:latin typeface="Verdana"/>
                <a:ea typeface="Verdana"/>
              </a:rPr>
              <a:t> des études </a:t>
            </a:r>
            <a:r>
              <a:rPr lang="en-US" dirty="0" err="1">
                <a:latin typeface="Verdana"/>
                <a:ea typeface="Verdana"/>
              </a:rPr>
              <a:t>aMOA</a:t>
            </a:r>
            <a:endParaRPr lang="en-US" dirty="0">
              <a:latin typeface="Verdana"/>
              <a:ea typeface="Verdana"/>
            </a:endParaRPr>
          </a:p>
          <a:p>
            <a:r>
              <a:rPr lang="en-US" dirty="0">
                <a:latin typeface="Verdana"/>
                <a:ea typeface="Verdana"/>
              </a:rPr>
              <a:t>300k€ - Source </a:t>
            </a:r>
            <a:r>
              <a:rPr lang="en-US" dirty="0" err="1">
                <a:latin typeface="Verdana"/>
                <a:ea typeface="Verdana"/>
              </a:rPr>
              <a:t>Rectorat</a:t>
            </a:r>
            <a:r>
              <a:rPr lang="en-US" dirty="0">
                <a:latin typeface="Verdana"/>
                <a:ea typeface="Verdana"/>
              </a:rPr>
              <a:t>, dans le cadre de la dissolution de </a:t>
            </a:r>
            <a:r>
              <a:rPr lang="en-US" dirty="0" err="1">
                <a:latin typeface="Verdana"/>
                <a:ea typeface="Verdana"/>
              </a:rPr>
              <a:t>l'UBL</a:t>
            </a:r>
          </a:p>
          <a:p>
            <a:pPr lvl="1">
              <a:buFont typeface="Verdana" panose="020B0604020202020204" pitchFamily="34" charset="0"/>
              <a:buChar char="–"/>
            </a:pPr>
            <a:r>
              <a:rPr lang="en-US" dirty="0" err="1">
                <a:latin typeface="Verdana"/>
                <a:ea typeface="Verdana"/>
              </a:rPr>
              <a:t>Recrutement</a:t>
            </a:r>
            <a:r>
              <a:rPr lang="en-US" dirty="0">
                <a:latin typeface="Verdana"/>
                <a:ea typeface="Verdana"/>
              </a:rPr>
              <a:t> d'un </a:t>
            </a:r>
            <a:r>
              <a:rPr lang="en-US" dirty="0" err="1">
                <a:latin typeface="Verdana"/>
                <a:ea typeface="Verdana"/>
              </a:rPr>
              <a:t>directeur</a:t>
            </a:r>
            <a:r>
              <a:rPr lang="en-US" dirty="0">
                <a:latin typeface="Verdana"/>
                <a:ea typeface="Verdana"/>
              </a:rPr>
              <a:t> technique</a:t>
            </a:r>
            <a:endParaRPr lang="en-US" sz="2800" dirty="0"/>
          </a:p>
          <a:p>
            <a:r>
              <a:rPr lang="en-US" dirty="0">
                <a:latin typeface="Verdana"/>
                <a:ea typeface="Verdana"/>
              </a:rPr>
              <a:t>400k€ - DRRT sur des </a:t>
            </a:r>
            <a:r>
              <a:rPr lang="en-US" dirty="0" err="1">
                <a:latin typeface="Verdana"/>
                <a:ea typeface="Verdana"/>
              </a:rPr>
              <a:t>reliquats</a:t>
            </a:r>
            <a:r>
              <a:rPr lang="en-US" dirty="0">
                <a:latin typeface="Verdana"/>
                <a:ea typeface="Verdana"/>
              </a:rPr>
              <a:t> CPER 2015-2020</a:t>
            </a:r>
          </a:p>
          <a:p>
            <a:pPr lvl="1">
              <a:buFont typeface="Verdana" panose="020B0604020202020204" pitchFamily="34" charset="0"/>
            </a:pPr>
            <a:r>
              <a:rPr lang="en-US" dirty="0" err="1">
                <a:latin typeface="Verdana"/>
                <a:ea typeface="Verdana"/>
              </a:rPr>
              <a:t>Financement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d'une</a:t>
            </a:r>
            <a:r>
              <a:rPr lang="en-US" dirty="0">
                <a:latin typeface="Verdana"/>
                <a:ea typeface="Verdana"/>
              </a:rPr>
              <a:t> première tranche </a:t>
            </a:r>
            <a:r>
              <a:rPr lang="en-US" dirty="0" err="1">
                <a:latin typeface="Verdana"/>
                <a:ea typeface="Verdana"/>
              </a:rPr>
              <a:t>d'équipements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mutualisés</a:t>
            </a:r>
            <a:r>
              <a:rPr lang="en-US" dirty="0">
                <a:latin typeface="Verdana"/>
                <a:ea typeface="Verdana"/>
              </a:rPr>
              <a:t> pour le </a:t>
            </a:r>
            <a:r>
              <a:rPr lang="en-US" dirty="0" err="1">
                <a:latin typeface="Verdana"/>
                <a:ea typeface="Verdana"/>
              </a:rPr>
              <a:t>calcul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scientifique</a:t>
            </a:r>
            <a:endParaRPr lang="en-US" dirty="0"/>
          </a:p>
          <a:p>
            <a:r>
              <a:rPr lang="en-US" dirty="0">
                <a:latin typeface="Verdana"/>
                <a:ea typeface="Verdana"/>
              </a:rPr>
              <a:t>CPER - Planning de </a:t>
            </a:r>
            <a:r>
              <a:rPr lang="en-US" dirty="0" err="1">
                <a:latin typeface="Verdana"/>
                <a:ea typeface="Verdana"/>
              </a:rPr>
              <a:t>contractualisation</a:t>
            </a:r>
            <a:r>
              <a:rPr lang="en-US" dirty="0">
                <a:latin typeface="Verdana"/>
                <a:ea typeface="Verdana"/>
              </a:rPr>
              <a:t> : </a:t>
            </a:r>
            <a:r>
              <a:rPr lang="en-US" dirty="0" err="1">
                <a:latin typeface="Verdana"/>
                <a:ea typeface="Verdana"/>
              </a:rPr>
              <a:t>automne</a:t>
            </a:r>
            <a:r>
              <a:rPr lang="en-US" dirty="0">
                <a:latin typeface="Verdana"/>
                <a:ea typeface="Verdana"/>
              </a:rPr>
              <a:t>/hiver 2021 pour un </a:t>
            </a:r>
            <a:r>
              <a:rPr lang="en-US" dirty="0" err="1">
                <a:latin typeface="Verdana"/>
                <a:ea typeface="Verdana"/>
              </a:rPr>
              <a:t>projet</a:t>
            </a:r>
            <a:r>
              <a:rPr lang="en-US" dirty="0">
                <a:latin typeface="Verdana"/>
                <a:ea typeface="Verdana"/>
              </a:rPr>
              <a:t> &gt; 20 M€.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4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Hype</a:t>
            </a:r>
            <a:r>
              <a:rPr lang="fr-FR"/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86562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10794D-CDD3-40C6-87FC-058E2028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erdana"/>
                <a:ea typeface="Verdana"/>
              </a:rPr>
              <a:t>Avancement</a:t>
            </a:r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F59191-9C84-4802-ADD2-9AC26AE4C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Kick Off ANR – 12 U – </a:t>
            </a:r>
            <a:r>
              <a:rPr lang="en-US" dirty="0" err="1">
                <a:latin typeface="Verdana"/>
                <a:ea typeface="Verdana"/>
              </a:rPr>
              <a:t>Edtech</a:t>
            </a:r>
            <a:r>
              <a:rPr lang="en-US" dirty="0">
                <a:latin typeface="Verdana"/>
                <a:ea typeface="Verdana"/>
              </a:rPr>
              <a:t> France – </a:t>
            </a:r>
            <a:r>
              <a:rPr lang="en-US" dirty="0" err="1">
                <a:latin typeface="Verdana"/>
                <a:ea typeface="Verdana"/>
              </a:rPr>
              <a:t>Anstia</a:t>
            </a:r>
            <a:r>
              <a:rPr lang="en-US" dirty="0">
                <a:latin typeface="Verdana"/>
                <a:ea typeface="Verdana"/>
              </a:rPr>
              <a:t> le 19 </a:t>
            </a:r>
            <a:r>
              <a:rPr lang="en-US" dirty="0" err="1">
                <a:latin typeface="Verdana"/>
                <a:ea typeface="Verdana"/>
              </a:rPr>
              <a:t>novembre</a:t>
            </a:r>
            <a:endParaRPr lang="en-US" dirty="0"/>
          </a:p>
          <a:p>
            <a:r>
              <a:rPr lang="en-US" dirty="0">
                <a:latin typeface="Verdana"/>
                <a:ea typeface="Verdana"/>
                <a:hlinkClick r:id="rId2"/>
              </a:rPr>
              <a:t>Vidéo accessible sur Stream</a:t>
            </a:r>
            <a:r>
              <a:rPr lang="en-US" dirty="0">
                <a:latin typeface="Verdana"/>
                <a:ea typeface="Verdana"/>
              </a:rPr>
              <a:t> </a:t>
            </a:r>
          </a:p>
          <a:p>
            <a:r>
              <a:rPr lang="en-US" dirty="0" err="1">
                <a:latin typeface="Verdana"/>
                <a:ea typeface="Verdana"/>
                <a:cs typeface="Verdana"/>
              </a:rPr>
              <a:t>Démarrage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officiel</a:t>
            </a:r>
            <a:r>
              <a:rPr lang="en-US" dirty="0">
                <a:latin typeface="Verdana"/>
                <a:ea typeface="Verdana"/>
                <a:cs typeface="Verdana"/>
              </a:rPr>
              <a:t> au 1 er </a:t>
            </a:r>
            <a:r>
              <a:rPr lang="en-US" dirty="0" err="1">
                <a:latin typeface="Verdana"/>
                <a:ea typeface="Verdana"/>
                <a:cs typeface="Verdana"/>
              </a:rPr>
              <a:t>novembre</a:t>
            </a:r>
            <a:r>
              <a:rPr lang="en-US" dirty="0">
                <a:latin typeface="Verdana"/>
                <a:ea typeface="Verdana"/>
                <a:cs typeface="Verdana"/>
              </a:rPr>
              <a:t> 2020 pour les </a:t>
            </a:r>
            <a:r>
              <a:rPr lang="en-US" dirty="0" err="1">
                <a:latin typeface="Verdana"/>
                <a:ea typeface="Verdana"/>
                <a:cs typeface="Verdana"/>
              </a:rPr>
              <a:t>dépenses</a:t>
            </a:r>
            <a:r>
              <a:rPr lang="en-US" dirty="0">
                <a:latin typeface="Verdana"/>
                <a:ea typeface="Verdana"/>
                <a:cs typeface="Verdana"/>
              </a:rPr>
              <a:t>.</a:t>
            </a:r>
          </a:p>
          <a:p>
            <a:r>
              <a:rPr lang="en-US" dirty="0">
                <a:latin typeface="Verdana"/>
                <a:ea typeface="Verdana"/>
              </a:rPr>
              <a:t>Participation UA dans </a:t>
            </a:r>
            <a:r>
              <a:rPr lang="en-US" dirty="0" err="1">
                <a:latin typeface="Verdana"/>
                <a:ea typeface="Verdana"/>
              </a:rPr>
              <a:t>plusieurs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livrables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pédagogiques</a:t>
            </a:r>
            <a:r>
              <a:rPr lang="en-US" dirty="0">
                <a:latin typeface="Verdana"/>
                <a:ea typeface="Verdana"/>
              </a:rPr>
              <a:t>. </a:t>
            </a:r>
            <a:endParaRPr lang="en-US" dirty="0"/>
          </a:p>
          <a:p>
            <a:r>
              <a:rPr lang="en-US" dirty="0">
                <a:latin typeface="Verdana"/>
                <a:ea typeface="Verdana"/>
              </a:rPr>
              <a:t>Pilotage du WP3 sur </a:t>
            </a:r>
            <a:r>
              <a:rPr lang="en-US" dirty="0" err="1">
                <a:latin typeface="Verdana"/>
                <a:ea typeface="Verdana"/>
              </a:rPr>
              <a:t>livrables</a:t>
            </a:r>
            <a:r>
              <a:rPr lang="en-US" dirty="0">
                <a:latin typeface="Verdana"/>
                <a:ea typeface="Verdana"/>
              </a:rPr>
              <a:t> techniques </a:t>
            </a:r>
            <a:r>
              <a:rPr lang="en-US" dirty="0" err="1">
                <a:latin typeface="Verdana"/>
                <a:ea typeface="Verdana"/>
              </a:rPr>
              <a:t>interco</a:t>
            </a:r>
            <a:r>
              <a:rPr lang="en-US" dirty="0">
                <a:latin typeface="Verdana"/>
                <a:ea typeface="Verdana"/>
              </a:rPr>
              <a:t> Moodle et </a:t>
            </a:r>
            <a:r>
              <a:rPr lang="en-US" dirty="0" err="1">
                <a:latin typeface="Verdana"/>
                <a:ea typeface="Verdana"/>
              </a:rPr>
              <a:t>Odf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mutualisée</a:t>
            </a:r>
            <a:r>
              <a:rPr lang="en-US" dirty="0">
                <a:latin typeface="Verdana"/>
                <a:ea typeface="Verdana"/>
              </a:rPr>
              <a:t> - </a:t>
            </a:r>
            <a:r>
              <a:rPr lang="en-US" dirty="0" err="1">
                <a:latin typeface="Verdana"/>
                <a:ea typeface="Verdana"/>
              </a:rPr>
              <a:t>prochaine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réunion</a:t>
            </a:r>
            <a:r>
              <a:rPr lang="en-US" dirty="0">
                <a:latin typeface="Verdana"/>
                <a:ea typeface="Verdana"/>
              </a:rPr>
              <a:t> le 03 </a:t>
            </a:r>
            <a:r>
              <a:rPr lang="en-US" dirty="0" err="1">
                <a:latin typeface="Verdana"/>
                <a:ea typeface="Verdana"/>
              </a:rPr>
              <a:t>décembre</a:t>
            </a:r>
            <a:r>
              <a:rPr lang="en-US" dirty="0">
                <a:latin typeface="Verdana"/>
                <a:ea typeface="Verdana"/>
              </a:rPr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2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1D85C-A7EB-40B7-8F34-9B4A71DF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84873-DF1C-47E8-9CA0-319C0407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00" y="1319842"/>
            <a:ext cx="8204799" cy="535700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1. </a:t>
            </a:r>
            <a:r>
              <a:rPr lang="fr-FR" sz="1800" dirty="0">
                <a:effectLst/>
                <a:latin typeface="Verdana"/>
                <a:ea typeface="Verdana"/>
                <a:cs typeface="Verdana"/>
              </a:rPr>
              <a:t>Validation relevé de conclusions CPN</a:t>
            </a:r>
            <a:r>
              <a:rPr lang="fr-FR" sz="1800" dirty="0">
                <a:latin typeface="Verdana"/>
                <a:ea typeface="Verdana"/>
                <a:cs typeface="Verdana"/>
              </a:rPr>
              <a:t> </a:t>
            </a:r>
            <a:r>
              <a:rPr lang="fr-FR" sz="1800" dirty="0">
                <a:effectLst/>
                <a:latin typeface="Verdana"/>
                <a:ea typeface="Verdana"/>
                <a:cs typeface="Verdana"/>
              </a:rPr>
              <a:t>2 octobre 2020</a:t>
            </a:r>
            <a:endParaRPr lang="fr-FR" dirty="0">
              <a:ea typeface="Verdana"/>
              <a:cs typeface="Verdana"/>
            </a:endParaRPr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2. Evolution des dispositifs pédagogiques :</a:t>
            </a:r>
            <a:endParaRPr lang="fr-FR" dirty="0"/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</a:rPr>
              <a:t>- Tableau de bord des enseignements - Sabine Mallet</a:t>
            </a:r>
            <a:endParaRPr lang="fr-FR" dirty="0"/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- Evolution de Moodle : Moodle formation et examen &amp; évolutions technologiques</a:t>
            </a:r>
            <a:endParaRPr lang="fr-FR" sz="180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- Proposition d'activation des calendriers Teams et plugins université Clermont-Auvergne</a:t>
            </a:r>
            <a:endParaRPr lang="fr-FR" dirty="0"/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3. Service inter universitaire</a:t>
            </a:r>
            <a:endParaRPr lang="fr-FR" dirty="0"/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4. </a:t>
            </a:r>
            <a:r>
              <a:rPr lang="fr-FR" sz="1800" dirty="0" err="1">
                <a:effectLst/>
                <a:latin typeface="Verdana"/>
                <a:ea typeface="Verdana"/>
                <a:cs typeface="Verdana"/>
              </a:rPr>
              <a:t>Hype</a:t>
            </a:r>
            <a:r>
              <a:rPr lang="fr-FR" sz="1800" dirty="0">
                <a:latin typeface="Verdana"/>
                <a:ea typeface="Verdana"/>
                <a:cs typeface="Verdana"/>
              </a:rPr>
              <a:t> </a:t>
            </a:r>
            <a:r>
              <a:rPr lang="fr-FR" sz="1800" dirty="0">
                <a:effectLst/>
                <a:latin typeface="Verdana"/>
                <a:ea typeface="Verdana"/>
                <a:cs typeface="Verdana"/>
              </a:rPr>
              <a:t>13</a:t>
            </a:r>
            <a:endParaRPr lang="fr-FR" dirty="0"/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5. SDN Projet 21 : Digital </a:t>
            </a:r>
            <a:r>
              <a:rPr lang="fr-FR" sz="1800" dirty="0" err="1">
                <a:latin typeface="Verdana"/>
                <a:ea typeface="Verdana"/>
                <a:cs typeface="Verdana"/>
              </a:rPr>
              <a:t>workplace</a:t>
            </a:r>
            <a:r>
              <a:rPr lang="fr-FR" sz="1800" dirty="0">
                <a:latin typeface="Verdana"/>
                <a:ea typeface="Verdana"/>
                <a:cs typeface="Verdana"/>
              </a:rPr>
              <a:t> – Delphine </a:t>
            </a:r>
            <a:r>
              <a:rPr lang="fr-FR" sz="1800" dirty="0" err="1">
                <a:latin typeface="Verdana"/>
                <a:ea typeface="Verdana"/>
                <a:cs typeface="Verdana"/>
              </a:rPr>
              <a:t>Boisdron</a:t>
            </a:r>
            <a:endParaRPr lang="fr-FR" sz="18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6. Evolutions des infrastructures</a:t>
            </a:r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- Migration Pare-feu</a:t>
            </a:r>
            <a:endParaRPr lang="fr-FR" dirty="0"/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7. Point subvention Région triennale</a:t>
            </a:r>
            <a:endParaRPr lang="fr-FR" dirty="0"/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8. Datacenter</a:t>
            </a:r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9. Informations</a:t>
            </a:r>
            <a:r>
              <a:rPr lang="fr-FR" sz="1800" dirty="0">
                <a:effectLst/>
                <a:latin typeface="Verdana"/>
                <a:ea typeface="Verdana"/>
                <a:cs typeface="Verdana"/>
              </a:rPr>
              <a:t> diverses</a:t>
            </a:r>
            <a:r>
              <a:rPr lang="fr-FR" sz="1800" dirty="0">
                <a:latin typeface="Verdana"/>
                <a:ea typeface="Verdana"/>
                <a:cs typeface="Verdana"/>
              </a:rPr>
              <a:t> :</a:t>
            </a:r>
            <a:endParaRPr lang="fr-FR" dirty="0">
              <a:ea typeface="Verdana"/>
              <a:cs typeface="Verdana"/>
            </a:endParaRPr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- Arrêts de certaines solutions et logiciels</a:t>
            </a:r>
          </a:p>
          <a:p>
            <a:pPr marL="0" indent="0">
              <a:buNone/>
            </a:pPr>
            <a:r>
              <a:rPr lang="fr-FR" sz="1800" dirty="0">
                <a:latin typeface="Verdana"/>
                <a:ea typeface="Verdana"/>
                <a:cs typeface="Verdana"/>
              </a:rPr>
              <a:t>- CPN 1er semestre 2021</a:t>
            </a:r>
            <a:endParaRPr lang="fr-FR" sz="1800" dirty="0">
              <a:effectLst/>
              <a:latin typeface="Verdana"/>
              <a:ea typeface="Verdana"/>
              <a:cs typeface="Verdana"/>
            </a:endParaRPr>
          </a:p>
          <a:p>
            <a:pPr marL="342900" indent="-342900">
              <a:buAutoNum type="arabicPeriod"/>
            </a:pPr>
            <a:endParaRPr lang="fr-FR" sz="1800" dirty="0">
              <a:solidFill>
                <a:srgbClr val="000000"/>
              </a:solidFill>
              <a:latin typeface="Verdana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234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6275-96AB-41AB-95BA-50B997C3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Un </a:t>
            </a:r>
            <a:r>
              <a:rPr lang="en-US" dirty="0" err="1">
                <a:latin typeface="Verdana"/>
                <a:ea typeface="Verdana"/>
              </a:rPr>
              <a:t>espace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collaboratif</a:t>
            </a:r>
            <a:r>
              <a:rPr lang="en-US" dirty="0">
                <a:latin typeface="Verdana"/>
                <a:ea typeface="Verdana"/>
              </a:rPr>
              <a:t> InterU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C5C9C-E7AF-4F58-AEE9-03361EFB1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Un </a:t>
            </a:r>
            <a:r>
              <a:rPr lang="en-US" dirty="0" err="1">
                <a:latin typeface="Verdana"/>
                <a:ea typeface="Verdana"/>
              </a:rPr>
              <a:t>dispositif</a:t>
            </a:r>
            <a:r>
              <a:rPr lang="en-US" dirty="0">
                <a:latin typeface="Verdana"/>
                <a:ea typeface="Verdana"/>
              </a:rPr>
              <a:t> en </a:t>
            </a:r>
            <a:r>
              <a:rPr lang="en-US" dirty="0" err="1">
                <a:latin typeface="Verdana"/>
                <a:ea typeface="Verdana"/>
              </a:rPr>
              <a:t>ligne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hébergé</a:t>
            </a:r>
            <a:r>
              <a:rPr lang="en-US" dirty="0">
                <a:latin typeface="Verdana"/>
                <a:ea typeface="Verdana"/>
              </a:rPr>
              <a:t> à </a:t>
            </a:r>
            <a:r>
              <a:rPr lang="en-US" dirty="0" err="1">
                <a:latin typeface="Verdana"/>
                <a:ea typeface="Verdana"/>
              </a:rPr>
              <a:t>l'UA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>
                <a:latin typeface="Verdana"/>
                <a:ea typeface="Verdana"/>
                <a:hlinkClick r:id="rId2"/>
              </a:rPr>
              <a:t>sharepoint</a:t>
            </a:r>
            <a:r>
              <a:rPr lang="en-US" dirty="0">
                <a:latin typeface="Verdana"/>
                <a:ea typeface="Verdana"/>
              </a:rPr>
              <a:t> et </a:t>
            </a:r>
            <a:r>
              <a:rPr lang="en-US" dirty="0">
                <a:latin typeface="Verdana"/>
                <a:ea typeface="Verdana"/>
                <a:hlinkClick r:id="rId3"/>
              </a:rPr>
              <a:t>Teams</a:t>
            </a:r>
            <a:endParaRPr lang="en-US" dirty="0">
              <a:latin typeface="Verdana"/>
              <a:ea typeface="Verdana"/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0C95B2-D36C-4CF0-97B3-3EA844EBA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95" y="2614033"/>
            <a:ext cx="6653840" cy="39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34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 Workplace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24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71450" y="1040850"/>
            <a:ext cx="8628660" cy="944190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3300" spc="-1" dirty="0">
                <a:solidFill>
                  <a:srgbClr val="FFFFFF"/>
                </a:solidFill>
                <a:latin typeface="Verdana"/>
                <a:ea typeface="Verdana"/>
              </a:rPr>
              <a:t>Préambule</a:t>
            </a:r>
            <a:endParaRPr lang="fr-FR" sz="3300" spc="-1" dirty="0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638820" y="5594130"/>
            <a:ext cx="4560840" cy="272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100000"/>
              </a:lnSpc>
            </a:pPr>
            <a:r>
              <a:rPr lang="fr-FR" sz="900" spc="-1">
                <a:solidFill>
                  <a:srgbClr val="C6C6C6"/>
                </a:solidFill>
                <a:latin typeface="Verdana"/>
                <a:ea typeface="Verdana"/>
              </a:rPr>
              <a:t>Université d’Angers</a:t>
            </a:r>
            <a:endParaRPr lang="fr-FR" sz="900" spc="-1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206010" y="5594130"/>
            <a:ext cx="421470" cy="272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>
              <a:lnSpc>
                <a:spcPct val="100000"/>
              </a:lnSpc>
            </a:pPr>
            <a:fld id="{92D1A114-D0E3-4287-A259-38CC4846F2D9}" type="slidenum">
              <a:rPr lang="fr-FR" sz="900" spc="-1">
                <a:solidFill>
                  <a:srgbClr val="C6C6C6"/>
                </a:solidFill>
                <a:latin typeface="Verdana"/>
                <a:ea typeface="Verdana"/>
              </a:rPr>
              <a:t>22</a:t>
            </a:fld>
            <a:endParaRPr lang="fr-FR" sz="900" spc="-1"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393383" y="2421322"/>
            <a:ext cx="7885620" cy="2951742"/>
          </a:xfrm>
          <a:prstGeom prst="rect">
            <a:avLst/>
          </a:prstGeom>
          <a:noFill/>
          <a:ln>
            <a:solidFill>
              <a:srgbClr val="17BCE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rm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fr-FR" sz="2100" b="1" spc="-1" dirty="0">
                <a:solidFill>
                  <a:srgbClr val="000000"/>
                </a:solidFill>
                <a:latin typeface="Verdana"/>
                <a:ea typeface="Verdana"/>
              </a:rPr>
              <a:t>Pour mémoire :</a:t>
            </a:r>
            <a:endParaRPr lang="fr-FR" sz="2100" spc="-1" dirty="0">
              <a:solidFill>
                <a:srgbClr val="000000"/>
              </a:solidFill>
              <a:latin typeface="Verdana"/>
              <a:ea typeface="Verdana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fr-FR" sz="2100" spc="-1" dirty="0">
                <a:solidFill>
                  <a:srgbClr val="000000"/>
                </a:solidFill>
                <a:latin typeface="Verdana"/>
                <a:ea typeface="Verdana"/>
              </a:rPr>
              <a:t>Projet Digital </a:t>
            </a:r>
            <a:r>
              <a:rPr lang="fr-FR" sz="2100" spc="-1" dirty="0" err="1">
                <a:solidFill>
                  <a:srgbClr val="000000"/>
                </a:solidFill>
                <a:latin typeface="Verdana"/>
                <a:ea typeface="Verdana"/>
              </a:rPr>
              <a:t>WorkPlace</a:t>
            </a:r>
            <a:r>
              <a:rPr lang="fr-FR" sz="2100" spc="-1" dirty="0">
                <a:solidFill>
                  <a:srgbClr val="000000"/>
                </a:solidFill>
                <a:latin typeface="Verdana"/>
                <a:ea typeface="Verdana"/>
              </a:rPr>
              <a:t> (ou DWP) = refonte à la fois de l’</a:t>
            </a:r>
            <a:r>
              <a:rPr lang="fr-FR" sz="2100" b="1" spc="-1" dirty="0">
                <a:solidFill>
                  <a:srgbClr val="17BCEF"/>
                </a:solidFill>
                <a:latin typeface="Verdana"/>
                <a:ea typeface="Verdana"/>
              </a:rPr>
              <a:t>intranet</a:t>
            </a:r>
            <a:r>
              <a:rPr lang="fr-FR" sz="2100" spc="-1" dirty="0">
                <a:solidFill>
                  <a:srgbClr val="000000"/>
                </a:solidFill>
                <a:latin typeface="Verdana"/>
                <a:ea typeface="Verdana"/>
              </a:rPr>
              <a:t> et de l’</a:t>
            </a:r>
            <a:r>
              <a:rPr lang="fr-FR" sz="2100" b="1" spc="-1" dirty="0">
                <a:solidFill>
                  <a:srgbClr val="17BCEF"/>
                </a:solidFill>
                <a:latin typeface="Verdana"/>
                <a:ea typeface="Verdana"/>
              </a:rPr>
              <a:t>ENT</a:t>
            </a:r>
            <a:r>
              <a:rPr lang="fr-FR" sz="2100" spc="-1" dirty="0">
                <a:solidFill>
                  <a:srgbClr val="000000"/>
                </a:solidFill>
                <a:latin typeface="Verdana"/>
                <a:ea typeface="Verdana"/>
              </a:rPr>
              <a:t> (Environnement Numérique de Travail également appelé Guichet numérique à l’UA)</a:t>
            </a:r>
            <a:endParaRPr lang="fr-FR" sz="1350" dirty="0"/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900" spc="-1" dirty="0">
              <a:solidFill>
                <a:srgbClr val="000000"/>
              </a:solidFill>
              <a:latin typeface="Verdana"/>
              <a:ea typeface="Verdana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fr-FR" sz="2100" b="1" spc="-1" dirty="0">
                <a:solidFill>
                  <a:srgbClr val="000000"/>
                </a:solidFill>
                <a:latin typeface="Verdana"/>
                <a:ea typeface="Verdana"/>
              </a:rPr>
              <a:t>Le calendrier des étapes précédentes :</a:t>
            </a:r>
            <a:endParaRPr lang="fr-FR" sz="2100" b="1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2100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2100" spc="-1" dirty="0">
              <a:latin typeface="Arial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D4EAA32-F3D0-7D4B-87CB-F87CBE59EBCF}"/>
              </a:ext>
            </a:extLst>
          </p:cNvPr>
          <p:cNvCxnSpPr>
            <a:cxnSpLocks/>
          </p:cNvCxnSpPr>
          <p:nvPr/>
        </p:nvCxnSpPr>
        <p:spPr>
          <a:xfrm>
            <a:off x="393382" y="4631598"/>
            <a:ext cx="7472549" cy="0"/>
          </a:xfrm>
          <a:prstGeom prst="line">
            <a:avLst/>
          </a:prstGeom>
          <a:ln w="38100">
            <a:solidFill>
              <a:srgbClr val="17BCE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06B9CCB-17B5-B24C-A848-82003152924C}"/>
              </a:ext>
            </a:extLst>
          </p:cNvPr>
          <p:cNvSpPr txBox="1"/>
          <p:nvPr/>
        </p:nvSpPr>
        <p:spPr>
          <a:xfrm>
            <a:off x="350113" y="5084697"/>
            <a:ext cx="1029770" cy="4847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ctr"/>
            <a:r>
              <a:rPr lang="fr-FR" sz="1350" b="1" dirty="0"/>
              <a:t>Février 2019</a:t>
            </a:r>
            <a:br>
              <a:rPr lang="fr-FR" sz="1350" dirty="0"/>
            </a:br>
            <a:r>
              <a:rPr lang="fr-FR" sz="1350" i="1" dirty="0"/>
              <a:t>Créative Day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002D775-CEDE-CC40-B8F4-8A6F7DAA987A}"/>
              </a:ext>
            </a:extLst>
          </p:cNvPr>
          <p:cNvGrpSpPr/>
          <p:nvPr/>
        </p:nvGrpSpPr>
        <p:grpSpPr>
          <a:xfrm>
            <a:off x="763199" y="4531244"/>
            <a:ext cx="203597" cy="553453"/>
            <a:chOff x="1017599" y="5084401"/>
            <a:chExt cx="271462" cy="737937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845802BD-6F8B-B64D-83FC-59A3045E2AE0}"/>
                </a:ext>
              </a:extLst>
            </p:cNvPr>
            <p:cNvSpPr/>
            <p:nvPr/>
          </p:nvSpPr>
          <p:spPr>
            <a:xfrm>
              <a:off x="1017599" y="5084401"/>
              <a:ext cx="271462" cy="271462"/>
            </a:xfrm>
            <a:prstGeom prst="ellipse">
              <a:avLst/>
            </a:prstGeom>
            <a:solidFill>
              <a:srgbClr val="17BC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90E1DDA-D436-7444-B20C-25F1EFCD96C1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1139041" y="5355864"/>
              <a:ext cx="14289" cy="466474"/>
            </a:xfrm>
            <a:prstGeom prst="line">
              <a:avLst/>
            </a:prstGeom>
            <a:ln>
              <a:solidFill>
                <a:srgbClr val="17BCE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C134364-D39E-064E-AE91-9D3F2181D48F}"/>
              </a:ext>
            </a:extLst>
          </p:cNvPr>
          <p:cNvGrpSpPr/>
          <p:nvPr/>
        </p:nvGrpSpPr>
        <p:grpSpPr>
          <a:xfrm>
            <a:off x="2077649" y="4533234"/>
            <a:ext cx="203597" cy="419372"/>
            <a:chOff x="1017599" y="5084401"/>
            <a:chExt cx="271462" cy="559162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2910E38-A371-A942-B335-2C1B98817D2F}"/>
                </a:ext>
              </a:extLst>
            </p:cNvPr>
            <p:cNvSpPr/>
            <p:nvPr/>
          </p:nvSpPr>
          <p:spPr>
            <a:xfrm>
              <a:off x="1017599" y="5084401"/>
              <a:ext cx="271462" cy="271462"/>
            </a:xfrm>
            <a:prstGeom prst="ellipse">
              <a:avLst/>
            </a:prstGeom>
            <a:solidFill>
              <a:srgbClr val="17BC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F3F451C-EE4F-C44B-911E-B09D57A7F387}"/>
                </a:ext>
              </a:extLst>
            </p:cNvPr>
            <p:cNvCxnSpPr>
              <a:cxnSpLocks/>
            </p:cNvCxnSpPr>
            <p:nvPr/>
          </p:nvCxnSpPr>
          <p:spPr>
            <a:xfrm>
              <a:off x="1139042" y="5355863"/>
              <a:ext cx="0" cy="287700"/>
            </a:xfrm>
            <a:prstGeom prst="line">
              <a:avLst/>
            </a:prstGeom>
            <a:ln>
              <a:solidFill>
                <a:srgbClr val="17BCE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7E79159-36D5-724E-AC2C-C8985360C9E2}"/>
              </a:ext>
            </a:extLst>
          </p:cNvPr>
          <p:cNvGrpSpPr/>
          <p:nvPr/>
        </p:nvGrpSpPr>
        <p:grpSpPr>
          <a:xfrm>
            <a:off x="3428218" y="4531244"/>
            <a:ext cx="203597" cy="588566"/>
            <a:chOff x="1017599" y="5084401"/>
            <a:chExt cx="271462" cy="784755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6BDE5DC-218C-284C-88C6-BF105A49F8AA}"/>
                </a:ext>
              </a:extLst>
            </p:cNvPr>
            <p:cNvSpPr/>
            <p:nvPr/>
          </p:nvSpPr>
          <p:spPr>
            <a:xfrm>
              <a:off x="1017599" y="5084401"/>
              <a:ext cx="271462" cy="271462"/>
            </a:xfrm>
            <a:prstGeom prst="ellipse">
              <a:avLst/>
            </a:prstGeom>
            <a:solidFill>
              <a:srgbClr val="17BC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E118C57C-7ABB-FC40-A9F0-22F9D46C51FB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1139041" y="5355862"/>
              <a:ext cx="3" cy="513294"/>
            </a:xfrm>
            <a:prstGeom prst="line">
              <a:avLst/>
            </a:prstGeom>
            <a:ln>
              <a:solidFill>
                <a:srgbClr val="17BCE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DAC2D61-748D-D841-B7C7-44C5CCE33E78}"/>
              </a:ext>
            </a:extLst>
          </p:cNvPr>
          <p:cNvGrpSpPr/>
          <p:nvPr/>
        </p:nvGrpSpPr>
        <p:grpSpPr>
          <a:xfrm>
            <a:off x="4875217" y="4523710"/>
            <a:ext cx="203597" cy="419372"/>
            <a:chOff x="1017599" y="5084401"/>
            <a:chExt cx="271462" cy="559162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F22CCCF5-EE71-654D-909A-6F2E9F91794B}"/>
                </a:ext>
              </a:extLst>
            </p:cNvPr>
            <p:cNvSpPr/>
            <p:nvPr/>
          </p:nvSpPr>
          <p:spPr>
            <a:xfrm>
              <a:off x="1017599" y="5084401"/>
              <a:ext cx="271462" cy="271462"/>
            </a:xfrm>
            <a:prstGeom prst="ellipse">
              <a:avLst/>
            </a:prstGeom>
            <a:solidFill>
              <a:srgbClr val="17BC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A7FC1CE3-9DBA-BE40-8B45-C3687C8335EE}"/>
                </a:ext>
              </a:extLst>
            </p:cNvPr>
            <p:cNvCxnSpPr>
              <a:cxnSpLocks/>
            </p:cNvCxnSpPr>
            <p:nvPr/>
          </p:nvCxnSpPr>
          <p:spPr>
            <a:xfrm>
              <a:off x="1139042" y="5355863"/>
              <a:ext cx="0" cy="287700"/>
            </a:xfrm>
            <a:prstGeom prst="line">
              <a:avLst/>
            </a:prstGeom>
            <a:ln>
              <a:solidFill>
                <a:srgbClr val="17BCE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886E1176-D3EF-4D4A-8078-3ECB60485243}"/>
              </a:ext>
            </a:extLst>
          </p:cNvPr>
          <p:cNvSpPr txBox="1"/>
          <p:nvPr/>
        </p:nvSpPr>
        <p:spPr>
          <a:xfrm>
            <a:off x="1502304" y="5016736"/>
            <a:ext cx="133286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b="1" dirty="0" err="1"/>
              <a:t>Mai-Juillet</a:t>
            </a:r>
            <a:r>
              <a:rPr lang="fr-FR" sz="1350" b="1" dirty="0"/>
              <a:t> 2019</a:t>
            </a:r>
            <a:br>
              <a:rPr lang="fr-FR" sz="1350" dirty="0"/>
            </a:br>
            <a:r>
              <a:rPr lang="fr-FR" sz="1350" i="1" dirty="0"/>
              <a:t>Etat des lieux</a:t>
            </a:r>
          </a:p>
          <a:p>
            <a:pPr algn="ctr"/>
            <a:r>
              <a:rPr lang="fr-FR" sz="1350" i="1" dirty="0"/>
              <a:t>(entretiens)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6784643-4541-C347-B34D-F2C1480D54D8}"/>
              </a:ext>
            </a:extLst>
          </p:cNvPr>
          <p:cNvSpPr txBox="1"/>
          <p:nvPr/>
        </p:nvSpPr>
        <p:spPr>
          <a:xfrm>
            <a:off x="2920772" y="5119810"/>
            <a:ext cx="119705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b="1" dirty="0"/>
              <a:t>Sept-</a:t>
            </a:r>
            <a:r>
              <a:rPr lang="fr-FR" sz="1350" b="1" dirty="0" err="1"/>
              <a:t>Oct</a:t>
            </a:r>
            <a:r>
              <a:rPr lang="fr-FR" sz="1350" b="1" dirty="0"/>
              <a:t> 2019</a:t>
            </a:r>
            <a:br>
              <a:rPr lang="fr-FR" sz="1350" i="1" dirty="0"/>
            </a:br>
            <a:r>
              <a:rPr lang="fr-FR" sz="1350" i="1" dirty="0"/>
              <a:t>Synthèse</a:t>
            </a:r>
          </a:p>
          <a:p>
            <a:pPr algn="ctr"/>
            <a:r>
              <a:rPr lang="fr-FR" sz="1350" i="1" dirty="0"/>
              <a:t>et Benchmark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D0CD531-A58C-364C-94BD-83478CDF88EC}"/>
              </a:ext>
            </a:extLst>
          </p:cNvPr>
          <p:cNvSpPr txBox="1"/>
          <p:nvPr/>
        </p:nvSpPr>
        <p:spPr>
          <a:xfrm>
            <a:off x="4179613" y="5006708"/>
            <a:ext cx="1573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b="1" dirty="0"/>
              <a:t>Janvier-Juin 2020</a:t>
            </a:r>
            <a:br>
              <a:rPr lang="fr-FR" sz="1350" dirty="0"/>
            </a:br>
            <a:r>
              <a:rPr lang="fr-FR" sz="1350" i="1" dirty="0" err="1"/>
              <a:t>Sourcing</a:t>
            </a:r>
            <a:r>
              <a:rPr lang="fr-FR" sz="1350" i="1" dirty="0"/>
              <a:t> et </a:t>
            </a:r>
          </a:p>
          <a:p>
            <a:pPr algn="ctr"/>
            <a:r>
              <a:rPr lang="fr-FR" sz="1350" i="1" dirty="0"/>
              <a:t>dépouillement </a:t>
            </a:r>
            <a:br>
              <a:rPr lang="fr-FR" sz="1350" i="1" dirty="0"/>
            </a:br>
            <a:r>
              <a:rPr lang="fr-FR" sz="1350" i="1" dirty="0"/>
              <a:t>(procédure marché)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8FA7C8F-4DE6-3D4F-950E-EBB71C69E509}"/>
              </a:ext>
            </a:extLst>
          </p:cNvPr>
          <p:cNvGrpSpPr/>
          <p:nvPr/>
        </p:nvGrpSpPr>
        <p:grpSpPr>
          <a:xfrm>
            <a:off x="6327164" y="4517621"/>
            <a:ext cx="203597" cy="708030"/>
            <a:chOff x="1017599" y="5084401"/>
            <a:chExt cx="271462" cy="94404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C6BE690B-DF97-1A41-80A4-D982069D2464}"/>
                </a:ext>
              </a:extLst>
            </p:cNvPr>
            <p:cNvSpPr/>
            <p:nvPr/>
          </p:nvSpPr>
          <p:spPr>
            <a:xfrm>
              <a:off x="1017599" y="5084401"/>
              <a:ext cx="271462" cy="271462"/>
            </a:xfrm>
            <a:prstGeom prst="ellipse">
              <a:avLst/>
            </a:prstGeom>
            <a:solidFill>
              <a:srgbClr val="17BC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90484FBC-7A10-F64D-9747-EA96A6CE3B9E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1136727" y="5355864"/>
              <a:ext cx="2317" cy="672577"/>
            </a:xfrm>
            <a:prstGeom prst="line">
              <a:avLst/>
            </a:prstGeom>
            <a:ln>
              <a:solidFill>
                <a:srgbClr val="17BCE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79273536-A269-BE4F-9AFC-34638103424C}"/>
              </a:ext>
            </a:extLst>
          </p:cNvPr>
          <p:cNvSpPr txBox="1"/>
          <p:nvPr/>
        </p:nvSpPr>
        <p:spPr>
          <a:xfrm>
            <a:off x="5412075" y="5225652"/>
            <a:ext cx="200887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Juillet-Sept 2020</a:t>
            </a:r>
            <a:br>
              <a:rPr lang="fr-FR" sz="1350" dirty="0"/>
            </a:br>
            <a:r>
              <a:rPr lang="fr-FR" sz="1350" i="1" dirty="0"/>
              <a:t>Ecriture CCTP </a:t>
            </a:r>
            <a:br>
              <a:rPr lang="fr-FR" sz="1350" i="1" dirty="0"/>
            </a:br>
            <a:r>
              <a:rPr lang="fr-FR" sz="1350" i="1" dirty="0"/>
              <a:t>(DDN, </a:t>
            </a:r>
            <a:r>
              <a:rPr lang="fr-FR" sz="1350" i="1" dirty="0" err="1"/>
              <a:t>Dcom</a:t>
            </a:r>
            <a:r>
              <a:rPr lang="fr-FR" sz="1350" i="1" dirty="0"/>
              <a:t>)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53C0A9A-ACFC-1249-8FC8-88FCF5E2DAFB}"/>
              </a:ext>
            </a:extLst>
          </p:cNvPr>
          <p:cNvGrpSpPr/>
          <p:nvPr/>
        </p:nvGrpSpPr>
        <p:grpSpPr>
          <a:xfrm>
            <a:off x="7303083" y="4511532"/>
            <a:ext cx="203597" cy="419372"/>
            <a:chOff x="1017599" y="5084401"/>
            <a:chExt cx="271462" cy="559162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073811B5-138D-0746-8AC2-9D74B6359040}"/>
                </a:ext>
              </a:extLst>
            </p:cNvPr>
            <p:cNvSpPr/>
            <p:nvPr/>
          </p:nvSpPr>
          <p:spPr>
            <a:xfrm>
              <a:off x="1017599" y="5084401"/>
              <a:ext cx="271462" cy="271462"/>
            </a:xfrm>
            <a:prstGeom prst="ellipse">
              <a:avLst/>
            </a:prstGeom>
            <a:solidFill>
              <a:srgbClr val="17BC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333DA006-EA12-AB4E-87C8-1C5B61F129E4}"/>
                </a:ext>
              </a:extLst>
            </p:cNvPr>
            <p:cNvCxnSpPr>
              <a:cxnSpLocks/>
            </p:cNvCxnSpPr>
            <p:nvPr/>
          </p:nvCxnSpPr>
          <p:spPr>
            <a:xfrm>
              <a:off x="1139042" y="5355863"/>
              <a:ext cx="0" cy="287700"/>
            </a:xfrm>
            <a:prstGeom prst="line">
              <a:avLst/>
            </a:prstGeom>
            <a:ln>
              <a:solidFill>
                <a:srgbClr val="17BCE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7633D535-05AC-A24F-A40B-506EFB38555D}"/>
              </a:ext>
            </a:extLst>
          </p:cNvPr>
          <p:cNvSpPr txBox="1"/>
          <p:nvPr/>
        </p:nvSpPr>
        <p:spPr>
          <a:xfrm>
            <a:off x="7113672" y="4877728"/>
            <a:ext cx="574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dirty="0"/>
              <a:t>…</a:t>
            </a:r>
            <a:endParaRPr lang="fr-FR" sz="1350" i="1" dirty="0"/>
          </a:p>
        </p:txBody>
      </p:sp>
    </p:spTree>
    <p:extLst>
      <p:ext uri="{BB962C8B-B14F-4D97-AF65-F5344CB8AC3E}">
        <p14:creationId xmlns:p14="http://schemas.microsoft.com/office/powerpoint/2010/main" val="590747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535140" y="1458465"/>
            <a:ext cx="3916350" cy="492210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400" spc="-1" dirty="0">
                <a:solidFill>
                  <a:schemeClr val="bg1"/>
                </a:solidFill>
                <a:latin typeface="UA Poppins Titre SemiBold"/>
                <a:ea typeface="Verdana"/>
              </a:rPr>
              <a:t>Actuellement à l’UA</a:t>
            </a:r>
            <a:endParaRPr lang="fr-FR" sz="24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493020" y="2255310"/>
            <a:ext cx="3865590" cy="3382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rmAutofit/>
          </a:bodyPr>
          <a:lstStyle/>
          <a:p>
            <a:pPr marL="171450" indent="-170640">
              <a:lnSpc>
                <a:spcPct val="90000"/>
              </a:lnSpc>
              <a:spcBef>
                <a:spcPts val="751"/>
              </a:spcBef>
              <a:spcAft>
                <a:spcPts val="45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fr-FR" sz="1200" spc="-1" dirty="0">
                <a:solidFill>
                  <a:srgbClr val="000000"/>
                </a:solidFill>
                <a:latin typeface="Verdana"/>
                <a:ea typeface="Verdana"/>
              </a:rPr>
              <a:t>Un </a:t>
            </a:r>
            <a:r>
              <a:rPr lang="fr-FR" sz="1200" b="1" spc="-1" dirty="0">
                <a:solidFill>
                  <a:srgbClr val="000000"/>
                </a:solidFill>
                <a:latin typeface="Verdana"/>
                <a:ea typeface="Verdana"/>
              </a:rPr>
              <a:t>intranet</a:t>
            </a:r>
            <a:r>
              <a:rPr lang="fr-FR" sz="1200" spc="-1" dirty="0">
                <a:solidFill>
                  <a:srgbClr val="000000"/>
                </a:solidFill>
                <a:latin typeface="Verdana"/>
                <a:ea typeface="Verdana"/>
              </a:rPr>
              <a:t> pour les informations, sous </a:t>
            </a:r>
            <a:r>
              <a:rPr lang="fr-FR" sz="1200" spc="-1" dirty="0" err="1">
                <a:solidFill>
                  <a:srgbClr val="000000"/>
                </a:solidFill>
                <a:latin typeface="Verdana"/>
                <a:ea typeface="Verdana"/>
              </a:rPr>
              <a:t>Ametys</a:t>
            </a:r>
            <a:r>
              <a:rPr lang="fr-FR" sz="1200" spc="-1" dirty="0">
                <a:solidFill>
                  <a:srgbClr val="000000"/>
                </a:solidFill>
                <a:latin typeface="Verdana"/>
                <a:ea typeface="Verdana"/>
              </a:rPr>
              <a:t> (« Mon Université »)</a:t>
            </a:r>
            <a:endParaRPr lang="fr-FR" sz="1200" spc="-1" dirty="0">
              <a:latin typeface="Arial"/>
            </a:endParaRPr>
          </a:p>
          <a:p>
            <a:pPr marL="171450" indent="-170640">
              <a:lnSpc>
                <a:spcPct val="90000"/>
              </a:lnSpc>
              <a:spcBef>
                <a:spcPts val="751"/>
              </a:spcBef>
              <a:spcAft>
                <a:spcPts val="45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fr-FR" sz="1200" spc="-1" dirty="0">
                <a:solidFill>
                  <a:srgbClr val="000000"/>
                </a:solidFill>
                <a:latin typeface="Verdana"/>
                <a:ea typeface="Verdana"/>
              </a:rPr>
              <a:t>Un ENT ou </a:t>
            </a:r>
            <a:r>
              <a:rPr lang="fr-FR" sz="1200" b="1" spc="-1" dirty="0">
                <a:solidFill>
                  <a:srgbClr val="000000"/>
                </a:solidFill>
                <a:latin typeface="Verdana"/>
                <a:ea typeface="Verdana"/>
              </a:rPr>
              <a:t>Guichet unique</a:t>
            </a:r>
            <a:r>
              <a:rPr lang="fr-FR" sz="1200" spc="-1" dirty="0">
                <a:solidFill>
                  <a:srgbClr val="000000"/>
                </a:solidFill>
                <a:latin typeface="Verdana"/>
                <a:ea typeface="Verdana"/>
              </a:rPr>
              <a:t>, pour répertorier les applications utiles à tous</a:t>
            </a:r>
            <a:endParaRPr lang="fr-FR" sz="1200" spc="-1" dirty="0">
              <a:latin typeface="Arial"/>
            </a:endParaRPr>
          </a:p>
          <a:p>
            <a:pPr marL="171450" indent="-170640">
              <a:lnSpc>
                <a:spcPct val="90000"/>
              </a:lnSpc>
              <a:spcBef>
                <a:spcPts val="751"/>
              </a:spcBef>
              <a:spcAft>
                <a:spcPts val="45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fr-FR" sz="1200" spc="-1" dirty="0">
                <a:solidFill>
                  <a:srgbClr val="000000"/>
                </a:solidFill>
                <a:latin typeface="Verdana"/>
                <a:ea typeface="Verdana"/>
              </a:rPr>
              <a:t>La </a:t>
            </a:r>
            <a:r>
              <a:rPr lang="fr-FR" sz="1200" b="1" spc="-1" dirty="0">
                <a:solidFill>
                  <a:srgbClr val="000000"/>
                </a:solidFill>
                <a:latin typeface="Verdana"/>
                <a:ea typeface="Verdana"/>
              </a:rPr>
              <a:t>newsletter</a:t>
            </a:r>
            <a:r>
              <a:rPr lang="fr-FR" sz="1200" spc="-1" dirty="0">
                <a:solidFill>
                  <a:srgbClr val="000000"/>
                </a:solidFill>
                <a:latin typeface="Verdana"/>
                <a:ea typeface="Verdana"/>
              </a:rPr>
              <a:t> une fois par semaine, pour l’actualité, dont les articles issus de l’intranet</a:t>
            </a:r>
            <a:endParaRPr lang="fr-FR" sz="1200" spc="-1" dirty="0">
              <a:latin typeface="Arial"/>
            </a:endParaRPr>
          </a:p>
          <a:p>
            <a:pPr marL="171450" indent="-170640">
              <a:lnSpc>
                <a:spcPct val="90000"/>
              </a:lnSpc>
              <a:spcBef>
                <a:spcPts val="751"/>
              </a:spcBef>
              <a:spcAft>
                <a:spcPts val="45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fr-FR" sz="1200" spc="-1" dirty="0">
                <a:solidFill>
                  <a:srgbClr val="000000"/>
                </a:solidFill>
                <a:latin typeface="Verdana"/>
                <a:ea typeface="Verdana"/>
              </a:rPr>
              <a:t>Les outils collaboratifs </a:t>
            </a:r>
            <a:r>
              <a:rPr lang="fr-FR" sz="1200" b="1" spc="-1" dirty="0">
                <a:solidFill>
                  <a:srgbClr val="000000"/>
                </a:solidFill>
                <a:latin typeface="Verdana"/>
                <a:ea typeface="Verdana"/>
              </a:rPr>
              <a:t>O365</a:t>
            </a:r>
            <a:r>
              <a:rPr lang="fr-FR" sz="1200" spc="-1" dirty="0">
                <a:solidFill>
                  <a:srgbClr val="000000"/>
                </a:solidFill>
                <a:latin typeface="Verdana"/>
                <a:ea typeface="Verdana"/>
              </a:rPr>
              <a:t>, dont Teams, utilisé massivement depuis le confinement, et </a:t>
            </a:r>
            <a:r>
              <a:rPr lang="fr-FR" sz="1200" spc="-1" dirty="0" err="1">
                <a:solidFill>
                  <a:srgbClr val="000000"/>
                </a:solidFill>
                <a:latin typeface="Verdana"/>
                <a:ea typeface="Verdana"/>
              </a:rPr>
              <a:t>Yammer</a:t>
            </a:r>
            <a:r>
              <a:rPr lang="fr-FR" sz="1200" spc="-1" dirty="0">
                <a:solidFill>
                  <a:srgbClr val="000000"/>
                </a:solidFill>
                <a:latin typeface="Verdana"/>
                <a:ea typeface="Verdana"/>
              </a:rPr>
              <a:t>, réseau social interne pour l’informel, mais également pour des groupes de travail au début de son déploiement</a:t>
            </a:r>
            <a:endParaRPr lang="fr-FR" sz="1200" spc="-1" dirty="0">
              <a:latin typeface="Arial"/>
            </a:endParaRPr>
          </a:p>
          <a:p>
            <a:pPr marL="171450" indent="-170640">
              <a:lnSpc>
                <a:spcPct val="90000"/>
              </a:lnSpc>
              <a:spcBef>
                <a:spcPts val="751"/>
              </a:spcBef>
              <a:spcAft>
                <a:spcPts val="451"/>
              </a:spcAft>
              <a:buClr>
                <a:srgbClr val="000000"/>
              </a:buClr>
              <a:buFont typeface="Wingdings" charset="2"/>
              <a:buChar char=""/>
            </a:pPr>
            <a:r>
              <a:rPr lang="fr-FR" sz="1200" spc="-1" dirty="0">
                <a:solidFill>
                  <a:srgbClr val="000000"/>
                </a:solidFill>
                <a:latin typeface="Verdana"/>
                <a:ea typeface="Verdana"/>
              </a:rPr>
              <a:t>Un système d’information composé de plusieurs dizaines d’</a:t>
            </a:r>
            <a:r>
              <a:rPr lang="fr-FR" sz="1200" b="1" spc="-1" dirty="0">
                <a:solidFill>
                  <a:srgbClr val="000000"/>
                </a:solidFill>
                <a:latin typeface="Verdana"/>
                <a:ea typeface="Verdana"/>
              </a:rPr>
              <a:t>autres</a:t>
            </a:r>
            <a:r>
              <a:rPr lang="fr-FR" sz="1200" spc="-1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fr-FR" sz="1200" b="1" spc="-1" dirty="0">
                <a:solidFill>
                  <a:srgbClr val="000000"/>
                </a:solidFill>
                <a:latin typeface="Verdana"/>
                <a:ea typeface="Verdana"/>
              </a:rPr>
              <a:t>briques logicielles</a:t>
            </a:r>
            <a:r>
              <a:rPr lang="fr-FR" sz="1200" spc="-1" dirty="0">
                <a:solidFill>
                  <a:srgbClr val="000000"/>
                </a:solidFill>
                <a:latin typeface="Verdana"/>
                <a:ea typeface="Verdana"/>
              </a:rPr>
              <a:t>, utiles à tout ou partie des personnels de l’UA</a:t>
            </a:r>
            <a:endParaRPr lang="fr-FR" sz="1200" spc="-1" dirty="0">
              <a:latin typeface="Arial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4571910" y="857250"/>
            <a:ext cx="4571100" cy="5142690"/>
          </a:xfrm>
          <a:prstGeom prst="rect">
            <a:avLst/>
          </a:prstGeom>
          <a:solidFill>
            <a:srgbClr val="53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CustomShape 4"/>
          <p:cNvSpPr/>
          <p:nvPr/>
        </p:nvSpPr>
        <p:spPr>
          <a:xfrm>
            <a:off x="4920480" y="1221480"/>
            <a:ext cx="1651590" cy="21462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87" name="Image 10"/>
          <p:cNvPicPr/>
          <p:nvPr/>
        </p:nvPicPr>
        <p:blipFill>
          <a:blip r:embed="rId2"/>
          <a:stretch/>
        </p:blipFill>
        <p:spPr>
          <a:xfrm>
            <a:off x="5125950" y="1340280"/>
            <a:ext cx="1233630" cy="1905660"/>
          </a:xfrm>
          <a:prstGeom prst="rect">
            <a:avLst/>
          </a:prstGeom>
          <a:ln>
            <a:noFill/>
          </a:ln>
        </p:spPr>
      </p:pic>
      <p:sp>
        <p:nvSpPr>
          <p:cNvPr id="388" name="CustomShape 5"/>
          <p:cNvSpPr/>
          <p:nvPr/>
        </p:nvSpPr>
        <p:spPr>
          <a:xfrm flipH="1">
            <a:off x="6708420" y="1218240"/>
            <a:ext cx="2085210" cy="2149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89" name="Image 8"/>
          <p:cNvPicPr/>
          <p:nvPr/>
        </p:nvPicPr>
        <p:blipFill>
          <a:blip r:embed="rId3"/>
          <a:srcRect r="4" b="1249"/>
          <a:stretch/>
        </p:blipFill>
        <p:spPr>
          <a:xfrm>
            <a:off x="6829110" y="1763370"/>
            <a:ext cx="1844100" cy="1055970"/>
          </a:xfrm>
          <a:prstGeom prst="rect">
            <a:avLst/>
          </a:prstGeom>
          <a:ln>
            <a:noFill/>
          </a:ln>
        </p:spPr>
      </p:pic>
      <p:sp>
        <p:nvSpPr>
          <p:cNvPr id="390" name="CustomShape 6"/>
          <p:cNvSpPr/>
          <p:nvPr/>
        </p:nvSpPr>
        <p:spPr>
          <a:xfrm>
            <a:off x="6707610" y="3490830"/>
            <a:ext cx="2087100" cy="2140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1" name="Image 6"/>
          <p:cNvPicPr/>
          <p:nvPr/>
        </p:nvPicPr>
        <p:blipFill>
          <a:blip r:embed="rId4"/>
          <a:srcRect l="3200" r="24799"/>
          <a:stretch/>
        </p:blipFill>
        <p:spPr>
          <a:xfrm>
            <a:off x="6829110" y="4032180"/>
            <a:ext cx="1844100" cy="1056240"/>
          </a:xfrm>
          <a:prstGeom prst="rect">
            <a:avLst/>
          </a:prstGeom>
          <a:ln>
            <a:noFill/>
          </a:ln>
        </p:spPr>
      </p:pic>
      <p:sp>
        <p:nvSpPr>
          <p:cNvPr id="392" name="CustomShape 7"/>
          <p:cNvSpPr/>
          <p:nvPr/>
        </p:nvSpPr>
        <p:spPr>
          <a:xfrm>
            <a:off x="4920480" y="3490830"/>
            <a:ext cx="1651590" cy="21462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3" name="Image 14"/>
          <p:cNvPicPr/>
          <p:nvPr/>
        </p:nvPicPr>
        <p:blipFill>
          <a:blip r:embed="rId5"/>
          <a:stretch/>
        </p:blipFill>
        <p:spPr>
          <a:xfrm>
            <a:off x="5036850" y="3992220"/>
            <a:ext cx="1411830" cy="1136430"/>
          </a:xfrm>
          <a:prstGeom prst="rect">
            <a:avLst/>
          </a:prstGeom>
          <a:ln>
            <a:noFill/>
          </a:ln>
        </p:spPr>
      </p:pic>
      <p:sp>
        <p:nvSpPr>
          <p:cNvPr id="394" name="CustomShape 8"/>
          <p:cNvSpPr/>
          <p:nvPr/>
        </p:nvSpPr>
        <p:spPr>
          <a:xfrm>
            <a:off x="7482780" y="5624640"/>
            <a:ext cx="1031670" cy="272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>
              <a:lnSpc>
                <a:spcPct val="90000"/>
              </a:lnSpc>
              <a:spcAft>
                <a:spcPts val="451"/>
              </a:spcAft>
            </a:pPr>
            <a:fld id="{8D14B3CD-4301-471F-B899-78884C89CE67}" type="slidenum">
              <a:rPr lang="fr-FR" sz="900" spc="-1">
                <a:solidFill>
                  <a:srgbClr val="FFFFFF"/>
                </a:solidFill>
                <a:latin typeface="Verdana"/>
                <a:ea typeface="Verdana"/>
              </a:rPr>
              <a:pPr>
                <a:lnSpc>
                  <a:spcPct val="90000"/>
                </a:lnSpc>
                <a:spcAft>
                  <a:spcPts val="451"/>
                </a:spcAft>
              </a:pPr>
              <a:t>23</a:t>
            </a:fld>
            <a:endParaRPr lang="fr-FR" sz="900" spc="-1"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603450" y="2768580"/>
            <a:ext cx="2539620" cy="272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rm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fr-FR" sz="1350" spc="-1">
                <a:solidFill>
                  <a:srgbClr val="FFFFFF"/>
                </a:solidFill>
                <a:latin typeface="Verdana"/>
                <a:ea typeface="Verdana"/>
              </a:rPr>
              <a:t>Rencontres communication interne menées par Gwendoline Haumont en 2019</a:t>
            </a:r>
            <a:endParaRPr lang="fr-FR" sz="1350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1350" spc="-1"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3645000" y="857250"/>
            <a:ext cx="5336280" cy="514269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3"/>
          <p:cNvSpPr/>
          <p:nvPr/>
        </p:nvSpPr>
        <p:spPr>
          <a:xfrm>
            <a:off x="3645000" y="1098630"/>
            <a:ext cx="5336280" cy="2755350"/>
          </a:xfrm>
          <a:prstGeom prst="rect">
            <a:avLst/>
          </a:prstGeom>
          <a:solidFill>
            <a:srgbClr val="FFFFFF"/>
          </a:solidFill>
          <a:ln w="158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CustomShape 4"/>
          <p:cNvSpPr/>
          <p:nvPr/>
        </p:nvSpPr>
        <p:spPr>
          <a:xfrm>
            <a:off x="142830" y="4000590"/>
            <a:ext cx="5761800" cy="1755540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9" name="Image 13"/>
          <p:cNvPicPr/>
          <p:nvPr/>
        </p:nvPicPr>
        <p:blipFill>
          <a:blip r:embed="rId2"/>
          <a:srcRect l="21332" r="9495"/>
          <a:stretch/>
        </p:blipFill>
        <p:spPr>
          <a:xfrm>
            <a:off x="306720" y="4155570"/>
            <a:ext cx="1427490" cy="1196910"/>
          </a:xfrm>
          <a:prstGeom prst="rect">
            <a:avLst/>
          </a:prstGeom>
          <a:ln>
            <a:noFill/>
          </a:ln>
        </p:spPr>
      </p:pic>
      <p:sp>
        <p:nvSpPr>
          <p:cNvPr id="400" name="CustomShape 5"/>
          <p:cNvSpPr/>
          <p:nvPr/>
        </p:nvSpPr>
        <p:spPr>
          <a:xfrm>
            <a:off x="133380" y="2114640"/>
            <a:ext cx="5761800" cy="1755540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1" name="Image 17"/>
          <p:cNvPicPr/>
          <p:nvPr/>
        </p:nvPicPr>
        <p:blipFill>
          <a:blip r:embed="rId3"/>
          <a:srcRect l="15144" r="36746"/>
          <a:stretch/>
        </p:blipFill>
        <p:spPr>
          <a:xfrm>
            <a:off x="306720" y="2326320"/>
            <a:ext cx="1435320" cy="1230930"/>
          </a:xfrm>
          <a:prstGeom prst="rect">
            <a:avLst/>
          </a:prstGeom>
          <a:ln>
            <a:noFill/>
          </a:ln>
        </p:spPr>
      </p:pic>
      <p:sp>
        <p:nvSpPr>
          <p:cNvPr id="402" name="CustomShape 6"/>
          <p:cNvSpPr/>
          <p:nvPr/>
        </p:nvSpPr>
        <p:spPr>
          <a:xfrm>
            <a:off x="6068790" y="2114640"/>
            <a:ext cx="2921940" cy="1755540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7"/>
          <p:cNvSpPr/>
          <p:nvPr/>
        </p:nvSpPr>
        <p:spPr>
          <a:xfrm>
            <a:off x="6059340" y="4000050"/>
            <a:ext cx="2921940" cy="1755540"/>
          </a:xfrm>
          <a:prstGeom prst="rect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4" name="Image 19"/>
          <p:cNvPicPr/>
          <p:nvPr/>
        </p:nvPicPr>
        <p:blipFill>
          <a:blip r:embed="rId4"/>
          <a:srcRect l="12524" r="6972"/>
          <a:stretch/>
        </p:blipFill>
        <p:spPr>
          <a:xfrm>
            <a:off x="7528140" y="2263410"/>
            <a:ext cx="1303560" cy="1303560"/>
          </a:xfrm>
          <a:prstGeom prst="rect">
            <a:avLst/>
          </a:prstGeom>
          <a:ln>
            <a:noFill/>
          </a:ln>
        </p:spPr>
      </p:pic>
      <p:pic>
        <p:nvPicPr>
          <p:cNvPr id="405" name="Image 21"/>
          <p:cNvPicPr/>
          <p:nvPr/>
        </p:nvPicPr>
        <p:blipFill>
          <a:blip r:embed="rId5"/>
          <a:stretch/>
        </p:blipFill>
        <p:spPr>
          <a:xfrm>
            <a:off x="7734420" y="4241430"/>
            <a:ext cx="1024920" cy="1024920"/>
          </a:xfrm>
          <a:prstGeom prst="rect">
            <a:avLst/>
          </a:prstGeom>
          <a:ln>
            <a:noFill/>
          </a:ln>
        </p:spPr>
      </p:pic>
      <p:sp>
        <p:nvSpPr>
          <p:cNvPr id="406" name="CustomShape 8"/>
          <p:cNvSpPr/>
          <p:nvPr/>
        </p:nvSpPr>
        <p:spPr>
          <a:xfrm>
            <a:off x="7929630" y="5710770"/>
            <a:ext cx="978750" cy="272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451"/>
              </a:spcAft>
            </a:pPr>
            <a:fld id="{107E00C0-1844-45CC-A341-5B7A019F12C8}" type="slidenum">
              <a:rPr lang="fr-FR" sz="900" spc="-1">
                <a:solidFill>
                  <a:srgbClr val="000000"/>
                </a:solidFill>
                <a:latin typeface="Verdana"/>
                <a:ea typeface="Verdana"/>
              </a:rPr>
              <a:pPr algn="r">
                <a:lnSpc>
                  <a:spcPct val="90000"/>
                </a:lnSpc>
                <a:spcAft>
                  <a:spcPts val="451"/>
                </a:spcAft>
              </a:pPr>
              <a:t>24</a:t>
            </a:fld>
            <a:endParaRPr lang="fr-FR" sz="900" spc="-1">
              <a:latin typeface="Arial"/>
            </a:endParaRPr>
          </a:p>
        </p:txBody>
      </p:sp>
      <p:sp>
        <p:nvSpPr>
          <p:cNvPr id="407" name="CustomShape 9"/>
          <p:cNvSpPr/>
          <p:nvPr/>
        </p:nvSpPr>
        <p:spPr>
          <a:xfrm>
            <a:off x="534390" y="1423440"/>
            <a:ext cx="2951581" cy="470070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400" spc="-1" dirty="0">
                <a:solidFill>
                  <a:schemeClr val="bg1"/>
                </a:solidFill>
                <a:latin typeface="UA Poppins Titre SemiBold"/>
                <a:ea typeface="Verdana"/>
              </a:rPr>
              <a:t>Observations</a:t>
            </a:r>
            <a:endParaRPr lang="fr-FR" sz="2400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08" name="CustomShape 10"/>
          <p:cNvSpPr/>
          <p:nvPr/>
        </p:nvSpPr>
        <p:spPr>
          <a:xfrm>
            <a:off x="4569210" y="1247670"/>
            <a:ext cx="4571100" cy="478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350" i="1" spc="-1">
                <a:solidFill>
                  <a:srgbClr val="000000"/>
                </a:solidFill>
                <a:latin typeface="Calibri"/>
                <a:ea typeface="DejaVu Sans"/>
              </a:rPr>
              <a:t>Rencontres communication interne menées par Gwendoline Haumont en 2019 (50 membres du personnel rencontrés)</a:t>
            </a:r>
            <a:endParaRPr lang="fr-FR" sz="1350" spc="-1">
              <a:latin typeface="Arial"/>
            </a:endParaRPr>
          </a:p>
        </p:txBody>
      </p:sp>
      <p:sp>
        <p:nvSpPr>
          <p:cNvPr id="409" name="CustomShape 11"/>
          <p:cNvSpPr/>
          <p:nvPr/>
        </p:nvSpPr>
        <p:spPr>
          <a:xfrm>
            <a:off x="1835730" y="2832237"/>
            <a:ext cx="3972240" cy="890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Moteur de recherche peu performant, arborescence trop compliquée, pas suffisamment à jour, information différente selon le chemin emprunté (rubrique ou profil), ancien web design… </a:t>
            </a:r>
            <a:endParaRPr lang="fr-FR" sz="1200" spc="-1" dirty="0">
              <a:latin typeface="Verdana"/>
              <a:cs typeface="Verdana"/>
            </a:endParaRPr>
          </a:p>
        </p:txBody>
      </p:sp>
      <p:sp>
        <p:nvSpPr>
          <p:cNvPr id="410" name="CustomShape 12"/>
          <p:cNvSpPr/>
          <p:nvPr/>
        </p:nvSpPr>
        <p:spPr>
          <a:xfrm>
            <a:off x="1835730" y="2224260"/>
            <a:ext cx="4571100" cy="478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200" b="1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Intranet</a:t>
            </a:r>
            <a:endParaRPr lang="fr-FR" sz="1200" spc="-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Outils pratiques : trousse de </a:t>
            </a:r>
            <a:r>
              <a:rPr lang="fr-FR" sz="1200" spc="-1" dirty="0" err="1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scol</a:t>
            </a: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 et boîte</a:t>
            </a:r>
            <a:b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</a:b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à outils</a:t>
            </a:r>
            <a:endParaRPr lang="fr-FR" sz="1200" spc="-1" dirty="0">
              <a:latin typeface="Verdana"/>
              <a:cs typeface="Verdana"/>
            </a:endParaRPr>
          </a:p>
        </p:txBody>
      </p:sp>
      <p:sp>
        <p:nvSpPr>
          <p:cNvPr id="411" name="CustomShape 13"/>
          <p:cNvSpPr/>
          <p:nvPr/>
        </p:nvSpPr>
        <p:spPr>
          <a:xfrm>
            <a:off x="1886220" y="4274910"/>
            <a:ext cx="4571100" cy="890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fr-FR" sz="1200" b="1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Guichet numérique </a:t>
            </a:r>
            <a:endParaRPr lang="fr-FR" sz="1200" spc="-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Usage régulier, facile à prendre en main</a:t>
            </a:r>
            <a:endParaRPr lang="fr-FR" sz="1200" spc="-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latin typeface="Verdana"/>
                <a:cs typeface="Verdana"/>
              </a:rPr>
              <a:t>Portail d’aiguillage vers des services</a:t>
            </a: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Verdana"/>
              <a:ea typeface="DejaVu Sans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Espace informatif peu vu</a:t>
            </a:r>
            <a:endParaRPr lang="fr-FR" sz="1200" spc="-1" dirty="0">
              <a:latin typeface="Verdana"/>
              <a:cs typeface="Verdana"/>
            </a:endParaRPr>
          </a:p>
        </p:txBody>
      </p:sp>
      <p:sp>
        <p:nvSpPr>
          <p:cNvPr id="412" name="CustomShape 14"/>
          <p:cNvSpPr/>
          <p:nvPr/>
        </p:nvSpPr>
        <p:spPr>
          <a:xfrm>
            <a:off x="5400327" y="4204350"/>
            <a:ext cx="2280420" cy="12141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r">
              <a:lnSpc>
                <a:spcPct val="100000"/>
              </a:lnSpc>
            </a:pPr>
            <a:r>
              <a:rPr lang="fr-FR" sz="1200" b="1" spc="-1" dirty="0" err="1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Yammer</a:t>
            </a: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 </a:t>
            </a:r>
            <a:endParaRPr lang="fr-FR" sz="1200" spc="-1" dirty="0">
              <a:latin typeface="Verdana"/>
              <a:cs typeface="Verdana"/>
            </a:endParaRPr>
          </a:p>
          <a:p>
            <a:pPr algn="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1000 personnes</a:t>
            </a:r>
            <a:b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</a:b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mais</a:t>
            </a:r>
            <a:b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</a:b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Peu d’usage</a:t>
            </a:r>
            <a:b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</a:b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régulier, </a:t>
            </a:r>
            <a:br>
              <a:rPr sz="1200" dirty="0">
                <a:latin typeface="Verdana"/>
                <a:cs typeface="Verdana"/>
              </a:rPr>
            </a:b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intérêt parfois </a:t>
            </a:r>
            <a:b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</a:b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mal compris</a:t>
            </a:r>
            <a:endParaRPr lang="fr-FR" sz="1200" spc="-1" dirty="0">
              <a:latin typeface="Verdana"/>
              <a:cs typeface="Verdana"/>
            </a:endParaRPr>
          </a:p>
        </p:txBody>
      </p:sp>
      <p:sp>
        <p:nvSpPr>
          <p:cNvPr id="413" name="CustomShape 15"/>
          <p:cNvSpPr/>
          <p:nvPr/>
        </p:nvSpPr>
        <p:spPr>
          <a:xfrm>
            <a:off x="6237270" y="2433780"/>
            <a:ext cx="1290870" cy="478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 algn="r">
              <a:lnSpc>
                <a:spcPct val="100000"/>
              </a:lnSpc>
            </a:pPr>
            <a:r>
              <a:rPr lang="fr-FR" sz="1200" b="1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Newsletter</a:t>
            </a:r>
            <a:endParaRPr lang="fr-FR" sz="1200" spc="-1" dirty="0">
              <a:latin typeface="Verdana"/>
              <a:cs typeface="Verdana"/>
            </a:endParaRPr>
          </a:p>
          <a:p>
            <a:pPr algn="r"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Verdana"/>
                <a:ea typeface="DejaVu Sans"/>
                <a:cs typeface="Verdana"/>
              </a:rPr>
              <a:t>Lue et appréciée</a:t>
            </a:r>
            <a:endParaRPr lang="fr-FR" sz="1200" spc="-1" dirty="0">
              <a:latin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/>
          </p:nvPr>
        </p:nvSpPr>
        <p:spPr>
          <a:xfrm>
            <a:off x="457110" y="2292342"/>
            <a:ext cx="8229330" cy="3470314"/>
          </a:xfrm>
        </p:spPr>
        <p:txBody>
          <a:bodyPr>
            <a:noAutofit/>
          </a:bodyPr>
          <a:lstStyle/>
          <a:p>
            <a:pPr marL="428625" indent="-428625">
              <a:lnSpc>
                <a:spcPct val="110000"/>
              </a:lnSpc>
              <a:buFont typeface="Arial"/>
              <a:buChar char="•"/>
            </a:pPr>
            <a:r>
              <a:rPr lang="fr-FR" sz="2100" b="1" dirty="0">
                <a:latin typeface="Verdana"/>
                <a:cs typeface="Verdana"/>
              </a:rPr>
              <a:t>Favoriser et fluidifier</a:t>
            </a:r>
            <a:r>
              <a:rPr lang="fr-FR" sz="2100" dirty="0">
                <a:latin typeface="Verdana"/>
                <a:cs typeface="Verdana"/>
              </a:rPr>
              <a:t> la transmission et l’accessibilité de </a:t>
            </a:r>
            <a:r>
              <a:rPr lang="fr-FR" sz="2100" b="1" dirty="0">
                <a:solidFill>
                  <a:srgbClr val="17BCEF"/>
                </a:solidFill>
                <a:latin typeface="Verdana"/>
                <a:cs typeface="Verdana"/>
              </a:rPr>
              <a:t>l’information en interne</a:t>
            </a:r>
          </a:p>
          <a:p>
            <a:pPr marL="428625" indent="-428625">
              <a:lnSpc>
                <a:spcPct val="110000"/>
              </a:lnSpc>
              <a:buFont typeface="Arial"/>
              <a:buChar char="•"/>
            </a:pPr>
            <a:r>
              <a:rPr lang="fr-FR" sz="2100" b="1" dirty="0">
                <a:latin typeface="Verdana"/>
                <a:cs typeface="Verdana"/>
              </a:rPr>
              <a:t>Réduire les </a:t>
            </a:r>
            <a:r>
              <a:rPr lang="fr-FR" sz="2100" b="1" dirty="0">
                <a:solidFill>
                  <a:srgbClr val="17BCEF"/>
                </a:solidFill>
                <a:latin typeface="Verdana"/>
                <a:cs typeface="Verdana"/>
              </a:rPr>
              <a:t>mails</a:t>
            </a:r>
          </a:p>
          <a:p>
            <a:pPr marL="428625" indent="-428625">
              <a:lnSpc>
                <a:spcPct val="110000"/>
              </a:lnSpc>
              <a:buFont typeface="Arial"/>
              <a:buChar char="•"/>
            </a:pPr>
            <a:r>
              <a:rPr lang="fr-FR" sz="2100" dirty="0">
                <a:latin typeface="Verdana"/>
                <a:cs typeface="Verdana"/>
              </a:rPr>
              <a:t>Permettre une </a:t>
            </a:r>
            <a:r>
              <a:rPr lang="fr-FR" sz="2100" b="1" dirty="0">
                <a:latin typeface="Verdana"/>
                <a:cs typeface="Verdana"/>
              </a:rPr>
              <a:t>simplification administrative</a:t>
            </a:r>
          </a:p>
          <a:p>
            <a:pPr marL="428625" indent="-428625">
              <a:lnSpc>
                <a:spcPct val="110000"/>
              </a:lnSpc>
              <a:buFont typeface="Arial"/>
              <a:buChar char="•"/>
            </a:pPr>
            <a:r>
              <a:rPr lang="fr-FR" sz="2100" b="1" dirty="0">
                <a:latin typeface="Verdana"/>
                <a:cs typeface="Verdana"/>
              </a:rPr>
              <a:t>Optimiser</a:t>
            </a:r>
            <a:r>
              <a:rPr lang="fr-FR" sz="2100" dirty="0">
                <a:latin typeface="Verdana"/>
                <a:cs typeface="Verdana"/>
              </a:rPr>
              <a:t> le travail des équipes (recherche de documents, tutoriels)</a:t>
            </a:r>
          </a:p>
          <a:p>
            <a:pPr marL="428625" indent="-428625">
              <a:lnSpc>
                <a:spcPct val="110000"/>
              </a:lnSpc>
              <a:buFont typeface="Arial"/>
              <a:buChar char="•"/>
            </a:pPr>
            <a:r>
              <a:rPr lang="fr-FR" sz="2100" dirty="0">
                <a:latin typeface="Verdana"/>
                <a:cs typeface="Verdana"/>
              </a:rPr>
              <a:t>Encourager</a:t>
            </a:r>
            <a:r>
              <a:rPr lang="fr-FR" sz="2100" b="1" dirty="0">
                <a:latin typeface="Verdana"/>
                <a:cs typeface="Verdana"/>
              </a:rPr>
              <a:t> </a:t>
            </a:r>
            <a:r>
              <a:rPr lang="fr-FR" sz="2100" b="1" dirty="0">
                <a:solidFill>
                  <a:srgbClr val="17BCEF"/>
                </a:solidFill>
                <a:latin typeface="Verdana"/>
                <a:cs typeface="Verdana"/>
              </a:rPr>
              <a:t>le travail collaboratif</a:t>
            </a:r>
            <a:endParaRPr lang="fr-FR" sz="2100" dirty="0">
              <a:latin typeface="Verdana"/>
              <a:cs typeface="Verdana"/>
            </a:endParaRPr>
          </a:p>
          <a:p>
            <a:pPr marL="428625" indent="-428625">
              <a:lnSpc>
                <a:spcPct val="110000"/>
              </a:lnSpc>
              <a:buFont typeface="Arial"/>
              <a:buChar char="•"/>
            </a:pPr>
            <a:r>
              <a:rPr lang="fr-FR" sz="2100" dirty="0">
                <a:latin typeface="Verdana"/>
                <a:cs typeface="Verdana"/>
              </a:rPr>
              <a:t>Offrir </a:t>
            </a:r>
            <a:r>
              <a:rPr lang="fr-FR" sz="2100" b="1" dirty="0">
                <a:solidFill>
                  <a:srgbClr val="17BCEF"/>
                </a:solidFill>
                <a:latin typeface="Verdana"/>
                <a:cs typeface="Verdana"/>
              </a:rPr>
              <a:t>une seule porte d’entrée </a:t>
            </a:r>
            <a:r>
              <a:rPr lang="fr-FR" sz="2100" dirty="0">
                <a:latin typeface="Verdana"/>
                <a:cs typeface="Verdana"/>
              </a:rPr>
              <a:t>pour l’accès</a:t>
            </a:r>
            <a:br>
              <a:rPr lang="fr-FR" sz="2100" dirty="0">
                <a:latin typeface="Verdana"/>
                <a:cs typeface="Verdana"/>
              </a:rPr>
            </a:br>
            <a:r>
              <a:rPr lang="fr-FR" sz="2100" dirty="0">
                <a:latin typeface="Verdana"/>
                <a:cs typeface="Verdana"/>
              </a:rPr>
              <a:t>à toutes les informations et services.</a:t>
            </a:r>
          </a:p>
        </p:txBody>
      </p:sp>
      <p:sp>
        <p:nvSpPr>
          <p:cNvPr id="4" name="CustomShape 1"/>
          <p:cNvSpPr/>
          <p:nvPr/>
        </p:nvSpPr>
        <p:spPr>
          <a:xfrm>
            <a:off x="171450" y="1040642"/>
            <a:ext cx="8628660" cy="944190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90000"/>
              </a:lnSpc>
            </a:pPr>
            <a:r>
              <a:rPr lang="fr-FR" sz="3300" spc="-1" dirty="0">
                <a:solidFill>
                  <a:srgbClr val="FFFFFF"/>
                </a:solidFill>
                <a:latin typeface="Verdana"/>
                <a:ea typeface="Verdana"/>
              </a:rPr>
              <a:t>Notre ambition</a:t>
            </a:r>
            <a:endParaRPr lang="fr-FR" sz="33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243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2"/>
          <p:cNvSpPr/>
          <p:nvPr/>
        </p:nvSpPr>
        <p:spPr>
          <a:xfrm>
            <a:off x="648000" y="2255310"/>
            <a:ext cx="7667460" cy="3455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rmAutofit fontScale="62500" lnSpcReduction="20000"/>
          </a:bodyPr>
          <a:lstStyle/>
          <a:p>
            <a:pPr marL="810">
              <a:lnSpc>
                <a:spcPct val="90000"/>
              </a:lnSpc>
              <a:spcBef>
                <a:spcPts val="751"/>
              </a:spcBef>
              <a:spcAft>
                <a:spcPts val="451"/>
              </a:spcAft>
              <a:buClr>
                <a:srgbClr val="000000"/>
              </a:buClr>
            </a:pPr>
            <a:r>
              <a:rPr lang="fr-FR" sz="2100" b="1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Lancement du marché public d’ici la fin d’année :</a:t>
            </a:r>
            <a:endParaRPr lang="fr-FR" sz="2100" b="1" spc="-1" dirty="0">
              <a:latin typeface="Verdana"/>
              <a:cs typeface="Verdana"/>
            </a:endParaRPr>
          </a:p>
          <a:p>
            <a:pPr marL="405540" lvl="1">
              <a:spcBef>
                <a:spcPts val="851"/>
              </a:spcBef>
              <a:buClr>
                <a:srgbClr val="000000"/>
              </a:buClr>
              <a:buSzPct val="75000"/>
            </a:pPr>
            <a:r>
              <a:rPr lang="fr-FR" sz="2400" b="1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2 options</a:t>
            </a:r>
            <a:r>
              <a:rPr lang="fr-FR" sz="2400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possibles </a:t>
            </a:r>
            <a:r>
              <a:rPr lang="fr-FR" sz="2400" i="1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(Note du Service des marchés)</a:t>
            </a:r>
            <a:r>
              <a:rPr lang="fr-FR" sz="2400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 marL="405540" lvl="1">
              <a:spcBef>
                <a:spcPts val="851"/>
              </a:spcBef>
              <a:buClr>
                <a:srgbClr val="000000"/>
              </a:buClr>
              <a:buSzPct val="75000"/>
            </a:pPr>
            <a:r>
              <a:rPr lang="fr-FR" sz="2400" b="1" spc="-1">
                <a:solidFill>
                  <a:srgbClr val="17BCEF"/>
                </a:solidFill>
                <a:latin typeface="Verdana"/>
                <a:ea typeface="Verdana"/>
                <a:cs typeface="Verdana"/>
              </a:rPr>
              <a:t>&gt; Incidence </a:t>
            </a:r>
            <a:r>
              <a:rPr lang="fr-FR" sz="2400" b="1" spc="-1" dirty="0">
                <a:solidFill>
                  <a:srgbClr val="17BCEF"/>
                </a:solidFill>
                <a:latin typeface="Verdana"/>
                <a:ea typeface="Verdana"/>
                <a:cs typeface="Verdana"/>
              </a:rPr>
              <a:t>= délais</a:t>
            </a:r>
            <a:br>
              <a:rPr lang="fr-FR" sz="2400" b="1" spc="-1" dirty="0">
                <a:solidFill>
                  <a:srgbClr val="17BCEF"/>
                </a:solidFill>
                <a:latin typeface="Verdana"/>
                <a:ea typeface="Verdana"/>
                <a:cs typeface="Verdana"/>
              </a:rPr>
            </a:br>
            <a:r>
              <a:rPr lang="fr-FR" sz="2400" b="1" spc="-1" dirty="0">
                <a:solidFill>
                  <a:srgbClr val="17BCEF"/>
                </a:solidFill>
                <a:latin typeface="Verdana"/>
                <a:ea typeface="Verdana"/>
                <a:cs typeface="Verdana"/>
              </a:rPr>
              <a:t>&gt; Préconisation </a:t>
            </a:r>
            <a:r>
              <a:rPr lang="fr-FR" sz="2400" b="1" spc="-1" dirty="0" err="1">
                <a:solidFill>
                  <a:srgbClr val="17BCEF"/>
                </a:solidFill>
                <a:latin typeface="Verdana"/>
                <a:ea typeface="Verdana"/>
                <a:cs typeface="Verdana"/>
              </a:rPr>
              <a:t>copil</a:t>
            </a:r>
            <a:r>
              <a:rPr lang="fr-FR" sz="2400" b="1" spc="-1" dirty="0">
                <a:solidFill>
                  <a:srgbClr val="17BCEF"/>
                </a:solidFill>
                <a:latin typeface="Verdana"/>
                <a:ea typeface="Verdana"/>
                <a:cs typeface="Verdana"/>
              </a:rPr>
              <a:t> = 1</a:t>
            </a:r>
          </a:p>
          <a:p>
            <a:pPr marL="405540" lvl="1">
              <a:spcBef>
                <a:spcPts val="851"/>
              </a:spcBef>
              <a:buClr>
                <a:srgbClr val="000000"/>
              </a:buClr>
              <a:buSzPct val="75000"/>
            </a:pPr>
            <a:r>
              <a:rPr lang="fr-FR" sz="2400" i="1" u="sng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Option 1 :</a:t>
            </a:r>
            <a:br>
              <a:rPr lang="fr-FR" sz="2400" i="1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lang="fr-FR" sz="2400" i="1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appel d’offre ouvert </a:t>
            </a:r>
            <a:br>
              <a:rPr lang="fr-FR" sz="2400" i="1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lang="fr-FR" sz="2400" i="1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classique</a:t>
            </a:r>
          </a:p>
          <a:p>
            <a:pPr marL="405540" lvl="1">
              <a:spcBef>
                <a:spcPts val="851"/>
              </a:spcBef>
              <a:buClr>
                <a:srgbClr val="000000"/>
              </a:buClr>
              <a:buSzPct val="75000"/>
            </a:pPr>
            <a:r>
              <a:rPr lang="fr-FR" sz="2400" i="1" u="sng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Option 2 :</a:t>
            </a:r>
            <a:br>
              <a:rPr lang="fr-FR" sz="2400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lang="fr-FR" sz="2400" i="1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procédure négociée</a:t>
            </a:r>
            <a:endParaRPr lang="fr-FR" sz="2400" b="1" spc="-1" dirty="0">
              <a:solidFill>
                <a:srgbClr val="17BCEF"/>
              </a:solidFill>
              <a:latin typeface="Verdana"/>
              <a:cs typeface="Verdana"/>
            </a:endParaRPr>
          </a:p>
          <a:p>
            <a:pPr marL="810">
              <a:lnSpc>
                <a:spcPct val="90000"/>
              </a:lnSpc>
              <a:spcBef>
                <a:spcPts val="751"/>
              </a:spcBef>
              <a:spcAft>
                <a:spcPts val="451"/>
              </a:spcAft>
              <a:buClr>
                <a:srgbClr val="000000"/>
              </a:buClr>
            </a:pPr>
            <a:endParaRPr lang="fr-FR" sz="2175" spc="-1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810">
              <a:lnSpc>
                <a:spcPct val="90000"/>
              </a:lnSpc>
              <a:spcBef>
                <a:spcPts val="751"/>
              </a:spcBef>
              <a:spcAft>
                <a:spcPts val="451"/>
              </a:spcAft>
              <a:buClr>
                <a:srgbClr val="000000"/>
              </a:buClr>
            </a:pPr>
            <a:r>
              <a:rPr lang="fr-FR" sz="2175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- Nécessité de travailler sur </a:t>
            </a:r>
            <a:r>
              <a:rPr lang="fr-FR" sz="2175" b="1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les contenus</a:t>
            </a:r>
            <a:r>
              <a:rPr lang="fr-FR" sz="2175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2175" spc="-1" dirty="0">
                <a:solidFill>
                  <a:srgbClr val="17BCEF"/>
                </a:solidFill>
                <a:latin typeface="Verdana"/>
                <a:ea typeface="Verdana"/>
                <a:cs typeface="Verdana"/>
              </a:rPr>
              <a:t>dès que possible</a:t>
            </a:r>
            <a:r>
              <a:rPr lang="fr-FR" sz="2175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pour être prêt au moment de la mise à disposition de l’outil. </a:t>
            </a:r>
            <a:endParaRPr lang="fr-FR" sz="2175" spc="-1" dirty="0">
              <a:latin typeface="Verdana"/>
              <a:cs typeface="Verdana"/>
            </a:endParaRPr>
          </a:p>
          <a:p>
            <a:pPr marL="810">
              <a:lnSpc>
                <a:spcPct val="90000"/>
              </a:lnSpc>
              <a:spcBef>
                <a:spcPts val="751"/>
              </a:spcBef>
              <a:spcAft>
                <a:spcPts val="451"/>
              </a:spcAft>
              <a:buClr>
                <a:srgbClr val="000000"/>
              </a:buClr>
            </a:pPr>
            <a:r>
              <a:rPr lang="fr-FR" sz="2175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- Identifier</a:t>
            </a:r>
            <a:r>
              <a:rPr lang="fr-FR" sz="2175" b="1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les interlocuteurs</a:t>
            </a:r>
            <a:r>
              <a:rPr lang="fr-FR" sz="2175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2175" b="1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opérationnels</a:t>
            </a:r>
            <a:r>
              <a:rPr lang="fr-FR" sz="2175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dans les services concernés</a:t>
            </a:r>
            <a:br>
              <a:rPr lang="fr-FR" sz="2175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lang="fr-FR" sz="2175" spc="-1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(ceux qui mettent de l’info pérenne sur l’intranet actuel)</a:t>
            </a:r>
            <a:endParaRPr lang="fr-FR" sz="2175" spc="-1" dirty="0">
              <a:latin typeface="Verdana"/>
              <a:cs typeface="Verdana"/>
            </a:endParaRPr>
          </a:p>
        </p:txBody>
      </p:sp>
      <p:sp>
        <p:nvSpPr>
          <p:cNvPr id="454" name="CustomShape 3"/>
          <p:cNvSpPr/>
          <p:nvPr/>
        </p:nvSpPr>
        <p:spPr>
          <a:xfrm>
            <a:off x="7929900" y="5711040"/>
            <a:ext cx="978750" cy="272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451"/>
              </a:spcAft>
            </a:pPr>
            <a:fld id="{26B5068A-B494-470F-A17C-6EEDB69FE73C}" type="slidenum">
              <a:rPr lang="fr-FR" sz="900" spc="-1">
                <a:solidFill>
                  <a:srgbClr val="000000"/>
                </a:solidFill>
                <a:latin typeface="Verdana"/>
                <a:ea typeface="Verdana"/>
              </a:rPr>
              <a:pPr algn="r">
                <a:lnSpc>
                  <a:spcPct val="90000"/>
                </a:lnSpc>
                <a:spcAft>
                  <a:spcPts val="451"/>
                </a:spcAft>
              </a:pPr>
              <a:t>26</a:t>
            </a:fld>
            <a:endParaRPr lang="fr-FR" sz="900" spc="-1">
              <a:latin typeface="Arial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171450" y="1040642"/>
            <a:ext cx="8628660" cy="944190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90000"/>
              </a:lnSpc>
            </a:pPr>
            <a:r>
              <a:rPr lang="fr-FR" sz="3300" spc="-1" dirty="0">
                <a:solidFill>
                  <a:srgbClr val="FFFFFF"/>
                </a:solidFill>
                <a:latin typeface="Verdana"/>
                <a:ea typeface="Verdana"/>
              </a:rPr>
              <a:t>Etape suivante : lancement du marché</a:t>
            </a:r>
            <a:endParaRPr lang="fr-FR" sz="3300" spc="-1" dirty="0">
              <a:latin typeface="Arial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DC55E20-9612-954F-A3C4-EB54C16240FF}"/>
              </a:ext>
            </a:extLst>
          </p:cNvPr>
          <p:cNvGraphicFramePr>
            <a:graphicFrameLocks noGrp="1"/>
          </p:cNvGraphicFramePr>
          <p:nvPr/>
        </p:nvGraphicFramePr>
        <p:xfrm>
          <a:off x="4007644" y="3121655"/>
          <a:ext cx="4901006" cy="127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215">
                  <a:extLst>
                    <a:ext uri="{9D8B030D-6E8A-4147-A177-3AD203B41FA5}">
                      <a16:colId xmlns:a16="http://schemas.microsoft.com/office/drawing/2014/main" val="949578587"/>
                    </a:ext>
                  </a:extLst>
                </a:gridCol>
                <a:gridCol w="2451791">
                  <a:extLst>
                    <a:ext uri="{9D8B030D-6E8A-4147-A177-3AD203B41FA5}">
                      <a16:colId xmlns:a16="http://schemas.microsoft.com/office/drawing/2014/main" val="69236822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fr-FR" sz="1400" dirty="0"/>
                        <a:t>Option 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C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Option 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B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10095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FR" sz="1400" spc="-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Début du travail avec un prestataire : </a:t>
                      </a:r>
                      <a:r>
                        <a:rPr lang="fr-FR" sz="1400" spc="-1" dirty="0">
                          <a:solidFill>
                            <a:srgbClr val="17BCEF"/>
                          </a:solidFill>
                          <a:latin typeface="Verdana"/>
                          <a:ea typeface="Verdana"/>
                          <a:cs typeface="Verdana"/>
                        </a:rPr>
                        <a:t>avril 2021</a:t>
                      </a:r>
                      <a:endParaRPr lang="fr-FR" sz="1400" dirty="0">
                        <a:solidFill>
                          <a:srgbClr val="17BCE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spc="-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Début du travail avec un prestataire : </a:t>
                      </a:r>
                      <a:r>
                        <a:rPr lang="fr-FR" sz="1400" spc="-1" dirty="0">
                          <a:solidFill>
                            <a:srgbClr val="17BCEF"/>
                          </a:solidFill>
                          <a:latin typeface="Verdana"/>
                          <a:ea typeface="Verdana"/>
                          <a:cs typeface="Verdana"/>
                        </a:rPr>
                        <a:t>sept. 2021</a:t>
                      </a:r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8093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FR" sz="1400" spc="-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Passage en production :</a:t>
                      </a:r>
                      <a:br>
                        <a:rPr lang="fr-FR" sz="1400" spc="-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</a:br>
                      <a:r>
                        <a:rPr lang="fr-FR" sz="1400" spc="-1" dirty="0">
                          <a:solidFill>
                            <a:srgbClr val="17BCEF"/>
                          </a:solidFill>
                          <a:latin typeface="Verdana"/>
                          <a:ea typeface="Verdana"/>
                          <a:cs typeface="Verdana"/>
                        </a:rPr>
                        <a:t>sept. 2021</a:t>
                      </a:r>
                      <a:endParaRPr lang="fr-FR" sz="1400" dirty="0">
                        <a:solidFill>
                          <a:srgbClr val="17BCEF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spc="-1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</a:rPr>
                        <a:t>Passage en production :</a:t>
                      </a:r>
                    </a:p>
                    <a:p>
                      <a:r>
                        <a:rPr lang="fr-FR" sz="1400" spc="-1" dirty="0">
                          <a:solidFill>
                            <a:srgbClr val="17BCEF"/>
                          </a:solidFill>
                          <a:latin typeface="Verdana"/>
                          <a:ea typeface="Verdana"/>
                          <a:cs typeface="Verdana"/>
                        </a:rPr>
                        <a:t>janvier 2021</a:t>
                      </a:r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3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459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/>
          </p:nvPr>
        </p:nvSpPr>
        <p:spPr>
          <a:xfrm>
            <a:off x="457110" y="2292342"/>
            <a:ext cx="8229330" cy="3470314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fr-FR" sz="2100" b="1" dirty="0">
                <a:latin typeface="Verdana"/>
                <a:cs typeface="Verdana"/>
              </a:rPr>
              <a:t>150 000 € </a:t>
            </a:r>
            <a:r>
              <a:rPr lang="fr-FR" sz="2100" dirty="0">
                <a:latin typeface="Verdana"/>
                <a:cs typeface="Verdana"/>
              </a:rPr>
              <a:t>sur le budget </a:t>
            </a:r>
            <a:r>
              <a:rPr lang="fr-FR" sz="2100" dirty="0" err="1">
                <a:latin typeface="Verdana"/>
                <a:cs typeface="Verdana"/>
              </a:rPr>
              <a:t>Dcom</a:t>
            </a:r>
            <a:br>
              <a:rPr lang="fr-FR" sz="2100" dirty="0">
                <a:latin typeface="Verdana"/>
                <a:cs typeface="Verdana"/>
              </a:rPr>
            </a:br>
            <a:r>
              <a:rPr lang="fr-FR" sz="2100" b="1" dirty="0">
                <a:solidFill>
                  <a:srgbClr val="17BCEF"/>
                </a:solidFill>
                <a:latin typeface="Verdana"/>
                <a:cs typeface="Verdana"/>
              </a:rPr>
              <a:t>au titre du budget 2021</a:t>
            </a:r>
          </a:p>
          <a:p>
            <a:pPr lvl="0">
              <a:lnSpc>
                <a:spcPct val="110000"/>
              </a:lnSpc>
            </a:pPr>
            <a:endParaRPr lang="fr-FR" sz="2100" b="1" dirty="0">
              <a:solidFill>
                <a:srgbClr val="17BCEF"/>
              </a:solidFill>
              <a:latin typeface="Verdana"/>
              <a:cs typeface="Verdana"/>
            </a:endParaRPr>
          </a:p>
          <a:p>
            <a:pPr lvl="0">
              <a:lnSpc>
                <a:spcPct val="110000"/>
              </a:lnSpc>
            </a:pPr>
            <a:r>
              <a:rPr lang="fr-FR" sz="2100" u="sng" dirty="0">
                <a:latin typeface="Verdana"/>
                <a:cs typeface="Verdana"/>
              </a:rPr>
              <a:t>Cela comprend :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fr-FR" sz="2100" dirty="0">
                <a:latin typeface="Verdana"/>
                <a:cs typeface="Verdana"/>
              </a:rPr>
              <a:t>Conseil et accompagnement gestion de projet 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fr-FR" sz="2100" dirty="0">
                <a:latin typeface="Verdana"/>
                <a:cs typeface="Verdana"/>
              </a:rPr>
              <a:t>Outil et licences éventuelles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fr-FR" sz="2100" dirty="0">
                <a:latin typeface="Verdana"/>
                <a:cs typeface="Verdana"/>
              </a:rPr>
              <a:t>Hébergement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fr-FR" sz="2100" dirty="0">
                <a:latin typeface="Verdana"/>
                <a:cs typeface="Verdana"/>
              </a:rPr>
              <a:t>Formation</a:t>
            </a:r>
          </a:p>
          <a:p>
            <a:pPr lvl="0">
              <a:lnSpc>
                <a:spcPct val="110000"/>
              </a:lnSpc>
            </a:pPr>
            <a:endParaRPr lang="fr-FR" sz="2100" b="1" dirty="0">
              <a:solidFill>
                <a:srgbClr val="17BCEF"/>
              </a:solidFill>
              <a:latin typeface="Verdana"/>
              <a:cs typeface="Verdana"/>
            </a:endParaRPr>
          </a:p>
          <a:p>
            <a:pPr lvl="0">
              <a:lnSpc>
                <a:spcPct val="110000"/>
              </a:lnSpc>
            </a:pPr>
            <a:endParaRPr lang="fr-FR" sz="2100" b="1" dirty="0">
              <a:solidFill>
                <a:srgbClr val="17BCEF"/>
              </a:solidFill>
              <a:latin typeface="Verdana"/>
              <a:cs typeface="Verdana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171450" y="1040642"/>
            <a:ext cx="8628660" cy="944190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90000"/>
              </a:lnSpc>
            </a:pPr>
            <a:r>
              <a:rPr lang="fr-FR" sz="3300" spc="-1" dirty="0">
                <a:solidFill>
                  <a:srgbClr val="FFFFFF"/>
                </a:solidFill>
                <a:latin typeface="Verdana"/>
                <a:ea typeface="Verdana"/>
              </a:rPr>
              <a:t>Notre budget prévisionnel</a:t>
            </a:r>
            <a:endParaRPr lang="fr-FR" sz="33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573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  <a:cs typeface="Verdana"/>
              </a:rPr>
              <a:t>Evolution des infrastructures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717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0E47D22-696D-47B1-8D9D-82A755EAE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EE07CAD-E8B8-42B1-A10B-99AEF0AF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  <a:cs typeface="Verdana"/>
              </a:rPr>
              <a:t>Migration pare-feu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02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A9F3D0-5AE7-486A-9C22-D265F4B27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1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60EE4A-DCDD-4434-89A3-EC79AA6F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3465"/>
            <a:ext cx="7886700" cy="3053752"/>
          </a:xfrm>
        </p:spPr>
        <p:txBody>
          <a:bodyPr>
            <a:normAutofit/>
          </a:bodyPr>
          <a:lstStyle/>
          <a:p>
            <a:r>
              <a:rPr lang="fr-FR" sz="4000" b="0">
                <a:latin typeface="Verdana"/>
                <a:ea typeface="Verdana"/>
                <a:cs typeface="Verdana"/>
              </a:rPr>
              <a:t>Approbation du relevé de conclusions </a:t>
            </a:r>
            <a:br>
              <a:rPr lang="fr-FR" sz="4000" b="0">
                <a:latin typeface="Verdana"/>
                <a:ea typeface="Verdana"/>
                <a:cs typeface="Verdana"/>
              </a:rPr>
            </a:br>
            <a:r>
              <a:rPr lang="fr-FR" sz="4000" b="0">
                <a:latin typeface="Verdana"/>
                <a:ea typeface="Verdana"/>
                <a:cs typeface="Verdana"/>
              </a:rPr>
              <a:t>de la CPN du 2 octobre 2020</a:t>
            </a:r>
          </a:p>
        </p:txBody>
      </p:sp>
    </p:spTree>
    <p:extLst>
      <p:ext uri="{BB962C8B-B14F-4D97-AF65-F5344CB8AC3E}">
        <p14:creationId xmlns:p14="http://schemas.microsoft.com/office/powerpoint/2010/main" val="4176103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1D85C-A7EB-40B7-8F34-9B4A71DF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19" y="246635"/>
            <a:ext cx="7886700" cy="999044"/>
          </a:xfrm>
        </p:spPr>
        <p:txBody>
          <a:bodyPr/>
          <a:lstStyle/>
          <a:p>
            <a:r>
              <a:rPr lang="fr-FR">
                <a:latin typeface="Verdana"/>
                <a:ea typeface="Verdana"/>
                <a:cs typeface="Verdana"/>
              </a:rPr>
              <a:t>Changement </a:t>
            </a:r>
            <a:r>
              <a:rPr lang="fr-FR" err="1">
                <a:latin typeface="Verdana"/>
                <a:ea typeface="Verdana"/>
                <a:cs typeface="Verdana"/>
              </a:rPr>
              <a:t>pare-feux</a:t>
            </a:r>
            <a:endParaRPr lang="fr-FR" err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84873-DF1C-47E8-9CA0-319C0407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3000"/>
            <a:ext cx="7886700" cy="11113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  <p:pic>
        <p:nvPicPr>
          <p:cNvPr id="6" name="Image 6" descr="Une image contenant parking, ordinateur, mètre&#10;&#10;Description générée automatiquement">
            <a:extLst>
              <a:ext uri="{FF2B5EF4-FFF2-40B4-BE49-F238E27FC236}">
                <a16:creationId xmlns:a16="http://schemas.microsoft.com/office/drawing/2014/main" id="{C7D822CC-3290-4574-BE7C-F00D6F8F1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263" y="2024466"/>
            <a:ext cx="3387615" cy="167902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DE05699-7B1D-45C1-BD11-323D75745DAB}"/>
              </a:ext>
            </a:extLst>
          </p:cNvPr>
          <p:cNvSpPr txBox="1"/>
          <p:nvPr/>
        </p:nvSpPr>
        <p:spPr>
          <a:xfrm>
            <a:off x="403965" y="3007030"/>
            <a:ext cx="8069892" cy="33932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ea typeface="+mn-lt"/>
                <a:cs typeface="+mn-lt"/>
              </a:rPr>
              <a:t>En quelques mots :</a:t>
            </a:r>
            <a:endParaRPr lang="fr-FR"/>
          </a:p>
          <a:p>
            <a:pPr marL="213995" indent="-213995">
              <a:buFont typeface="Arial"/>
              <a:buChar char="•"/>
            </a:pPr>
            <a:r>
              <a:rPr lang="fr-FR" err="1">
                <a:solidFill>
                  <a:srgbClr val="FF0000"/>
                </a:solidFill>
                <a:ea typeface="+mn-lt"/>
                <a:cs typeface="+mn-lt"/>
              </a:rPr>
              <a:t>Element</a:t>
            </a:r>
            <a:r>
              <a:rPr lang="fr-FR">
                <a:solidFill>
                  <a:srgbClr val="FF0000"/>
                </a:solidFill>
                <a:ea typeface="+mn-lt"/>
                <a:cs typeface="+mn-lt"/>
              </a:rPr>
              <a:t> central de la sécurité (diapo suivante)</a:t>
            </a:r>
          </a:p>
          <a:p>
            <a:pPr marL="213995" indent="-213995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Architecture actif-backup</a:t>
            </a:r>
            <a:endParaRPr lang="fr-FR">
              <a:cs typeface="Calibri" panose="020F0502020204030204"/>
            </a:endParaRPr>
          </a:p>
          <a:p>
            <a:pPr marL="213995" indent="-213995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Pare feux de « dernière génération »</a:t>
            </a:r>
            <a:endParaRPr lang="fr-FR">
              <a:cs typeface="Calibri" panose="020F0502020204030204"/>
            </a:endParaRPr>
          </a:p>
          <a:p>
            <a:pPr marL="213995" indent="-213995">
              <a:buFont typeface="Arial"/>
              <a:buChar char="•"/>
            </a:pPr>
            <a:endParaRPr lang="fr-FR">
              <a:ea typeface="+mn-lt"/>
              <a:cs typeface="+mn-lt"/>
            </a:endParaRPr>
          </a:p>
          <a:p>
            <a:r>
              <a:rPr lang="fr-FR" b="1">
                <a:ea typeface="+mn-lt"/>
                <a:cs typeface="+mn-lt"/>
              </a:rPr>
              <a:t>Planning </a:t>
            </a:r>
            <a:r>
              <a:rPr lang="fr-FR">
                <a:ea typeface="+mn-lt"/>
                <a:cs typeface="+mn-lt"/>
              </a:rPr>
              <a:t>:</a:t>
            </a:r>
            <a:endParaRPr lang="fr-FR"/>
          </a:p>
          <a:p>
            <a:pPr marL="213995" indent="-213995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 </a:t>
            </a:r>
            <a:r>
              <a:rPr lang="fr-FR" b="1">
                <a:ea typeface="+mn-lt"/>
                <a:cs typeface="+mn-lt"/>
              </a:rPr>
              <a:t>Du 3 au 8 </a:t>
            </a:r>
            <a:r>
              <a:rPr lang="fr-FR" b="1" err="1">
                <a:ea typeface="+mn-lt"/>
                <a:cs typeface="+mn-lt"/>
              </a:rPr>
              <a:t>dec</a:t>
            </a:r>
            <a:r>
              <a:rPr lang="fr-FR">
                <a:ea typeface="+mn-lt"/>
                <a:cs typeface="+mn-lt"/>
              </a:rPr>
              <a:t> : reprise config Fortinet vers Palo Alto avec CS-</a:t>
            </a:r>
            <a:r>
              <a:rPr lang="fr-FR" err="1">
                <a:ea typeface="+mn-lt"/>
                <a:cs typeface="+mn-lt"/>
              </a:rPr>
              <a:t>Novidy’s</a:t>
            </a:r>
            <a:r>
              <a:rPr lang="fr-FR">
                <a:ea typeface="+mn-lt"/>
                <a:cs typeface="+mn-lt"/>
              </a:rPr>
              <a:t> + « mise en œuvre des liens optiques »</a:t>
            </a:r>
            <a:endParaRPr lang="fr-FR">
              <a:cs typeface="Calibri" panose="020F0502020204030204"/>
            </a:endParaRPr>
          </a:p>
          <a:p>
            <a:pPr marL="213995" indent="-213995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 </a:t>
            </a:r>
            <a:r>
              <a:rPr lang="fr-FR" b="1">
                <a:ea typeface="+mn-lt"/>
                <a:cs typeface="+mn-lt"/>
              </a:rPr>
              <a:t>9 </a:t>
            </a:r>
            <a:r>
              <a:rPr lang="fr-FR" b="1" err="1">
                <a:ea typeface="+mn-lt"/>
                <a:cs typeface="+mn-lt"/>
              </a:rPr>
              <a:t>déc</a:t>
            </a:r>
            <a:r>
              <a:rPr lang="fr-FR">
                <a:ea typeface="+mn-lt"/>
                <a:cs typeface="+mn-lt"/>
              </a:rPr>
              <a:t> : installation physique des équipements </a:t>
            </a:r>
            <a:endParaRPr lang="fr-FR">
              <a:cs typeface="Calibri" panose="020F0502020204030204"/>
            </a:endParaRPr>
          </a:p>
          <a:p>
            <a:pPr marL="213995" indent="-213995">
              <a:buFont typeface="Arial"/>
              <a:buChar char="•"/>
            </a:pPr>
            <a:r>
              <a:rPr lang="fr-FR" b="1">
                <a:solidFill>
                  <a:srgbClr val="FF0000"/>
                </a:solidFill>
                <a:ea typeface="+mn-lt"/>
                <a:cs typeface="+mn-lt"/>
              </a:rPr>
              <a:t> 12 </a:t>
            </a:r>
            <a:r>
              <a:rPr lang="fr-FR" b="1" err="1">
                <a:solidFill>
                  <a:srgbClr val="FF0000"/>
                </a:solidFill>
                <a:ea typeface="+mn-lt"/>
                <a:cs typeface="+mn-lt"/>
              </a:rPr>
              <a:t>déc</a:t>
            </a:r>
            <a:r>
              <a:rPr lang="fr-FR" b="1">
                <a:solidFill>
                  <a:srgbClr val="FF0000"/>
                </a:solidFill>
                <a:ea typeface="+mn-lt"/>
                <a:cs typeface="+mn-lt"/>
              </a:rPr>
              <a:t> : « mise en exploitation » avec coupure de services</a:t>
            </a:r>
            <a:endParaRPr lang="fr-FR" b="1">
              <a:solidFill>
                <a:srgbClr val="FF0000"/>
              </a:solidFill>
              <a:cs typeface="Calibri" panose="020F0502020204030204"/>
            </a:endParaRPr>
          </a:p>
          <a:p>
            <a:pPr marL="213995" indent="-213995">
              <a:buFont typeface="Arial"/>
              <a:buChar char="•"/>
            </a:pPr>
            <a:r>
              <a:rPr lang="fr-FR" b="1">
                <a:ea typeface="+mn-lt"/>
                <a:cs typeface="+mn-lt"/>
              </a:rPr>
              <a:t>Après le 12 </a:t>
            </a:r>
            <a:r>
              <a:rPr lang="fr-FR" b="1" err="1">
                <a:ea typeface="+mn-lt"/>
                <a:cs typeface="+mn-lt"/>
              </a:rPr>
              <a:t>déc</a:t>
            </a:r>
            <a:r>
              <a:rPr lang="fr-FR">
                <a:ea typeface="+mn-lt"/>
                <a:cs typeface="+mn-lt"/>
              </a:rPr>
              <a:t> : Finalisation de l'installation, ajustements, surveillance </a:t>
            </a:r>
            <a:br>
              <a:rPr lang="fr-FR">
                <a:ea typeface="+mn-lt"/>
                <a:cs typeface="+mn-lt"/>
              </a:rPr>
            </a:br>
            <a:r>
              <a:rPr lang="fr-FR">
                <a:ea typeface="+mn-lt"/>
                <a:cs typeface="+mn-lt"/>
              </a:rPr>
              <a:t>formations à Palo Alto de 2 agents du SSR</a:t>
            </a:r>
            <a:endParaRPr lang="fr-FR">
              <a:cs typeface="Calibri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072859B-6A68-4FEA-9125-048039CA4432}"/>
              </a:ext>
            </a:extLst>
          </p:cNvPr>
          <p:cNvSpPr txBox="1"/>
          <p:nvPr/>
        </p:nvSpPr>
        <p:spPr>
          <a:xfrm>
            <a:off x="406900" y="1968740"/>
            <a:ext cx="4766153" cy="1177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ea typeface="+mn-lt"/>
                <a:cs typeface="+mn-lt"/>
              </a:rPr>
              <a:t>Marché public 2020-15</a:t>
            </a:r>
            <a:r>
              <a:rPr lang="fr-FR">
                <a:ea typeface="+mn-lt"/>
                <a:cs typeface="+mn-lt"/>
              </a:rPr>
              <a:t> :</a:t>
            </a:r>
            <a:endParaRPr lang="fr-FR"/>
          </a:p>
          <a:p>
            <a:pPr marL="214313" indent="-214313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Attribution à CS-</a:t>
            </a:r>
            <a:r>
              <a:rPr lang="fr-FR" err="1">
                <a:ea typeface="+mn-lt"/>
                <a:cs typeface="+mn-lt"/>
              </a:rPr>
              <a:t>Novidy’s</a:t>
            </a:r>
            <a:r>
              <a:rPr lang="fr-FR">
                <a:ea typeface="+mn-lt"/>
                <a:cs typeface="+mn-lt"/>
              </a:rPr>
              <a:t> </a:t>
            </a:r>
            <a:endParaRPr lang="fr-FR">
              <a:cs typeface="Calibri" panose="020F0502020204030204"/>
            </a:endParaRPr>
          </a:p>
          <a:p>
            <a:pPr marL="214313" indent="-214313">
              <a:buFont typeface="Arial"/>
              <a:buChar char="•"/>
            </a:pPr>
            <a:r>
              <a:rPr lang="fr-FR">
                <a:ea typeface="+mn-lt"/>
                <a:cs typeface="+mn-lt"/>
              </a:rPr>
              <a:t>Constructeur Palo-Alto cluster de 2*  PA5220</a:t>
            </a:r>
            <a:endParaRPr lang="fr-FR">
              <a:cs typeface="Calibri"/>
            </a:endParaRPr>
          </a:p>
          <a:p>
            <a:pPr algn="l"/>
            <a:endParaRPr lang="fr-F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900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  <a:cs typeface="Arial"/>
              </a:rPr>
              <a:t>Principe du </a:t>
            </a:r>
            <a:r>
              <a:rPr lang="fr-FR" err="1">
                <a:latin typeface="Verdana"/>
                <a:ea typeface="Verdana"/>
                <a:cs typeface="Arial"/>
              </a:rPr>
              <a:t>pare-feux</a:t>
            </a:r>
            <a:endParaRPr lang="fr-FR" err="1">
              <a:latin typeface="Verdana"/>
              <a:cs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3" name="Nuage 2">
            <a:extLst>
              <a:ext uri="{FF2B5EF4-FFF2-40B4-BE49-F238E27FC236}">
                <a16:creationId xmlns:a16="http://schemas.microsoft.com/office/drawing/2014/main" id="{30253E16-B56C-40AF-84DA-5F43A498D741}"/>
              </a:ext>
            </a:extLst>
          </p:cNvPr>
          <p:cNvSpPr/>
          <p:nvPr/>
        </p:nvSpPr>
        <p:spPr>
          <a:xfrm>
            <a:off x="6757154" y="1789329"/>
            <a:ext cx="1947991" cy="91617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cs typeface="Calibri"/>
              </a:rPr>
              <a:t>Internet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B22C1B-B795-435E-B9C3-AAA91563FE4A}"/>
              </a:ext>
            </a:extLst>
          </p:cNvPr>
          <p:cNvSpPr txBox="1"/>
          <p:nvPr/>
        </p:nvSpPr>
        <p:spPr>
          <a:xfrm>
            <a:off x="4331170" y="2854611"/>
            <a:ext cx="12666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err="1"/>
              <a:t>Pare-feux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B28FE98-1401-4647-A99A-B3CD3FDAC433}"/>
              </a:ext>
            </a:extLst>
          </p:cNvPr>
          <p:cNvSpPr/>
          <p:nvPr/>
        </p:nvSpPr>
        <p:spPr>
          <a:xfrm>
            <a:off x="1047713" y="1879390"/>
            <a:ext cx="1796777" cy="916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cs typeface="Calibri"/>
              </a:rPr>
              <a:t>Postes de travail personnel</a:t>
            </a:r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6F228C4-18D1-4387-A25D-63823A6E8D53}"/>
              </a:ext>
            </a:extLst>
          </p:cNvPr>
          <p:cNvSpPr/>
          <p:nvPr/>
        </p:nvSpPr>
        <p:spPr>
          <a:xfrm>
            <a:off x="442857" y="3249211"/>
            <a:ext cx="1796777" cy="916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cs typeface="Calibri"/>
              </a:rPr>
              <a:t>Postes de travail étudiants</a:t>
            </a:r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F96FF8E-0E84-4D28-ADAA-9F6ACD4C973B}"/>
              </a:ext>
            </a:extLst>
          </p:cNvPr>
          <p:cNvSpPr/>
          <p:nvPr/>
        </p:nvSpPr>
        <p:spPr>
          <a:xfrm>
            <a:off x="1047713" y="4619032"/>
            <a:ext cx="1796777" cy="916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cs typeface="Calibri"/>
              </a:rPr>
              <a:t>Serveurs publics</a:t>
            </a:r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68710BE-3946-4865-9F9B-5471DED37024}"/>
              </a:ext>
            </a:extLst>
          </p:cNvPr>
          <p:cNvSpPr/>
          <p:nvPr/>
        </p:nvSpPr>
        <p:spPr>
          <a:xfrm>
            <a:off x="3164709" y="5072674"/>
            <a:ext cx="1796777" cy="916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cs typeface="Calibri"/>
              </a:rPr>
              <a:t>Serveurs internes</a:t>
            </a:r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056E35B-2FAE-4A1F-B8D8-464AD2E71EF1}"/>
              </a:ext>
            </a:extLst>
          </p:cNvPr>
          <p:cNvCxnSpPr/>
          <p:nvPr/>
        </p:nvCxnSpPr>
        <p:spPr>
          <a:xfrm flipV="1">
            <a:off x="5477949" y="2429654"/>
            <a:ext cx="1341358" cy="9891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DF9F9EC-76A2-4CEE-ACF7-4014E61EE9B2}"/>
              </a:ext>
            </a:extLst>
          </p:cNvPr>
          <p:cNvCxnSpPr>
            <a:cxnSpLocks/>
          </p:cNvCxnSpPr>
          <p:nvPr/>
        </p:nvCxnSpPr>
        <p:spPr>
          <a:xfrm>
            <a:off x="2756098" y="2378063"/>
            <a:ext cx="1403622" cy="958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5062EFA-4F7F-437E-B99E-BB69E59D1A4A}"/>
              </a:ext>
            </a:extLst>
          </p:cNvPr>
          <p:cNvCxnSpPr>
            <a:cxnSpLocks/>
          </p:cNvCxnSpPr>
          <p:nvPr/>
        </p:nvCxnSpPr>
        <p:spPr>
          <a:xfrm flipV="1">
            <a:off x="2204611" y="3585995"/>
            <a:ext cx="1919528" cy="996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197FFC1-C22F-446E-AC70-E4F734668D64}"/>
              </a:ext>
            </a:extLst>
          </p:cNvPr>
          <p:cNvCxnSpPr>
            <a:cxnSpLocks/>
          </p:cNvCxnSpPr>
          <p:nvPr/>
        </p:nvCxnSpPr>
        <p:spPr>
          <a:xfrm flipV="1">
            <a:off x="2249085" y="3897319"/>
            <a:ext cx="2008478" cy="7400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2F70C25-5114-4FE6-9E2C-886CAED979DE}"/>
              </a:ext>
            </a:extLst>
          </p:cNvPr>
          <p:cNvCxnSpPr>
            <a:cxnSpLocks/>
          </p:cNvCxnSpPr>
          <p:nvPr/>
        </p:nvCxnSpPr>
        <p:spPr>
          <a:xfrm flipV="1">
            <a:off x="3983598" y="3897319"/>
            <a:ext cx="727606" cy="11759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1A892BC2-4313-45BB-9375-C5D6C284F7C3}"/>
              </a:ext>
            </a:extLst>
          </p:cNvPr>
          <p:cNvSpPr/>
          <p:nvPr/>
        </p:nvSpPr>
        <p:spPr>
          <a:xfrm>
            <a:off x="5521868" y="4716876"/>
            <a:ext cx="1796777" cy="916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cs typeface="Calibri"/>
              </a:rPr>
              <a:t>Gestion des bâtiments</a:t>
            </a:r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E4D8C8E-B53E-4146-9462-0B544BF4346E}"/>
              </a:ext>
            </a:extLst>
          </p:cNvPr>
          <p:cNvCxnSpPr>
            <a:cxnSpLocks/>
          </p:cNvCxnSpPr>
          <p:nvPr/>
        </p:nvCxnSpPr>
        <p:spPr>
          <a:xfrm flipH="1" flipV="1">
            <a:off x="5351639" y="3835056"/>
            <a:ext cx="660004" cy="8556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75E77302-49C3-41D7-9455-0C5E315B19F5}"/>
              </a:ext>
            </a:extLst>
          </p:cNvPr>
          <p:cNvSpPr/>
          <p:nvPr/>
        </p:nvSpPr>
        <p:spPr>
          <a:xfrm>
            <a:off x="6713790" y="3542744"/>
            <a:ext cx="1796777" cy="916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cs typeface="Calibri"/>
              </a:rPr>
              <a:t>Etc...</a:t>
            </a:r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E81E311-E907-48BA-9CFE-84C9FB3B787B}"/>
              </a:ext>
            </a:extLst>
          </p:cNvPr>
          <p:cNvCxnSpPr>
            <a:cxnSpLocks/>
          </p:cNvCxnSpPr>
          <p:nvPr/>
        </p:nvCxnSpPr>
        <p:spPr>
          <a:xfrm flipH="1" flipV="1">
            <a:off x="5493958" y="3603788"/>
            <a:ext cx="1309335" cy="3842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6" descr="Une image contenant parking, ordinateur, mètre&#10;&#10;Description générée automatiquement">
            <a:extLst>
              <a:ext uri="{FF2B5EF4-FFF2-40B4-BE49-F238E27FC236}">
                <a16:creationId xmlns:a16="http://schemas.microsoft.com/office/drawing/2014/main" id="{578B9614-8812-4040-95BE-BF8D594F5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812" y="3154123"/>
            <a:ext cx="1955530" cy="9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43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A9F3D0-5AE7-486A-9C22-D265F4B27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7</a:t>
            </a: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60EE4A-DCDD-4434-89A3-EC79AA6F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3465"/>
            <a:ext cx="7886700" cy="3053752"/>
          </a:xfrm>
        </p:spPr>
        <p:txBody>
          <a:bodyPr>
            <a:normAutofit/>
          </a:bodyPr>
          <a:lstStyle/>
          <a:p>
            <a:r>
              <a:rPr lang="fr-FR" sz="4400">
                <a:latin typeface="Verdana"/>
                <a:ea typeface="Verdana"/>
                <a:cs typeface="Verdana"/>
              </a:rPr>
              <a:t>Subvention</a:t>
            </a:r>
            <a:r>
              <a:rPr lang="fr-FR" sz="4400" dirty="0">
                <a:latin typeface="Verdana"/>
                <a:ea typeface="Verdana"/>
                <a:cs typeface="Verdana"/>
              </a:rPr>
              <a:t> </a:t>
            </a:r>
            <a:r>
              <a:rPr lang="fr-FR" sz="4400">
                <a:latin typeface="Verdana"/>
                <a:ea typeface="Verdana"/>
                <a:cs typeface="Verdana"/>
              </a:rPr>
              <a:t>Région triennale</a:t>
            </a:r>
          </a:p>
        </p:txBody>
      </p:sp>
    </p:spTree>
    <p:extLst>
      <p:ext uri="{BB962C8B-B14F-4D97-AF65-F5344CB8AC3E}">
        <p14:creationId xmlns:p14="http://schemas.microsoft.com/office/powerpoint/2010/main" val="2992278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  <a:cs typeface="Arial"/>
              </a:rPr>
              <a:t>Année 3 2019-2020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5B6FC3C0-222B-419B-A7B6-D425DC987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041"/>
            <a:ext cx="7886700" cy="43299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latin typeface="Verdana"/>
                <a:ea typeface="Verdana"/>
                <a:cs typeface="Verdana"/>
              </a:rPr>
              <a:t>Sur les 722 838,81€ de projets de l'année </a:t>
            </a:r>
            <a:r>
              <a:rPr lang="fr-FR">
                <a:latin typeface="Verdana"/>
                <a:ea typeface="Verdana"/>
                <a:cs typeface="Verdana"/>
              </a:rPr>
              <a:t>3, nous avons justifié 485 133,44€ de dépenses au mois d'octobre via un bilan provisoire.</a:t>
            </a:r>
          </a:p>
          <a:p>
            <a:pPr marL="0" indent="0">
              <a:buNone/>
            </a:pPr>
            <a:r>
              <a:rPr lang="fr-FR" dirty="0">
                <a:latin typeface="Verdana"/>
                <a:ea typeface="Verdana"/>
                <a:cs typeface="Verdana"/>
              </a:rPr>
              <a:t>Il restera donc 237 705,37€ à justifier au printemps 2021 afin de clore cette année 3. </a:t>
            </a:r>
            <a:endParaRPr lang="fr-FR" dirty="0"/>
          </a:p>
          <a:p>
            <a:pPr marL="0" indent="0">
              <a:buNone/>
            </a:pPr>
            <a:r>
              <a:rPr lang="fr-FR">
                <a:latin typeface="Verdana"/>
                <a:ea typeface="Verdana"/>
                <a:cs typeface="Verdana"/>
              </a:rPr>
              <a:t>Grâce au délai de réalisation </a:t>
            </a:r>
            <a:r>
              <a:rPr lang="fr-FR" dirty="0">
                <a:latin typeface="Verdana"/>
                <a:ea typeface="Verdana"/>
                <a:cs typeface="Verdana"/>
              </a:rPr>
              <a:t>supplémentaire accordée par la Région, </a:t>
            </a:r>
            <a:r>
              <a:rPr lang="fr-FR">
                <a:latin typeface="Verdana"/>
                <a:ea typeface="Verdana"/>
                <a:cs typeface="Verdana"/>
              </a:rPr>
              <a:t>les facturations peuvent aller jusqu'à décembre 2020.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63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695D-C2D7-4579-BBB9-091367B1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Année 3 2019-2020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7BE2C7-190E-482B-80B9-FD1696D4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041"/>
            <a:ext cx="7886700" cy="4329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br>
              <a:rPr lang="en-US"/>
            </a:br>
            <a:endParaRPr lang="en-US"/>
          </a:p>
        </p:txBody>
      </p:sp>
      <p:sp>
        <p:nvSpPr>
          <p:cNvPr id="3" name="Espace réservé du contenu 4">
            <a:extLst>
              <a:ext uri="{FF2B5EF4-FFF2-40B4-BE49-F238E27FC236}">
                <a16:creationId xmlns:a16="http://schemas.microsoft.com/office/drawing/2014/main" id="{2B28CC83-51C8-4EBD-B839-2427D5260CAB}"/>
              </a:ext>
            </a:extLst>
          </p:cNvPr>
          <p:cNvSpPr txBox="1">
            <a:spLocks/>
          </p:cNvSpPr>
          <p:nvPr/>
        </p:nvSpPr>
        <p:spPr>
          <a:xfrm>
            <a:off x="781050" y="1999441"/>
            <a:ext cx="7886700" cy="4329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>
                <a:latin typeface="Verdana"/>
                <a:ea typeface="Verdana"/>
                <a:cs typeface="Verdana"/>
              </a:rPr>
              <a:t>Projets en retard à justifier au printemps 2021 </a:t>
            </a:r>
            <a:r>
              <a:rPr lang="fr-FR" dirty="0">
                <a:latin typeface="Verdana"/>
                <a:ea typeface="Verdana"/>
                <a:cs typeface="Verdana"/>
              </a:rPr>
              <a:t>: </a:t>
            </a:r>
            <a:endParaRPr lang="fr-FR" dirty="0"/>
          </a:p>
          <a:p>
            <a:pPr>
              <a:buNone/>
            </a:pPr>
            <a:r>
              <a:rPr lang="fr-FR">
                <a:latin typeface="Verdana"/>
                <a:ea typeface="Verdana"/>
                <a:cs typeface="Verdana"/>
              </a:rPr>
              <a:t>- Spectromètre Santé (80 400€)</a:t>
            </a:r>
            <a:endParaRPr lang="fr-FR"/>
          </a:p>
          <a:p>
            <a:pPr>
              <a:buNone/>
            </a:pPr>
            <a:r>
              <a:rPr lang="fr-FR">
                <a:latin typeface="Verdana"/>
                <a:ea typeface="Verdana"/>
                <a:cs typeface="Verdana"/>
              </a:rPr>
              <a:t>- Amphi inversé (56 600€)</a:t>
            </a:r>
            <a:endParaRPr lang="fr-FR"/>
          </a:p>
          <a:p>
            <a:pPr>
              <a:buNone/>
            </a:pPr>
            <a:r>
              <a:rPr lang="fr-FR">
                <a:latin typeface="Verdana"/>
                <a:ea typeface="Verdana"/>
                <a:cs typeface="Verdana"/>
              </a:rPr>
              <a:t>- Salle Multimodale et Salle informatique de Saumur ESTHUA (50 000€ et 40 000€)</a:t>
            </a:r>
            <a:endParaRPr lang="fr-FR"/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44585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1D216-F992-482D-937E-7AC42A18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Quelques chiffres par année</a:t>
            </a:r>
          </a:p>
        </p:txBody>
      </p:sp>
      <p:pic>
        <p:nvPicPr>
          <p:cNvPr id="8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C3E20120-9596-43C3-AFF6-8B3719DC2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883" y="1500996"/>
            <a:ext cx="7452113" cy="4537142"/>
          </a:xfrm>
        </p:spPr>
      </p:pic>
    </p:spTree>
    <p:extLst>
      <p:ext uri="{BB962C8B-B14F-4D97-AF65-F5344CB8AC3E}">
        <p14:creationId xmlns:p14="http://schemas.microsoft.com/office/powerpoint/2010/main" val="4159178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1D216-F992-482D-937E-7AC42A18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Quelques chiffres par année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D4619B1E-E978-4D28-8418-F3E836F3A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64635"/>
            <a:ext cx="7886700" cy="4548689"/>
          </a:xfrm>
        </p:spPr>
      </p:pic>
    </p:spTree>
    <p:extLst>
      <p:ext uri="{BB962C8B-B14F-4D97-AF65-F5344CB8AC3E}">
        <p14:creationId xmlns:p14="http://schemas.microsoft.com/office/powerpoint/2010/main" val="2727852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18EDC0D-89A6-472C-B4B8-20D1A0ADE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latin typeface="Verdana"/>
                <a:ea typeface="Verdana"/>
              </a:rPr>
              <a:t>9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366D798-55C1-4538-9FD5-80D47DE7A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Verdana"/>
                <a:ea typeface="Verdana"/>
              </a:rPr>
              <a:t>Datacenter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252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8330BC7-6D29-473A-B425-4A8AE10D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2" y="1252850"/>
            <a:ext cx="7886700" cy="1415607"/>
          </a:xfrm>
        </p:spPr>
        <p:txBody>
          <a:bodyPr>
            <a:normAutofit/>
          </a:bodyPr>
          <a:lstStyle/>
          <a:p>
            <a:r>
              <a:rPr lang="fr-FR" sz="4500">
                <a:latin typeface="Verdana"/>
                <a:ea typeface="Verdana"/>
                <a:cs typeface="Verdana"/>
              </a:rPr>
              <a:t>Le DATACENTER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EAF582-F4EF-4E4D-A3AB-9112C2AD9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21"/>
          <a:stretch/>
        </p:blipFill>
        <p:spPr>
          <a:xfrm>
            <a:off x="2739236" y="4001708"/>
            <a:ext cx="3292530" cy="22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25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429-5A66-475C-8706-7B415F62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Le </a:t>
            </a:r>
            <a:r>
              <a:rPr lang="en-US" err="1">
                <a:latin typeface="Verdana"/>
                <a:ea typeface="Verdana"/>
              </a:rPr>
              <a:t>projet</a:t>
            </a:r>
            <a:r>
              <a:rPr lang="en-US">
                <a:latin typeface="Verdana"/>
                <a:ea typeface="Verdana"/>
              </a:rPr>
              <a:t> - Rappel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EBF6CC-BB56-4AC5-B54F-524AD615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44" y="1568609"/>
            <a:ext cx="8510496" cy="40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3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F171B92-9C39-4A28-A5C7-EA553EC41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C2C3883-C06C-492B-BC98-49BA4308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Evolution des dispositifs pédagogiques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326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429-5A66-475C-8706-7B415F62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Le </a:t>
            </a:r>
            <a:r>
              <a:rPr lang="en-US" err="1">
                <a:latin typeface="Verdana"/>
                <a:ea typeface="Verdana"/>
              </a:rPr>
              <a:t>projet</a:t>
            </a:r>
            <a:r>
              <a:rPr lang="en-US">
                <a:latin typeface="Verdana"/>
                <a:ea typeface="Verdana"/>
              </a:rPr>
              <a:t> - Rappel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057B0FE-4FAB-4A72-8E2F-A16182408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44" y="1454908"/>
            <a:ext cx="7619476" cy="41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1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429-5A66-475C-8706-7B415F62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Le </a:t>
            </a:r>
            <a:r>
              <a:rPr lang="en-US" err="1">
                <a:latin typeface="Verdana"/>
                <a:ea typeface="Verdana"/>
              </a:rPr>
              <a:t>projet</a:t>
            </a:r>
            <a:r>
              <a:rPr lang="en-US">
                <a:latin typeface="Verdana"/>
                <a:ea typeface="Verdana"/>
              </a:rPr>
              <a:t> - Rappel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6B6F4F-0513-4360-81A4-2E1B2F924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44" y="1287773"/>
            <a:ext cx="7775389" cy="44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99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429-5A66-475C-8706-7B415F62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70" y="301730"/>
            <a:ext cx="7886700" cy="680856"/>
          </a:xfrm>
        </p:spPr>
        <p:txBody>
          <a:bodyPr/>
          <a:lstStyle/>
          <a:p>
            <a:r>
              <a:rPr lang="en-US" err="1">
                <a:latin typeface="Verdana"/>
                <a:ea typeface="Verdana"/>
              </a:rPr>
              <a:t>Calendrier</a:t>
            </a:r>
            <a:r>
              <a:rPr lang="en-US">
                <a:latin typeface="Verdana"/>
                <a:ea typeface="Verdana"/>
              </a:rPr>
              <a:t> prévisionnel</a:t>
            </a: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81A7BAD-A311-4ADB-98C1-842490243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20" y="1387346"/>
            <a:ext cx="8406015" cy="44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4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429-5A66-475C-8706-7B415F62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65" y="353087"/>
            <a:ext cx="7886700" cy="673887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Etat </a:t>
            </a:r>
            <a:r>
              <a:rPr lang="en-US" err="1">
                <a:latin typeface="Verdana"/>
                <a:ea typeface="Verdana"/>
              </a:rPr>
              <a:t>d'avancement</a:t>
            </a:r>
            <a:r>
              <a:rPr lang="en-US">
                <a:latin typeface="Verdana"/>
                <a:ea typeface="Verdana"/>
              </a:rPr>
              <a:t> - </a:t>
            </a:r>
            <a:r>
              <a:rPr lang="en-US" err="1">
                <a:latin typeface="Verdana"/>
                <a:ea typeface="Verdana"/>
              </a:rPr>
              <a:t>Extérieur</a:t>
            </a:r>
            <a:endParaRPr lang="en-US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D95BAD-B143-496D-BFD5-7F42798A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44" y="1431179"/>
            <a:ext cx="7050072" cy="50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18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429-5A66-475C-8706-7B415F62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5021"/>
            <a:ext cx="7886700" cy="680856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Etat </a:t>
            </a:r>
            <a:r>
              <a:rPr lang="en-US" err="1">
                <a:latin typeface="Verdana"/>
                <a:ea typeface="Verdana"/>
              </a:rPr>
              <a:t>d'avancement</a:t>
            </a:r>
            <a:r>
              <a:rPr lang="en-US">
                <a:latin typeface="Verdana"/>
                <a:ea typeface="Verdana"/>
              </a:rPr>
              <a:t> - </a:t>
            </a:r>
            <a:r>
              <a:rPr lang="en-US" err="1">
                <a:latin typeface="Verdana"/>
                <a:ea typeface="Verdana"/>
              </a:rPr>
              <a:t>Extérieur</a:t>
            </a:r>
            <a:endParaRPr lang="en-US" err="1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8F592C8-D5D6-4442-BF6C-FEF3D8014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6" y="1342948"/>
            <a:ext cx="7628814" cy="51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37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429-5A66-475C-8706-7B415F62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6118"/>
            <a:ext cx="7886700" cy="680856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Etat </a:t>
            </a:r>
            <a:r>
              <a:rPr lang="en-US" err="1">
                <a:latin typeface="Verdana"/>
                <a:ea typeface="Verdana"/>
              </a:rPr>
              <a:t>d'avancement</a:t>
            </a:r>
            <a:r>
              <a:rPr lang="en-US">
                <a:latin typeface="Verdana"/>
                <a:ea typeface="Verdana"/>
              </a:rPr>
              <a:t> - </a:t>
            </a:r>
            <a:r>
              <a:rPr lang="en-US" err="1">
                <a:latin typeface="Verdana"/>
                <a:ea typeface="Verdana"/>
              </a:rPr>
              <a:t>Intérieur</a:t>
            </a:r>
            <a:endParaRPr lang="en-US" err="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C532DA7-E764-4729-AC65-38CB67536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22" y="1356010"/>
            <a:ext cx="7463845" cy="5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03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429-5A66-475C-8706-7B415F62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65" y="290633"/>
            <a:ext cx="7886700" cy="680856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Etat </a:t>
            </a:r>
            <a:r>
              <a:rPr lang="en-US" err="1">
                <a:latin typeface="Verdana"/>
                <a:ea typeface="Verdana"/>
              </a:rPr>
              <a:t>d'avancement</a:t>
            </a:r>
            <a:r>
              <a:rPr lang="en-US">
                <a:latin typeface="Verdana"/>
                <a:ea typeface="Verdana"/>
              </a:rPr>
              <a:t> - </a:t>
            </a:r>
            <a:r>
              <a:rPr lang="en-US" err="1">
                <a:latin typeface="Verdana"/>
                <a:ea typeface="Verdana"/>
              </a:rPr>
              <a:t>Intérieur</a:t>
            </a:r>
            <a:endParaRPr lang="en-US" err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BAC605B-F2C4-485B-8A87-15A776B6E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56" y="1357339"/>
            <a:ext cx="7566562" cy="52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429-5A66-475C-8706-7B415F62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53" y="312827"/>
            <a:ext cx="7886700" cy="680856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Etat </a:t>
            </a:r>
            <a:r>
              <a:rPr lang="en-US" err="1">
                <a:latin typeface="Verdana"/>
                <a:ea typeface="Verdana"/>
              </a:rPr>
              <a:t>d'avancement</a:t>
            </a:r>
            <a:r>
              <a:rPr lang="en-US">
                <a:latin typeface="Verdana"/>
                <a:ea typeface="Verdana"/>
              </a:rPr>
              <a:t> - </a:t>
            </a:r>
            <a:r>
              <a:rPr lang="en-US" err="1">
                <a:latin typeface="Verdana"/>
                <a:ea typeface="Verdana"/>
              </a:rPr>
              <a:t>Intérieur</a:t>
            </a:r>
            <a:endParaRPr lang="en-US" err="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8C85614-523B-4019-A0D4-CD749AD5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3" y="1220790"/>
            <a:ext cx="7295292" cy="51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32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5429-5A66-475C-8706-7B415F62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79" y="163059"/>
            <a:ext cx="7886700" cy="1119148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Etat </a:t>
            </a:r>
            <a:r>
              <a:rPr lang="en-US" err="1">
                <a:latin typeface="Verdana"/>
                <a:ea typeface="Verdana"/>
              </a:rPr>
              <a:t>d'avancement</a:t>
            </a:r>
            <a:r>
              <a:rPr lang="en-US">
                <a:latin typeface="Verdana"/>
                <a:ea typeface="Verdana"/>
              </a:rPr>
              <a:t> - </a:t>
            </a:r>
            <a:r>
              <a:rPr lang="en-US" err="1">
                <a:latin typeface="Verdana"/>
                <a:ea typeface="Verdana"/>
              </a:rPr>
              <a:t>Intérieur</a:t>
            </a:r>
            <a:endParaRPr lang="en-US" err="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4B24599-3097-467F-9DC2-E5EDF7CD3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37" y="1294752"/>
            <a:ext cx="7381023" cy="51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81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  <a:cs typeface="Verdana"/>
              </a:rPr>
              <a:t>Informations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71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626DF71-E39E-480D-B884-C2765D170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TBE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D51A78F-E614-4811-AA46-DDB8D6BC9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Tableau de bord des enseignements</a:t>
            </a:r>
          </a:p>
        </p:txBody>
      </p:sp>
    </p:spTree>
    <p:extLst>
      <p:ext uri="{BB962C8B-B14F-4D97-AF65-F5344CB8AC3E}">
        <p14:creationId xmlns:p14="http://schemas.microsoft.com/office/powerpoint/2010/main" val="2102314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695D-C2D7-4579-BBB9-091367B1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Arrêts à venir de solutions et logiciels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7BE2C7-190E-482B-80B9-FD1696D4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041"/>
            <a:ext cx="7886700" cy="4329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latin typeface="Verdana"/>
                <a:ea typeface="Verdana"/>
                <a:cs typeface="Verdana"/>
              </a:rPr>
              <a:t>Outils d'</a:t>
            </a:r>
            <a:r>
              <a:rPr lang="fr-FR" dirty="0" err="1">
                <a:latin typeface="Verdana"/>
                <a:ea typeface="Verdana"/>
                <a:cs typeface="Verdana"/>
              </a:rPr>
              <a:t>intéractivité</a:t>
            </a:r>
            <a:r>
              <a:rPr lang="fr-FR" dirty="0">
                <a:latin typeface="Verdana"/>
                <a:ea typeface="Verdana"/>
                <a:cs typeface="Verdana"/>
              </a:rPr>
              <a:t> :</a:t>
            </a:r>
          </a:p>
          <a:p>
            <a:pPr marL="0" indent="0">
              <a:buNone/>
            </a:pPr>
            <a:r>
              <a:rPr lang="fr-FR" dirty="0">
                <a:latin typeface="Verdana"/>
                <a:ea typeface="Verdana"/>
                <a:cs typeface="Verdana"/>
              </a:rPr>
              <a:t>- Klaxoon : arrêt au 24 février 2021</a:t>
            </a:r>
          </a:p>
          <a:p>
            <a:pPr marL="0" indent="0">
              <a:buNone/>
            </a:pPr>
            <a:r>
              <a:rPr lang="fr-FR" dirty="0">
                <a:latin typeface="Verdana"/>
                <a:ea typeface="Verdana"/>
                <a:cs typeface="Verdana"/>
              </a:rPr>
              <a:t>- </a:t>
            </a:r>
            <a:r>
              <a:rPr lang="fr-FR" dirty="0" err="1">
                <a:latin typeface="Verdana"/>
                <a:ea typeface="Verdana"/>
                <a:cs typeface="Verdana"/>
              </a:rPr>
              <a:t>Wisembly</a:t>
            </a:r>
            <a:r>
              <a:rPr lang="fr-FR" dirty="0">
                <a:latin typeface="Verdana"/>
                <a:ea typeface="Verdana"/>
                <a:cs typeface="Verdana"/>
              </a:rPr>
              <a:t> : arrêt septembre 2021</a:t>
            </a:r>
          </a:p>
          <a:p>
            <a:pPr marL="0" indent="0">
              <a:buNone/>
            </a:pPr>
            <a:endParaRPr lang="fr-FR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fr-FR" dirty="0">
                <a:latin typeface="Verdana"/>
                <a:ea typeface="Verdana"/>
                <a:cs typeface="Verdana"/>
              </a:rPr>
              <a:t>Volonté de déployer </a:t>
            </a:r>
            <a:r>
              <a:rPr lang="fr-FR" dirty="0" err="1">
                <a:latin typeface="Verdana"/>
                <a:ea typeface="Verdana"/>
                <a:cs typeface="Verdana"/>
              </a:rPr>
              <a:t>Wooclap</a:t>
            </a:r>
            <a:r>
              <a:rPr lang="fr-FR" dirty="0">
                <a:latin typeface="Verdana"/>
                <a:ea typeface="Verdana"/>
                <a:cs typeface="Verdana"/>
              </a:rPr>
              <a:t>,  un outil d'interactivité s'intégrant à Moodle. </a:t>
            </a:r>
          </a:p>
        </p:txBody>
      </p:sp>
    </p:spTree>
    <p:extLst>
      <p:ext uri="{BB962C8B-B14F-4D97-AF65-F5344CB8AC3E}">
        <p14:creationId xmlns:p14="http://schemas.microsoft.com/office/powerpoint/2010/main" val="402775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E695D-C2D7-4579-BBB9-091367B17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Verdana"/>
                <a:ea typeface="Verdana"/>
                <a:cs typeface="Verdana"/>
              </a:rPr>
              <a:t>CPN 1er semestre 2021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7BE2C7-190E-482B-80B9-FD1696D4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041"/>
            <a:ext cx="7886700" cy="4329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br>
              <a:rPr lang="en-US"/>
            </a:br>
            <a:endParaRPr lang="en-US"/>
          </a:p>
        </p:txBody>
      </p:sp>
      <p:sp>
        <p:nvSpPr>
          <p:cNvPr id="3" name="Espace réservé du contenu 4">
            <a:extLst>
              <a:ext uri="{FF2B5EF4-FFF2-40B4-BE49-F238E27FC236}">
                <a16:creationId xmlns:a16="http://schemas.microsoft.com/office/drawing/2014/main" id="{C544D22D-0D61-43A8-AF42-B544772EC258}"/>
              </a:ext>
            </a:extLst>
          </p:cNvPr>
          <p:cNvSpPr txBox="1">
            <a:spLocks/>
          </p:cNvSpPr>
          <p:nvPr/>
        </p:nvSpPr>
        <p:spPr>
          <a:xfrm>
            <a:off x="781050" y="1999441"/>
            <a:ext cx="7886700" cy="4329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latin typeface="Verdana"/>
                <a:ea typeface="Verdana"/>
                <a:cs typeface="Verdana"/>
              </a:rPr>
              <a:t>Les CPN auront lieux de 9h30 à 12h30 les vendredis :</a:t>
            </a:r>
          </a:p>
          <a:p>
            <a:pPr marL="0" indent="0">
              <a:buNone/>
            </a:pPr>
            <a:r>
              <a:rPr lang="fr-FR" dirty="0">
                <a:latin typeface="Verdana"/>
                <a:ea typeface="Verdana"/>
                <a:cs typeface="Verdana"/>
              </a:rPr>
              <a:t>- 2 avril 2021</a:t>
            </a:r>
          </a:p>
          <a:p>
            <a:pPr marL="0" indent="0">
              <a:buNone/>
            </a:pPr>
            <a:r>
              <a:rPr lang="fr-FR" dirty="0">
                <a:latin typeface="Verdana"/>
                <a:ea typeface="Verdana"/>
                <a:cs typeface="Verdana"/>
              </a:rPr>
              <a:t>- 18 juin 2021</a:t>
            </a:r>
          </a:p>
          <a:p>
            <a:pPr marL="0" indent="0">
              <a:buNone/>
            </a:pPr>
            <a:endParaRPr lang="fr-FR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fr-FR" dirty="0">
                <a:latin typeface="Verdana"/>
                <a:ea typeface="Verdana"/>
                <a:cs typeface="Verdana"/>
              </a:rPr>
              <a:t>Le lieu est inconnu à ce jour.</a:t>
            </a:r>
          </a:p>
        </p:txBody>
      </p:sp>
    </p:spTree>
    <p:extLst>
      <p:ext uri="{BB962C8B-B14F-4D97-AF65-F5344CB8AC3E}">
        <p14:creationId xmlns:p14="http://schemas.microsoft.com/office/powerpoint/2010/main" val="2953291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fr-FR" sz="1800">
                <a:latin typeface="Verdana"/>
                <a:ea typeface="Verdana"/>
              </a:rPr>
              <a:t>Projets impliquant une mise en réseau (L. </a:t>
            </a:r>
            <a:r>
              <a:rPr lang="fr-FR" sz="1800" err="1">
                <a:latin typeface="Verdana"/>
                <a:ea typeface="Verdana"/>
              </a:rPr>
              <a:t>Brucher</a:t>
            </a:r>
            <a:r>
              <a:rPr lang="fr-FR" sz="1800">
                <a:latin typeface="Verdana"/>
                <a:ea typeface="Verdana"/>
              </a:rPr>
              <a:t>)</a:t>
            </a:r>
            <a:endParaRPr lang="fr-FR" sz="18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741916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3128563" y="2766485"/>
            <a:ext cx="2896640" cy="1334312"/>
            <a:chOff x="2282825" y="2911475"/>
            <a:chExt cx="3267076" cy="1504950"/>
          </a:xfrm>
        </p:grpSpPr>
        <p:grpSp>
          <p:nvGrpSpPr>
            <p:cNvPr id="11" name="Grouper 10"/>
            <p:cNvGrpSpPr/>
            <p:nvPr/>
          </p:nvGrpSpPr>
          <p:grpSpPr>
            <a:xfrm>
              <a:off x="3778250" y="2911475"/>
              <a:ext cx="1506538" cy="1504950"/>
              <a:chOff x="3778250" y="2911475"/>
              <a:chExt cx="1506538" cy="1504950"/>
            </a:xfrm>
          </p:grpSpPr>
          <p:sp>
            <p:nvSpPr>
              <p:cNvPr id="17" name="Freeform 67"/>
              <p:cNvSpPr>
                <a:spLocks/>
              </p:cNvSpPr>
              <p:nvPr/>
            </p:nvSpPr>
            <p:spPr bwMode="auto">
              <a:xfrm>
                <a:off x="4541838" y="3576638"/>
                <a:ext cx="80963" cy="76200"/>
              </a:xfrm>
              <a:custGeom>
                <a:avLst/>
                <a:gdLst>
                  <a:gd name="T0" fmla="*/ 41 w 41"/>
                  <a:gd name="T1" fmla="*/ 19 h 38"/>
                  <a:gd name="T2" fmla="*/ 20 w 41"/>
                  <a:gd name="T3" fmla="*/ 0 h 38"/>
                  <a:gd name="T4" fmla="*/ 0 w 41"/>
                  <a:gd name="T5" fmla="*/ 0 h 38"/>
                  <a:gd name="T6" fmla="*/ 0 w 41"/>
                  <a:gd name="T7" fmla="*/ 38 h 38"/>
                  <a:gd name="T8" fmla="*/ 20 w 41"/>
                  <a:gd name="T9" fmla="*/ 38 h 38"/>
                  <a:gd name="T10" fmla="*/ 41 w 41"/>
                  <a:gd name="T1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41" y="19"/>
                    </a:moveTo>
                    <a:cubicBezTo>
                      <a:pt x="41" y="8"/>
                      <a:pt x="34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34" y="38"/>
                      <a:pt x="41" y="31"/>
                      <a:pt x="4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Freeform 68"/>
              <p:cNvSpPr>
                <a:spLocks noEditPoints="1"/>
              </p:cNvSpPr>
              <p:nvPr/>
            </p:nvSpPr>
            <p:spPr bwMode="auto">
              <a:xfrm>
                <a:off x="3778250" y="2911475"/>
                <a:ext cx="1506538" cy="1504950"/>
              </a:xfrm>
              <a:custGeom>
                <a:avLst/>
                <a:gdLst>
                  <a:gd name="T0" fmla="*/ 56 w 754"/>
                  <a:gd name="T1" fmla="*/ 275 h 753"/>
                  <a:gd name="T2" fmla="*/ 698 w 754"/>
                  <a:gd name="T3" fmla="*/ 478 h 753"/>
                  <a:gd name="T4" fmla="*/ 255 w 754"/>
                  <a:gd name="T5" fmla="*/ 431 h 753"/>
                  <a:gd name="T6" fmla="*/ 236 w 754"/>
                  <a:gd name="T7" fmla="*/ 354 h 753"/>
                  <a:gd name="T8" fmla="*/ 189 w 754"/>
                  <a:gd name="T9" fmla="*/ 431 h 753"/>
                  <a:gd name="T10" fmla="*/ 155 w 754"/>
                  <a:gd name="T11" fmla="*/ 431 h 753"/>
                  <a:gd name="T12" fmla="*/ 136 w 754"/>
                  <a:gd name="T13" fmla="*/ 319 h 753"/>
                  <a:gd name="T14" fmla="*/ 196 w 754"/>
                  <a:gd name="T15" fmla="*/ 407 h 753"/>
                  <a:gd name="T16" fmla="*/ 255 w 754"/>
                  <a:gd name="T17" fmla="*/ 319 h 753"/>
                  <a:gd name="T18" fmla="*/ 341 w 754"/>
                  <a:gd name="T19" fmla="*/ 333 h 753"/>
                  <a:gd name="T20" fmla="*/ 297 w 754"/>
                  <a:gd name="T21" fmla="*/ 367 h 753"/>
                  <a:gd name="T22" fmla="*/ 336 w 754"/>
                  <a:gd name="T23" fmla="*/ 381 h 753"/>
                  <a:gd name="T24" fmla="*/ 297 w 754"/>
                  <a:gd name="T25" fmla="*/ 417 h 753"/>
                  <a:gd name="T26" fmla="*/ 341 w 754"/>
                  <a:gd name="T27" fmla="*/ 431 h 753"/>
                  <a:gd name="T28" fmla="*/ 279 w 754"/>
                  <a:gd name="T29" fmla="*/ 319 h 753"/>
                  <a:gd name="T30" fmla="*/ 341 w 754"/>
                  <a:gd name="T31" fmla="*/ 333 h 753"/>
                  <a:gd name="T32" fmla="*/ 393 w 754"/>
                  <a:gd name="T33" fmla="*/ 386 h 753"/>
                  <a:gd name="T34" fmla="*/ 382 w 754"/>
                  <a:gd name="T35" fmla="*/ 431 h 753"/>
                  <a:gd name="T36" fmla="*/ 363 w 754"/>
                  <a:gd name="T37" fmla="*/ 319 h 753"/>
                  <a:gd name="T38" fmla="*/ 442 w 754"/>
                  <a:gd name="T39" fmla="*/ 352 h 753"/>
                  <a:gd name="T40" fmla="*/ 443 w 754"/>
                  <a:gd name="T41" fmla="*/ 431 h 753"/>
                  <a:gd name="T42" fmla="*/ 516 w 754"/>
                  <a:gd name="T43" fmla="*/ 416 h 753"/>
                  <a:gd name="T44" fmla="*/ 568 w 754"/>
                  <a:gd name="T45" fmla="*/ 399 h 753"/>
                  <a:gd name="T46" fmla="*/ 459 w 754"/>
                  <a:gd name="T47" fmla="*/ 375 h 753"/>
                  <a:gd name="T48" fmla="*/ 568 w 754"/>
                  <a:gd name="T49" fmla="*/ 351 h 753"/>
                  <a:gd name="T50" fmla="*/ 516 w 754"/>
                  <a:gd name="T51" fmla="*/ 334 h 753"/>
                  <a:gd name="T52" fmla="*/ 516 w 754"/>
                  <a:gd name="T53" fmla="*/ 416 h 753"/>
                  <a:gd name="T54" fmla="*/ 590 w 754"/>
                  <a:gd name="T55" fmla="*/ 431 h 753"/>
                  <a:gd name="T56" fmla="*/ 608 w 754"/>
                  <a:gd name="T57" fmla="*/ 319 h 753"/>
                  <a:gd name="T58" fmla="*/ 599 w 754"/>
                  <a:gd name="T59" fmla="*/ 307 h 753"/>
                  <a:gd name="T60" fmla="*/ 599 w 754"/>
                  <a:gd name="T61" fmla="*/ 283 h 753"/>
                  <a:gd name="T62" fmla="*/ 599 w 754"/>
                  <a:gd name="T63" fmla="*/ 30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4" h="753">
                    <a:moveTo>
                      <a:pt x="479" y="56"/>
                    </a:moveTo>
                    <a:cubicBezTo>
                      <a:pt x="302" y="0"/>
                      <a:pt x="112" y="98"/>
                      <a:pt x="56" y="275"/>
                    </a:cubicBezTo>
                    <a:cubicBezTo>
                      <a:pt x="0" y="452"/>
                      <a:pt x="99" y="641"/>
                      <a:pt x="276" y="697"/>
                    </a:cubicBezTo>
                    <a:cubicBezTo>
                      <a:pt x="452" y="753"/>
                      <a:pt x="642" y="655"/>
                      <a:pt x="698" y="478"/>
                    </a:cubicBezTo>
                    <a:cubicBezTo>
                      <a:pt x="754" y="301"/>
                      <a:pt x="656" y="112"/>
                      <a:pt x="479" y="56"/>
                    </a:cubicBezTo>
                    <a:close/>
                    <a:moveTo>
                      <a:pt x="255" y="431"/>
                    </a:moveTo>
                    <a:cubicBezTo>
                      <a:pt x="236" y="431"/>
                      <a:pt x="236" y="431"/>
                      <a:pt x="236" y="43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02" y="431"/>
                      <a:pt x="202" y="431"/>
                      <a:pt x="202" y="431"/>
                    </a:cubicBezTo>
                    <a:cubicBezTo>
                      <a:pt x="189" y="431"/>
                      <a:pt x="189" y="431"/>
                      <a:pt x="189" y="431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36" y="431"/>
                      <a:pt x="136" y="431"/>
                      <a:pt x="136" y="431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56" y="319"/>
                      <a:pt x="156" y="319"/>
                      <a:pt x="156" y="319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35" y="319"/>
                      <a:pt x="235" y="319"/>
                      <a:pt x="235" y="319"/>
                    </a:cubicBezTo>
                    <a:cubicBezTo>
                      <a:pt x="255" y="319"/>
                      <a:pt x="255" y="319"/>
                      <a:pt x="255" y="319"/>
                    </a:cubicBezTo>
                    <a:lnTo>
                      <a:pt x="255" y="431"/>
                    </a:lnTo>
                    <a:close/>
                    <a:moveTo>
                      <a:pt x="341" y="333"/>
                    </a:moveTo>
                    <a:cubicBezTo>
                      <a:pt x="297" y="333"/>
                      <a:pt x="297" y="333"/>
                      <a:pt x="297" y="333"/>
                    </a:cubicBezTo>
                    <a:cubicBezTo>
                      <a:pt x="297" y="367"/>
                      <a:pt x="297" y="367"/>
                      <a:pt x="297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81"/>
                      <a:pt x="336" y="381"/>
                      <a:pt x="336" y="381"/>
                    </a:cubicBezTo>
                    <a:cubicBezTo>
                      <a:pt x="297" y="381"/>
                      <a:pt x="297" y="381"/>
                      <a:pt x="297" y="381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1" y="431"/>
                      <a:pt x="341" y="431"/>
                      <a:pt x="341" y="431"/>
                    </a:cubicBezTo>
                    <a:cubicBezTo>
                      <a:pt x="279" y="431"/>
                      <a:pt x="279" y="431"/>
                      <a:pt x="279" y="431"/>
                    </a:cubicBezTo>
                    <a:cubicBezTo>
                      <a:pt x="279" y="319"/>
                      <a:pt x="279" y="319"/>
                      <a:pt x="279" y="319"/>
                    </a:cubicBezTo>
                    <a:cubicBezTo>
                      <a:pt x="341" y="319"/>
                      <a:pt x="341" y="319"/>
                      <a:pt x="341" y="319"/>
                    </a:cubicBezTo>
                    <a:lnTo>
                      <a:pt x="341" y="333"/>
                    </a:lnTo>
                    <a:close/>
                    <a:moveTo>
                      <a:pt x="421" y="431"/>
                    </a:move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82" y="386"/>
                      <a:pt x="382" y="386"/>
                      <a:pt x="382" y="386"/>
                    </a:cubicBezTo>
                    <a:cubicBezTo>
                      <a:pt x="382" y="431"/>
                      <a:pt x="382" y="431"/>
                      <a:pt x="382" y="431"/>
                    </a:cubicBezTo>
                    <a:cubicBezTo>
                      <a:pt x="363" y="431"/>
                      <a:pt x="363" y="431"/>
                      <a:pt x="363" y="431"/>
                    </a:cubicBezTo>
                    <a:cubicBezTo>
                      <a:pt x="363" y="319"/>
                      <a:pt x="363" y="319"/>
                      <a:pt x="363" y="319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28" y="319"/>
                      <a:pt x="442" y="334"/>
                      <a:pt x="442" y="352"/>
                    </a:cubicBezTo>
                    <a:cubicBezTo>
                      <a:pt x="442" y="366"/>
                      <a:pt x="434" y="381"/>
                      <a:pt x="414" y="385"/>
                    </a:cubicBezTo>
                    <a:cubicBezTo>
                      <a:pt x="443" y="431"/>
                      <a:pt x="443" y="431"/>
                      <a:pt x="443" y="431"/>
                    </a:cubicBezTo>
                    <a:lnTo>
                      <a:pt x="421" y="431"/>
                    </a:lnTo>
                    <a:close/>
                    <a:moveTo>
                      <a:pt x="516" y="416"/>
                    </a:moveTo>
                    <a:cubicBezTo>
                      <a:pt x="530" y="416"/>
                      <a:pt x="540" y="410"/>
                      <a:pt x="546" y="399"/>
                    </a:cubicBezTo>
                    <a:cubicBezTo>
                      <a:pt x="568" y="399"/>
                      <a:pt x="568" y="399"/>
                      <a:pt x="568" y="399"/>
                    </a:cubicBezTo>
                    <a:cubicBezTo>
                      <a:pt x="560" y="421"/>
                      <a:pt x="540" y="432"/>
                      <a:pt x="516" y="432"/>
                    </a:cubicBezTo>
                    <a:cubicBezTo>
                      <a:pt x="485" y="432"/>
                      <a:pt x="459" y="409"/>
                      <a:pt x="459" y="375"/>
                    </a:cubicBezTo>
                    <a:cubicBezTo>
                      <a:pt x="459" y="341"/>
                      <a:pt x="485" y="318"/>
                      <a:pt x="516" y="318"/>
                    </a:cubicBezTo>
                    <a:cubicBezTo>
                      <a:pt x="540" y="318"/>
                      <a:pt x="560" y="329"/>
                      <a:pt x="568" y="351"/>
                    </a:cubicBezTo>
                    <a:cubicBezTo>
                      <a:pt x="546" y="351"/>
                      <a:pt x="546" y="351"/>
                      <a:pt x="546" y="351"/>
                    </a:cubicBezTo>
                    <a:cubicBezTo>
                      <a:pt x="540" y="340"/>
                      <a:pt x="530" y="334"/>
                      <a:pt x="516" y="334"/>
                    </a:cubicBezTo>
                    <a:cubicBezTo>
                      <a:pt x="494" y="334"/>
                      <a:pt x="478" y="350"/>
                      <a:pt x="478" y="375"/>
                    </a:cubicBezTo>
                    <a:cubicBezTo>
                      <a:pt x="478" y="400"/>
                      <a:pt x="494" y="416"/>
                      <a:pt x="516" y="416"/>
                    </a:cubicBezTo>
                    <a:close/>
                    <a:moveTo>
                      <a:pt x="608" y="431"/>
                    </a:moveTo>
                    <a:cubicBezTo>
                      <a:pt x="590" y="431"/>
                      <a:pt x="590" y="431"/>
                      <a:pt x="590" y="431"/>
                    </a:cubicBezTo>
                    <a:cubicBezTo>
                      <a:pt x="590" y="319"/>
                      <a:pt x="590" y="319"/>
                      <a:pt x="590" y="319"/>
                    </a:cubicBezTo>
                    <a:cubicBezTo>
                      <a:pt x="608" y="319"/>
                      <a:pt x="608" y="319"/>
                      <a:pt x="608" y="319"/>
                    </a:cubicBezTo>
                    <a:lnTo>
                      <a:pt x="608" y="431"/>
                    </a:lnTo>
                    <a:close/>
                    <a:moveTo>
                      <a:pt x="599" y="307"/>
                    </a:moveTo>
                    <a:cubicBezTo>
                      <a:pt x="592" y="307"/>
                      <a:pt x="587" y="302"/>
                      <a:pt x="587" y="295"/>
                    </a:cubicBezTo>
                    <a:cubicBezTo>
                      <a:pt x="587" y="289"/>
                      <a:pt x="592" y="283"/>
                      <a:pt x="599" y="283"/>
                    </a:cubicBezTo>
                    <a:cubicBezTo>
                      <a:pt x="605" y="283"/>
                      <a:pt x="611" y="289"/>
                      <a:pt x="611" y="295"/>
                    </a:cubicBezTo>
                    <a:cubicBezTo>
                      <a:pt x="611" y="302"/>
                      <a:pt x="605" y="307"/>
                      <a:pt x="599" y="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Freeform 69"/>
            <p:cNvSpPr>
              <a:spLocks noEditPoints="1"/>
            </p:cNvSpPr>
            <p:nvPr/>
          </p:nvSpPr>
          <p:spPr bwMode="auto">
            <a:xfrm>
              <a:off x="2282825" y="2911475"/>
              <a:ext cx="1506538" cy="1504950"/>
            </a:xfrm>
            <a:custGeom>
              <a:avLst/>
              <a:gdLst>
                <a:gd name="T0" fmla="*/ 276 w 754"/>
                <a:gd name="T1" fmla="*/ 697 h 753"/>
                <a:gd name="T2" fmla="*/ 56 w 754"/>
                <a:gd name="T3" fmla="*/ 275 h 753"/>
                <a:gd name="T4" fmla="*/ 479 w 754"/>
                <a:gd name="T5" fmla="*/ 56 h 753"/>
                <a:gd name="T6" fmla="*/ 698 w 754"/>
                <a:gd name="T7" fmla="*/ 478 h 753"/>
                <a:gd name="T8" fmla="*/ 276 w 754"/>
                <a:gd name="T9" fmla="*/ 697 h 753"/>
                <a:gd name="T10" fmla="*/ 472 w 754"/>
                <a:gd name="T11" fmla="*/ 75 h 753"/>
                <a:gd name="T12" fmla="*/ 76 w 754"/>
                <a:gd name="T13" fmla="*/ 281 h 753"/>
                <a:gd name="T14" fmla="*/ 282 w 754"/>
                <a:gd name="T15" fmla="*/ 678 h 753"/>
                <a:gd name="T16" fmla="*/ 678 w 754"/>
                <a:gd name="T17" fmla="*/ 472 h 753"/>
                <a:gd name="T18" fmla="*/ 472 w 754"/>
                <a:gd name="T19" fmla="*/ 7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4" h="753">
                  <a:moveTo>
                    <a:pt x="276" y="697"/>
                  </a:moveTo>
                  <a:cubicBezTo>
                    <a:pt x="99" y="641"/>
                    <a:pt x="0" y="452"/>
                    <a:pt x="56" y="275"/>
                  </a:cubicBezTo>
                  <a:cubicBezTo>
                    <a:pt x="112" y="98"/>
                    <a:pt x="302" y="0"/>
                    <a:pt x="479" y="56"/>
                  </a:cubicBezTo>
                  <a:cubicBezTo>
                    <a:pt x="655" y="112"/>
                    <a:pt x="754" y="301"/>
                    <a:pt x="698" y="478"/>
                  </a:cubicBezTo>
                  <a:cubicBezTo>
                    <a:pt x="642" y="655"/>
                    <a:pt x="452" y="753"/>
                    <a:pt x="276" y="697"/>
                  </a:cubicBezTo>
                  <a:close/>
                  <a:moveTo>
                    <a:pt x="472" y="75"/>
                  </a:moveTo>
                  <a:cubicBezTo>
                    <a:pt x="306" y="23"/>
                    <a:pt x="128" y="115"/>
                    <a:pt x="76" y="281"/>
                  </a:cubicBezTo>
                  <a:cubicBezTo>
                    <a:pt x="23" y="447"/>
                    <a:pt x="116" y="625"/>
                    <a:pt x="282" y="678"/>
                  </a:cubicBezTo>
                  <a:cubicBezTo>
                    <a:pt x="448" y="730"/>
                    <a:pt x="626" y="638"/>
                    <a:pt x="678" y="472"/>
                  </a:cubicBezTo>
                  <a:cubicBezTo>
                    <a:pt x="731" y="306"/>
                    <a:pt x="638" y="128"/>
                    <a:pt x="472" y="75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2719388" y="3267075"/>
              <a:ext cx="808038" cy="633413"/>
            </a:xfrm>
            <a:custGeom>
              <a:avLst/>
              <a:gdLst>
                <a:gd name="T0" fmla="*/ 131 w 404"/>
                <a:gd name="T1" fmla="*/ 300 h 317"/>
                <a:gd name="T2" fmla="*/ 64 w 404"/>
                <a:gd name="T3" fmla="*/ 208 h 317"/>
                <a:gd name="T4" fmla="*/ 76 w 404"/>
                <a:gd name="T5" fmla="*/ 197 h 317"/>
                <a:gd name="T6" fmla="*/ 87 w 404"/>
                <a:gd name="T7" fmla="*/ 208 h 317"/>
                <a:gd name="T8" fmla="*/ 138 w 404"/>
                <a:gd name="T9" fmla="*/ 278 h 317"/>
                <a:gd name="T10" fmla="*/ 220 w 404"/>
                <a:gd name="T11" fmla="*/ 250 h 317"/>
                <a:gd name="T12" fmla="*/ 236 w 404"/>
                <a:gd name="T13" fmla="*/ 247 h 317"/>
                <a:gd name="T14" fmla="*/ 239 w 404"/>
                <a:gd name="T15" fmla="*/ 263 h 317"/>
                <a:gd name="T16" fmla="*/ 131 w 404"/>
                <a:gd name="T17" fmla="*/ 300 h 317"/>
                <a:gd name="T18" fmla="*/ 253 w 404"/>
                <a:gd name="T19" fmla="*/ 157 h 317"/>
                <a:gd name="T20" fmla="*/ 246 w 404"/>
                <a:gd name="T21" fmla="*/ 143 h 317"/>
                <a:gd name="T22" fmla="*/ 289 w 404"/>
                <a:gd name="T23" fmla="*/ 88 h 317"/>
                <a:gd name="T24" fmla="*/ 345 w 404"/>
                <a:gd name="T25" fmla="*/ 84 h 317"/>
                <a:gd name="T26" fmla="*/ 389 w 404"/>
                <a:gd name="T27" fmla="*/ 119 h 317"/>
                <a:gd name="T28" fmla="*/ 392 w 404"/>
                <a:gd name="T29" fmla="*/ 188 h 317"/>
                <a:gd name="T30" fmla="*/ 377 w 404"/>
                <a:gd name="T31" fmla="*/ 196 h 317"/>
                <a:gd name="T32" fmla="*/ 370 w 404"/>
                <a:gd name="T33" fmla="*/ 181 h 317"/>
                <a:gd name="T34" fmla="*/ 368 w 404"/>
                <a:gd name="T35" fmla="*/ 129 h 317"/>
                <a:gd name="T36" fmla="*/ 338 w 404"/>
                <a:gd name="T37" fmla="*/ 106 h 317"/>
                <a:gd name="T38" fmla="*/ 300 w 404"/>
                <a:gd name="T39" fmla="*/ 108 h 317"/>
                <a:gd name="T40" fmla="*/ 268 w 404"/>
                <a:gd name="T41" fmla="*/ 149 h 317"/>
                <a:gd name="T42" fmla="*/ 253 w 404"/>
                <a:gd name="T43" fmla="*/ 157 h 317"/>
                <a:gd name="T44" fmla="*/ 253 w 404"/>
                <a:gd name="T45" fmla="*/ 157 h 317"/>
                <a:gd name="T46" fmla="*/ 10 w 404"/>
                <a:gd name="T47" fmla="*/ 80 h 317"/>
                <a:gd name="T48" fmla="*/ 2 w 404"/>
                <a:gd name="T49" fmla="*/ 66 h 317"/>
                <a:gd name="T50" fmla="*/ 45 w 404"/>
                <a:gd name="T51" fmla="*/ 10 h 317"/>
                <a:gd name="T52" fmla="*/ 101 w 404"/>
                <a:gd name="T53" fmla="*/ 7 h 317"/>
                <a:gd name="T54" fmla="*/ 145 w 404"/>
                <a:gd name="T55" fmla="*/ 42 h 317"/>
                <a:gd name="T56" fmla="*/ 148 w 404"/>
                <a:gd name="T57" fmla="*/ 111 h 317"/>
                <a:gd name="T58" fmla="*/ 133 w 404"/>
                <a:gd name="T59" fmla="*/ 119 h 317"/>
                <a:gd name="T60" fmla="*/ 126 w 404"/>
                <a:gd name="T61" fmla="*/ 104 h 317"/>
                <a:gd name="T62" fmla="*/ 124 w 404"/>
                <a:gd name="T63" fmla="*/ 52 h 317"/>
                <a:gd name="T64" fmla="*/ 94 w 404"/>
                <a:gd name="T65" fmla="*/ 29 h 317"/>
                <a:gd name="T66" fmla="*/ 56 w 404"/>
                <a:gd name="T67" fmla="*/ 31 h 317"/>
                <a:gd name="T68" fmla="*/ 24 w 404"/>
                <a:gd name="T69" fmla="*/ 72 h 317"/>
                <a:gd name="T70" fmla="*/ 10 w 404"/>
                <a:gd name="T71" fmla="*/ 80 h 317"/>
                <a:gd name="T72" fmla="*/ 10 w 404"/>
                <a:gd name="T73" fmla="*/ 8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4" h="317">
                  <a:moveTo>
                    <a:pt x="131" y="300"/>
                  </a:moveTo>
                  <a:cubicBezTo>
                    <a:pt x="76" y="282"/>
                    <a:pt x="63" y="232"/>
                    <a:pt x="64" y="208"/>
                  </a:cubicBezTo>
                  <a:cubicBezTo>
                    <a:pt x="64" y="201"/>
                    <a:pt x="70" y="196"/>
                    <a:pt x="76" y="197"/>
                  </a:cubicBezTo>
                  <a:cubicBezTo>
                    <a:pt x="82" y="197"/>
                    <a:pt x="87" y="202"/>
                    <a:pt x="87" y="208"/>
                  </a:cubicBezTo>
                  <a:cubicBezTo>
                    <a:pt x="87" y="211"/>
                    <a:pt x="86" y="261"/>
                    <a:pt x="138" y="278"/>
                  </a:cubicBezTo>
                  <a:cubicBezTo>
                    <a:pt x="189" y="294"/>
                    <a:pt x="218" y="252"/>
                    <a:pt x="220" y="250"/>
                  </a:cubicBezTo>
                  <a:cubicBezTo>
                    <a:pt x="223" y="245"/>
                    <a:pt x="230" y="243"/>
                    <a:pt x="236" y="247"/>
                  </a:cubicBezTo>
                  <a:cubicBezTo>
                    <a:pt x="241" y="250"/>
                    <a:pt x="242" y="257"/>
                    <a:pt x="239" y="263"/>
                  </a:cubicBezTo>
                  <a:cubicBezTo>
                    <a:pt x="225" y="283"/>
                    <a:pt x="185" y="317"/>
                    <a:pt x="131" y="300"/>
                  </a:cubicBezTo>
                  <a:close/>
                  <a:moveTo>
                    <a:pt x="253" y="157"/>
                  </a:moveTo>
                  <a:cubicBezTo>
                    <a:pt x="247" y="155"/>
                    <a:pt x="244" y="149"/>
                    <a:pt x="246" y="143"/>
                  </a:cubicBezTo>
                  <a:cubicBezTo>
                    <a:pt x="246" y="141"/>
                    <a:pt x="258" y="104"/>
                    <a:pt x="289" y="88"/>
                  </a:cubicBezTo>
                  <a:cubicBezTo>
                    <a:pt x="306" y="79"/>
                    <a:pt x="325" y="78"/>
                    <a:pt x="345" y="84"/>
                  </a:cubicBezTo>
                  <a:cubicBezTo>
                    <a:pt x="365" y="90"/>
                    <a:pt x="380" y="102"/>
                    <a:pt x="389" y="119"/>
                  </a:cubicBezTo>
                  <a:cubicBezTo>
                    <a:pt x="404" y="150"/>
                    <a:pt x="392" y="187"/>
                    <a:pt x="392" y="188"/>
                  </a:cubicBezTo>
                  <a:cubicBezTo>
                    <a:pt x="390" y="194"/>
                    <a:pt x="383" y="198"/>
                    <a:pt x="377" y="196"/>
                  </a:cubicBezTo>
                  <a:cubicBezTo>
                    <a:pt x="371" y="194"/>
                    <a:pt x="368" y="187"/>
                    <a:pt x="370" y="181"/>
                  </a:cubicBezTo>
                  <a:cubicBezTo>
                    <a:pt x="370" y="181"/>
                    <a:pt x="379" y="152"/>
                    <a:pt x="368" y="129"/>
                  </a:cubicBezTo>
                  <a:cubicBezTo>
                    <a:pt x="362" y="118"/>
                    <a:pt x="352" y="111"/>
                    <a:pt x="338" y="106"/>
                  </a:cubicBezTo>
                  <a:cubicBezTo>
                    <a:pt x="323" y="101"/>
                    <a:pt x="311" y="102"/>
                    <a:pt x="300" y="108"/>
                  </a:cubicBezTo>
                  <a:cubicBezTo>
                    <a:pt x="277" y="120"/>
                    <a:pt x="268" y="149"/>
                    <a:pt x="268" y="149"/>
                  </a:cubicBezTo>
                  <a:cubicBezTo>
                    <a:pt x="266" y="156"/>
                    <a:pt x="260" y="159"/>
                    <a:pt x="253" y="157"/>
                  </a:cubicBezTo>
                  <a:cubicBezTo>
                    <a:pt x="253" y="157"/>
                    <a:pt x="253" y="157"/>
                    <a:pt x="253" y="157"/>
                  </a:cubicBezTo>
                  <a:close/>
                  <a:moveTo>
                    <a:pt x="10" y="80"/>
                  </a:moveTo>
                  <a:cubicBezTo>
                    <a:pt x="4" y="78"/>
                    <a:pt x="0" y="72"/>
                    <a:pt x="2" y="66"/>
                  </a:cubicBezTo>
                  <a:cubicBezTo>
                    <a:pt x="3" y="64"/>
                    <a:pt x="14" y="27"/>
                    <a:pt x="45" y="10"/>
                  </a:cubicBezTo>
                  <a:cubicBezTo>
                    <a:pt x="62" y="2"/>
                    <a:pt x="81" y="0"/>
                    <a:pt x="101" y="7"/>
                  </a:cubicBezTo>
                  <a:cubicBezTo>
                    <a:pt x="122" y="13"/>
                    <a:pt x="136" y="25"/>
                    <a:pt x="145" y="42"/>
                  </a:cubicBezTo>
                  <a:cubicBezTo>
                    <a:pt x="161" y="73"/>
                    <a:pt x="149" y="110"/>
                    <a:pt x="148" y="111"/>
                  </a:cubicBezTo>
                  <a:cubicBezTo>
                    <a:pt x="146" y="117"/>
                    <a:pt x="139" y="121"/>
                    <a:pt x="133" y="119"/>
                  </a:cubicBezTo>
                  <a:cubicBezTo>
                    <a:pt x="127" y="116"/>
                    <a:pt x="124" y="110"/>
                    <a:pt x="126" y="104"/>
                  </a:cubicBezTo>
                  <a:cubicBezTo>
                    <a:pt x="126" y="104"/>
                    <a:pt x="136" y="75"/>
                    <a:pt x="124" y="52"/>
                  </a:cubicBezTo>
                  <a:cubicBezTo>
                    <a:pt x="119" y="41"/>
                    <a:pt x="109" y="33"/>
                    <a:pt x="94" y="29"/>
                  </a:cubicBezTo>
                  <a:cubicBezTo>
                    <a:pt x="80" y="24"/>
                    <a:pt x="67" y="25"/>
                    <a:pt x="56" y="31"/>
                  </a:cubicBezTo>
                  <a:cubicBezTo>
                    <a:pt x="34" y="43"/>
                    <a:pt x="24" y="72"/>
                    <a:pt x="24" y="72"/>
                  </a:cubicBezTo>
                  <a:cubicBezTo>
                    <a:pt x="22" y="78"/>
                    <a:pt x="16" y="82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85"/>
            <p:cNvSpPr>
              <a:spLocks noEditPoints="1"/>
            </p:cNvSpPr>
            <p:nvPr/>
          </p:nvSpPr>
          <p:spPr bwMode="auto">
            <a:xfrm>
              <a:off x="5402263" y="3009900"/>
              <a:ext cx="147638" cy="1122363"/>
            </a:xfrm>
            <a:custGeom>
              <a:avLst/>
              <a:gdLst>
                <a:gd name="T0" fmla="*/ 0 w 74"/>
                <a:gd name="T1" fmla="*/ 525 h 562"/>
                <a:gd name="T2" fmla="*/ 37 w 74"/>
                <a:gd name="T3" fmla="*/ 489 h 562"/>
                <a:gd name="T4" fmla="*/ 74 w 74"/>
                <a:gd name="T5" fmla="*/ 525 h 562"/>
                <a:gd name="T6" fmla="*/ 37 w 74"/>
                <a:gd name="T7" fmla="*/ 562 h 562"/>
                <a:gd name="T8" fmla="*/ 0 w 74"/>
                <a:gd name="T9" fmla="*/ 525 h 562"/>
                <a:gd name="T10" fmla="*/ 62 w 74"/>
                <a:gd name="T11" fmla="*/ 0 h 562"/>
                <a:gd name="T12" fmla="*/ 56 w 74"/>
                <a:gd name="T13" fmla="*/ 415 h 562"/>
                <a:gd name="T14" fmla="*/ 15 w 74"/>
                <a:gd name="T15" fmla="*/ 415 h 562"/>
                <a:gd name="T16" fmla="*/ 9 w 74"/>
                <a:gd name="T17" fmla="*/ 0 h 562"/>
                <a:gd name="T18" fmla="*/ 62 w 74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62">
                  <a:moveTo>
                    <a:pt x="0" y="525"/>
                  </a:moveTo>
                  <a:cubicBezTo>
                    <a:pt x="0" y="505"/>
                    <a:pt x="17" y="489"/>
                    <a:pt x="37" y="489"/>
                  </a:cubicBezTo>
                  <a:cubicBezTo>
                    <a:pt x="58" y="489"/>
                    <a:pt x="74" y="505"/>
                    <a:pt x="74" y="525"/>
                  </a:cubicBezTo>
                  <a:cubicBezTo>
                    <a:pt x="74" y="546"/>
                    <a:pt x="58" y="562"/>
                    <a:pt x="37" y="562"/>
                  </a:cubicBezTo>
                  <a:cubicBezTo>
                    <a:pt x="17" y="562"/>
                    <a:pt x="0" y="546"/>
                    <a:pt x="0" y="525"/>
                  </a:cubicBezTo>
                  <a:close/>
                  <a:moveTo>
                    <a:pt x="62" y="0"/>
                  </a:moveTo>
                  <a:cubicBezTo>
                    <a:pt x="56" y="415"/>
                    <a:pt x="56" y="415"/>
                    <a:pt x="56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3208866" y="4124833"/>
            <a:ext cx="28163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b="1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univ-angers.fr</a:t>
            </a:r>
            <a:endParaRPr lang="fr-FR" sz="1350" b="1">
              <a:solidFill>
                <a:prstClr val="white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41807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AB5FD0B-B79E-4E01-929A-F4E5D516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000" y="2222415"/>
            <a:ext cx="3240000" cy="1016173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2092823" y="4260133"/>
            <a:ext cx="4990078" cy="549992"/>
            <a:chOff x="2623126" y="2737036"/>
            <a:chExt cx="6653426" cy="733322"/>
          </a:xfrm>
        </p:grpSpPr>
        <p:sp>
          <p:nvSpPr>
            <p:cNvPr id="4" name="Freeform 81"/>
            <p:cNvSpPr>
              <a:spLocks/>
            </p:cNvSpPr>
            <p:nvPr/>
          </p:nvSpPr>
          <p:spPr bwMode="auto">
            <a:xfrm>
              <a:off x="5011706" y="2737036"/>
              <a:ext cx="325654" cy="692315"/>
            </a:xfrm>
            <a:custGeom>
              <a:avLst/>
              <a:gdLst>
                <a:gd name="T0" fmla="*/ 23 w 24"/>
                <a:gd name="T1" fmla="*/ 25 h 51"/>
                <a:gd name="T2" fmla="*/ 16 w 24"/>
                <a:gd name="T3" fmla="*/ 25 h 51"/>
                <a:gd name="T4" fmla="*/ 16 w 24"/>
                <a:gd name="T5" fmla="*/ 51 h 51"/>
                <a:gd name="T6" fmla="*/ 5 w 24"/>
                <a:gd name="T7" fmla="*/ 51 h 51"/>
                <a:gd name="T8" fmla="*/ 5 w 24"/>
                <a:gd name="T9" fmla="*/ 25 h 51"/>
                <a:gd name="T10" fmla="*/ 0 w 24"/>
                <a:gd name="T11" fmla="*/ 25 h 51"/>
                <a:gd name="T12" fmla="*/ 0 w 24"/>
                <a:gd name="T13" fmla="*/ 16 h 51"/>
                <a:gd name="T14" fmla="*/ 5 w 24"/>
                <a:gd name="T15" fmla="*/ 16 h 51"/>
                <a:gd name="T16" fmla="*/ 5 w 24"/>
                <a:gd name="T17" fmla="*/ 11 h 51"/>
                <a:gd name="T18" fmla="*/ 16 w 24"/>
                <a:gd name="T19" fmla="*/ 0 h 51"/>
                <a:gd name="T20" fmla="*/ 24 w 24"/>
                <a:gd name="T21" fmla="*/ 0 h 51"/>
                <a:gd name="T22" fmla="*/ 24 w 24"/>
                <a:gd name="T23" fmla="*/ 9 h 51"/>
                <a:gd name="T24" fmla="*/ 18 w 24"/>
                <a:gd name="T25" fmla="*/ 9 h 51"/>
                <a:gd name="T26" fmla="*/ 16 w 24"/>
                <a:gd name="T27" fmla="*/ 11 h 51"/>
                <a:gd name="T28" fmla="*/ 16 w 24"/>
                <a:gd name="T29" fmla="*/ 16 h 51"/>
                <a:gd name="T30" fmla="*/ 24 w 24"/>
                <a:gd name="T31" fmla="*/ 16 h 51"/>
                <a:gd name="T32" fmla="*/ 23 w 24"/>
                <a:gd name="T33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1">
                  <a:moveTo>
                    <a:pt x="23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6"/>
                    <a:pt x="7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9"/>
                    <a:pt x="16" y="1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" y="16"/>
                    <a:pt x="24" y="16"/>
                    <a:pt x="24" y="16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Freeform 84"/>
            <p:cNvSpPr>
              <a:spLocks/>
            </p:cNvSpPr>
            <p:nvPr/>
          </p:nvSpPr>
          <p:spPr bwMode="auto">
            <a:xfrm>
              <a:off x="5677485" y="2872122"/>
              <a:ext cx="718848" cy="598236"/>
            </a:xfrm>
            <a:custGeom>
              <a:avLst/>
              <a:gdLst>
                <a:gd name="T0" fmla="*/ 53 w 53"/>
                <a:gd name="T1" fmla="*/ 6 h 44"/>
                <a:gd name="T2" fmla="*/ 47 w 53"/>
                <a:gd name="T3" fmla="*/ 7 h 44"/>
                <a:gd name="T4" fmla="*/ 51 w 53"/>
                <a:gd name="T5" fmla="*/ 1 h 44"/>
                <a:gd name="T6" fmla="*/ 45 w 53"/>
                <a:gd name="T7" fmla="*/ 4 h 44"/>
                <a:gd name="T8" fmla="*/ 37 w 53"/>
                <a:gd name="T9" fmla="*/ 0 h 44"/>
                <a:gd name="T10" fmla="*/ 26 w 53"/>
                <a:gd name="T11" fmla="*/ 11 h 44"/>
                <a:gd name="T12" fmla="*/ 26 w 53"/>
                <a:gd name="T13" fmla="*/ 14 h 44"/>
                <a:gd name="T14" fmla="*/ 4 w 53"/>
                <a:gd name="T15" fmla="*/ 2 h 44"/>
                <a:gd name="T16" fmla="*/ 2 w 53"/>
                <a:gd name="T17" fmla="*/ 8 h 44"/>
                <a:gd name="T18" fmla="*/ 7 w 53"/>
                <a:gd name="T19" fmla="*/ 17 h 44"/>
                <a:gd name="T20" fmla="*/ 2 w 53"/>
                <a:gd name="T21" fmla="*/ 16 h 44"/>
                <a:gd name="T22" fmla="*/ 2 w 53"/>
                <a:gd name="T23" fmla="*/ 16 h 44"/>
                <a:gd name="T24" fmla="*/ 11 w 53"/>
                <a:gd name="T25" fmla="*/ 26 h 44"/>
                <a:gd name="T26" fmla="*/ 8 w 53"/>
                <a:gd name="T27" fmla="*/ 27 h 44"/>
                <a:gd name="T28" fmla="*/ 6 w 53"/>
                <a:gd name="T29" fmla="*/ 27 h 44"/>
                <a:gd name="T30" fmla="*/ 16 w 53"/>
                <a:gd name="T31" fmla="*/ 34 h 44"/>
                <a:gd name="T32" fmla="*/ 3 w 53"/>
                <a:gd name="T33" fmla="*/ 39 h 44"/>
                <a:gd name="T34" fmla="*/ 0 w 53"/>
                <a:gd name="T35" fmla="*/ 39 h 44"/>
                <a:gd name="T36" fmla="*/ 17 w 53"/>
                <a:gd name="T37" fmla="*/ 44 h 44"/>
                <a:gd name="T38" fmla="*/ 48 w 53"/>
                <a:gd name="T39" fmla="*/ 13 h 44"/>
                <a:gd name="T40" fmla="*/ 47 w 53"/>
                <a:gd name="T41" fmla="*/ 11 h 44"/>
                <a:gd name="T42" fmla="*/ 53 w 53"/>
                <a:gd name="T43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44">
                  <a:moveTo>
                    <a:pt x="53" y="6"/>
                  </a:move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5" y="4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2"/>
                    <a:pt x="4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6" y="25"/>
                    <a:pt x="11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5" y="42"/>
                    <a:pt x="10" y="44"/>
                    <a:pt x="17" y="44"/>
                  </a:cubicBezTo>
                  <a:cubicBezTo>
                    <a:pt x="37" y="44"/>
                    <a:pt x="48" y="27"/>
                    <a:pt x="48" y="13"/>
                  </a:cubicBezTo>
                  <a:cubicBezTo>
                    <a:pt x="48" y="12"/>
                    <a:pt x="48" y="12"/>
                    <a:pt x="47" y="11"/>
                  </a:cubicBezTo>
                  <a:cubicBezTo>
                    <a:pt x="50" y="10"/>
                    <a:pt x="51" y="8"/>
                    <a:pt x="53" y="6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Freeform 85"/>
            <p:cNvSpPr>
              <a:spLocks noEditPoints="1"/>
            </p:cNvSpPr>
            <p:nvPr/>
          </p:nvSpPr>
          <p:spPr bwMode="auto">
            <a:xfrm>
              <a:off x="6683390" y="2857648"/>
              <a:ext cx="595825" cy="598236"/>
            </a:xfrm>
            <a:custGeom>
              <a:avLst/>
              <a:gdLst>
                <a:gd name="T0" fmla="*/ 40 w 44"/>
                <a:gd name="T1" fmla="*/ 10 h 44"/>
                <a:gd name="T2" fmla="*/ 38 w 44"/>
                <a:gd name="T3" fmla="*/ 11 h 44"/>
                <a:gd name="T4" fmla="*/ 34 w 44"/>
                <a:gd name="T5" fmla="*/ 11 h 44"/>
                <a:gd name="T6" fmla="*/ 33 w 44"/>
                <a:gd name="T7" fmla="*/ 10 h 44"/>
                <a:gd name="T8" fmla="*/ 33 w 44"/>
                <a:gd name="T9" fmla="*/ 6 h 44"/>
                <a:gd name="T10" fmla="*/ 34 w 44"/>
                <a:gd name="T11" fmla="*/ 5 h 44"/>
                <a:gd name="T12" fmla="*/ 38 w 44"/>
                <a:gd name="T13" fmla="*/ 5 h 44"/>
                <a:gd name="T14" fmla="*/ 40 w 44"/>
                <a:gd name="T15" fmla="*/ 6 h 44"/>
                <a:gd name="T16" fmla="*/ 40 w 44"/>
                <a:gd name="T17" fmla="*/ 10 h 44"/>
                <a:gd name="T18" fmla="*/ 6 w 44"/>
                <a:gd name="T19" fmla="*/ 39 h 44"/>
                <a:gd name="T20" fmla="*/ 5 w 44"/>
                <a:gd name="T21" fmla="*/ 38 h 44"/>
                <a:gd name="T22" fmla="*/ 5 w 44"/>
                <a:gd name="T23" fmla="*/ 20 h 44"/>
                <a:gd name="T24" fmla="*/ 9 w 44"/>
                <a:gd name="T25" fmla="*/ 20 h 44"/>
                <a:gd name="T26" fmla="*/ 9 w 44"/>
                <a:gd name="T27" fmla="*/ 22 h 44"/>
                <a:gd name="T28" fmla="*/ 22 w 44"/>
                <a:gd name="T29" fmla="*/ 35 h 44"/>
                <a:gd name="T30" fmla="*/ 35 w 44"/>
                <a:gd name="T31" fmla="*/ 22 h 44"/>
                <a:gd name="T32" fmla="*/ 35 w 44"/>
                <a:gd name="T33" fmla="*/ 20 h 44"/>
                <a:gd name="T34" fmla="*/ 40 w 44"/>
                <a:gd name="T35" fmla="*/ 20 h 44"/>
                <a:gd name="T36" fmla="*/ 40 w 44"/>
                <a:gd name="T37" fmla="*/ 38 h 44"/>
                <a:gd name="T38" fmla="*/ 38 w 44"/>
                <a:gd name="T39" fmla="*/ 39 h 44"/>
                <a:gd name="T40" fmla="*/ 6 w 44"/>
                <a:gd name="T41" fmla="*/ 39 h 44"/>
                <a:gd name="T42" fmla="*/ 22 w 44"/>
                <a:gd name="T43" fmla="*/ 13 h 44"/>
                <a:gd name="T44" fmla="*/ 31 w 44"/>
                <a:gd name="T45" fmla="*/ 22 h 44"/>
                <a:gd name="T46" fmla="*/ 22 w 44"/>
                <a:gd name="T47" fmla="*/ 31 h 44"/>
                <a:gd name="T48" fmla="*/ 13 w 44"/>
                <a:gd name="T49" fmla="*/ 22 h 44"/>
                <a:gd name="T50" fmla="*/ 22 w 44"/>
                <a:gd name="T51" fmla="*/ 13 h 44"/>
                <a:gd name="T52" fmla="*/ 40 w 44"/>
                <a:gd name="T53" fmla="*/ 0 h 44"/>
                <a:gd name="T54" fmla="*/ 5 w 44"/>
                <a:gd name="T55" fmla="*/ 0 h 44"/>
                <a:gd name="T56" fmla="*/ 0 w 44"/>
                <a:gd name="T57" fmla="*/ 5 h 44"/>
                <a:gd name="T58" fmla="*/ 0 w 44"/>
                <a:gd name="T59" fmla="*/ 39 h 44"/>
                <a:gd name="T60" fmla="*/ 5 w 44"/>
                <a:gd name="T61" fmla="*/ 44 h 44"/>
                <a:gd name="T62" fmla="*/ 40 w 44"/>
                <a:gd name="T63" fmla="*/ 44 h 44"/>
                <a:gd name="T64" fmla="*/ 44 w 44"/>
                <a:gd name="T65" fmla="*/ 39 h 44"/>
                <a:gd name="T66" fmla="*/ 44 w 44"/>
                <a:gd name="T67" fmla="*/ 5 h 44"/>
                <a:gd name="T68" fmla="*/ 40 w 44"/>
                <a:gd name="T6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4">
                  <a:moveTo>
                    <a:pt x="40" y="10"/>
                  </a:moveTo>
                  <a:cubicBezTo>
                    <a:pt x="40" y="11"/>
                    <a:pt x="39" y="11"/>
                    <a:pt x="38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40" y="5"/>
                    <a:pt x="40" y="6"/>
                  </a:cubicBezTo>
                  <a:lnTo>
                    <a:pt x="40" y="10"/>
                  </a:lnTo>
                  <a:close/>
                  <a:moveTo>
                    <a:pt x="6" y="39"/>
                  </a:moveTo>
                  <a:cubicBezTo>
                    <a:pt x="5" y="39"/>
                    <a:pt x="5" y="39"/>
                    <a:pt x="5" y="3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29" y="35"/>
                    <a:pt x="35" y="29"/>
                    <a:pt x="35" y="22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9"/>
                    <a:pt x="39" y="39"/>
                    <a:pt x="38" y="39"/>
                  </a:cubicBezTo>
                  <a:lnTo>
                    <a:pt x="6" y="39"/>
                  </a:lnTo>
                  <a:close/>
                  <a:moveTo>
                    <a:pt x="22" y="13"/>
                  </a:moveTo>
                  <a:cubicBezTo>
                    <a:pt x="27" y="13"/>
                    <a:pt x="31" y="17"/>
                    <a:pt x="31" y="22"/>
                  </a:cubicBezTo>
                  <a:cubicBezTo>
                    <a:pt x="31" y="27"/>
                    <a:pt x="27" y="31"/>
                    <a:pt x="22" y="31"/>
                  </a:cubicBezTo>
                  <a:cubicBezTo>
                    <a:pt x="17" y="31"/>
                    <a:pt x="13" y="27"/>
                    <a:pt x="13" y="22"/>
                  </a:cubicBezTo>
                  <a:cubicBezTo>
                    <a:pt x="13" y="17"/>
                    <a:pt x="17" y="13"/>
                    <a:pt x="22" y="13"/>
                  </a:cubicBezTo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4"/>
                    <a:pt x="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4"/>
                    <a:pt x="44" y="42"/>
                    <a:pt x="44" y="3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2"/>
                    <a:pt x="42" y="0"/>
                    <a:pt x="40" y="0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reeform 83"/>
            <p:cNvSpPr>
              <a:spLocks noEditPoints="1"/>
            </p:cNvSpPr>
            <p:nvPr/>
          </p:nvSpPr>
          <p:spPr bwMode="auto">
            <a:xfrm>
              <a:off x="7607280" y="2925191"/>
              <a:ext cx="704375" cy="489686"/>
            </a:xfrm>
            <a:custGeom>
              <a:avLst/>
              <a:gdLst>
                <a:gd name="T0" fmla="*/ 21 w 52"/>
                <a:gd name="T1" fmla="*/ 26 h 36"/>
                <a:gd name="T2" fmla="*/ 21 w 52"/>
                <a:gd name="T3" fmla="*/ 7 h 36"/>
                <a:gd name="T4" fmla="*/ 36 w 52"/>
                <a:gd name="T5" fmla="*/ 17 h 36"/>
                <a:gd name="T6" fmla="*/ 21 w 52"/>
                <a:gd name="T7" fmla="*/ 26 h 36"/>
                <a:gd name="T8" fmla="*/ 52 w 52"/>
                <a:gd name="T9" fmla="*/ 7 h 36"/>
                <a:gd name="T10" fmla="*/ 44 w 52"/>
                <a:gd name="T11" fmla="*/ 0 h 36"/>
                <a:gd name="T12" fmla="*/ 8 w 52"/>
                <a:gd name="T13" fmla="*/ 0 h 36"/>
                <a:gd name="T14" fmla="*/ 0 w 52"/>
                <a:gd name="T15" fmla="*/ 7 h 36"/>
                <a:gd name="T16" fmla="*/ 0 w 52"/>
                <a:gd name="T17" fmla="*/ 28 h 36"/>
                <a:gd name="T18" fmla="*/ 8 w 52"/>
                <a:gd name="T19" fmla="*/ 36 h 36"/>
                <a:gd name="T20" fmla="*/ 44 w 52"/>
                <a:gd name="T21" fmla="*/ 36 h 36"/>
                <a:gd name="T22" fmla="*/ 52 w 52"/>
                <a:gd name="T23" fmla="*/ 28 h 36"/>
                <a:gd name="T24" fmla="*/ 52 w 52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6">
                  <a:moveTo>
                    <a:pt x="21" y="26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36" y="17"/>
                    <a:pt x="36" y="17"/>
                    <a:pt x="36" y="17"/>
                  </a:cubicBezTo>
                  <a:lnTo>
                    <a:pt x="21" y="26"/>
                  </a:lnTo>
                  <a:close/>
                  <a:moveTo>
                    <a:pt x="52" y="7"/>
                  </a:moveTo>
                  <a:cubicBezTo>
                    <a:pt x="52" y="3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8" y="36"/>
                    <a:pt x="52" y="32"/>
                    <a:pt x="52" y="28"/>
                  </a:cubicBezTo>
                  <a:lnTo>
                    <a:pt x="52" y="7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82"/>
            <p:cNvSpPr>
              <a:spLocks noEditPoints="1"/>
            </p:cNvSpPr>
            <p:nvPr/>
          </p:nvSpPr>
          <p:spPr bwMode="auto">
            <a:xfrm>
              <a:off x="8639720" y="2778043"/>
              <a:ext cx="636832" cy="595825"/>
            </a:xfrm>
            <a:custGeom>
              <a:avLst/>
              <a:gdLst>
                <a:gd name="T0" fmla="*/ 1 w 47"/>
                <a:gd name="T1" fmla="*/ 44 h 44"/>
                <a:gd name="T2" fmla="*/ 11 w 47"/>
                <a:gd name="T3" fmla="*/ 44 h 44"/>
                <a:gd name="T4" fmla="*/ 11 w 47"/>
                <a:gd name="T5" fmla="*/ 14 h 44"/>
                <a:gd name="T6" fmla="*/ 1 w 47"/>
                <a:gd name="T7" fmla="*/ 14 h 44"/>
                <a:gd name="T8" fmla="*/ 1 w 47"/>
                <a:gd name="T9" fmla="*/ 44 h 44"/>
                <a:gd name="T10" fmla="*/ 6 w 47"/>
                <a:gd name="T11" fmla="*/ 0 h 44"/>
                <a:gd name="T12" fmla="*/ 0 w 47"/>
                <a:gd name="T13" fmla="*/ 5 h 44"/>
                <a:gd name="T14" fmla="*/ 6 w 47"/>
                <a:gd name="T15" fmla="*/ 10 h 44"/>
                <a:gd name="T16" fmla="*/ 6 w 47"/>
                <a:gd name="T17" fmla="*/ 10 h 44"/>
                <a:gd name="T18" fmla="*/ 12 w 47"/>
                <a:gd name="T19" fmla="*/ 5 h 44"/>
                <a:gd name="T20" fmla="*/ 6 w 47"/>
                <a:gd name="T21" fmla="*/ 0 h 44"/>
                <a:gd name="T22" fmla="*/ 47 w 47"/>
                <a:gd name="T23" fmla="*/ 27 h 44"/>
                <a:gd name="T24" fmla="*/ 47 w 47"/>
                <a:gd name="T25" fmla="*/ 44 h 44"/>
                <a:gd name="T26" fmla="*/ 37 w 47"/>
                <a:gd name="T27" fmla="*/ 44 h 44"/>
                <a:gd name="T28" fmla="*/ 37 w 47"/>
                <a:gd name="T29" fmla="*/ 28 h 44"/>
                <a:gd name="T30" fmla="*/ 32 w 47"/>
                <a:gd name="T31" fmla="*/ 21 h 44"/>
                <a:gd name="T32" fmla="*/ 27 w 47"/>
                <a:gd name="T33" fmla="*/ 25 h 44"/>
                <a:gd name="T34" fmla="*/ 26 w 47"/>
                <a:gd name="T35" fmla="*/ 27 h 44"/>
                <a:gd name="T36" fmla="*/ 26 w 47"/>
                <a:gd name="T37" fmla="*/ 44 h 44"/>
                <a:gd name="T38" fmla="*/ 16 w 47"/>
                <a:gd name="T39" fmla="*/ 44 h 44"/>
                <a:gd name="T40" fmla="*/ 16 w 47"/>
                <a:gd name="T41" fmla="*/ 14 h 44"/>
                <a:gd name="T42" fmla="*/ 26 w 47"/>
                <a:gd name="T43" fmla="*/ 14 h 44"/>
                <a:gd name="T44" fmla="*/ 26 w 47"/>
                <a:gd name="T45" fmla="*/ 19 h 44"/>
                <a:gd name="T46" fmla="*/ 26 w 47"/>
                <a:gd name="T47" fmla="*/ 19 h 44"/>
                <a:gd name="T48" fmla="*/ 26 w 47"/>
                <a:gd name="T49" fmla="*/ 19 h 44"/>
                <a:gd name="T50" fmla="*/ 26 w 47"/>
                <a:gd name="T51" fmla="*/ 19 h 44"/>
                <a:gd name="T52" fmla="*/ 35 w 47"/>
                <a:gd name="T53" fmla="*/ 14 h 44"/>
                <a:gd name="T54" fmla="*/ 47 w 4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44">
                  <a:moveTo>
                    <a:pt x="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" y="14"/>
                    <a:pt x="1" y="14"/>
                    <a:pt x="1" y="14"/>
                  </a:cubicBezTo>
                  <a:lnTo>
                    <a:pt x="1" y="44"/>
                  </a:lnTo>
                  <a:close/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12" y="8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moveTo>
                    <a:pt x="47" y="27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4"/>
                    <a:pt x="35" y="21"/>
                    <a:pt x="32" y="21"/>
                  </a:cubicBezTo>
                  <a:cubicBezTo>
                    <a:pt x="29" y="21"/>
                    <a:pt x="27" y="23"/>
                    <a:pt x="27" y="25"/>
                  </a:cubicBezTo>
                  <a:cubicBezTo>
                    <a:pt x="26" y="26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7" y="17"/>
                    <a:pt x="1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7"/>
                    <a:pt x="30" y="14"/>
                    <a:pt x="35" y="14"/>
                  </a:cubicBezTo>
                  <a:cubicBezTo>
                    <a:pt x="42" y="14"/>
                    <a:pt x="47" y="18"/>
                    <a:pt x="47" y="27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er 8"/>
            <p:cNvGrpSpPr/>
            <p:nvPr/>
          </p:nvGrpSpPr>
          <p:grpSpPr>
            <a:xfrm>
              <a:off x="2623126" y="2818969"/>
              <a:ext cx="2052568" cy="602807"/>
              <a:chOff x="2443163" y="5091113"/>
              <a:chExt cx="3016250" cy="885825"/>
            </a:xfrm>
          </p:grpSpPr>
          <p:sp>
            <p:nvSpPr>
              <p:cNvPr id="10" name="Freeform 41"/>
              <p:cNvSpPr>
                <a:spLocks/>
              </p:cNvSpPr>
              <p:nvPr/>
            </p:nvSpPr>
            <p:spPr bwMode="auto">
              <a:xfrm>
                <a:off x="2443163" y="5124450"/>
                <a:ext cx="220663" cy="306388"/>
              </a:xfrm>
              <a:custGeom>
                <a:avLst/>
                <a:gdLst>
                  <a:gd name="T0" fmla="*/ 111 w 111"/>
                  <a:gd name="T1" fmla="*/ 107 h 153"/>
                  <a:gd name="T2" fmla="*/ 56 w 111"/>
                  <a:gd name="T3" fmla="*/ 153 h 153"/>
                  <a:gd name="T4" fmla="*/ 0 w 111"/>
                  <a:gd name="T5" fmla="*/ 106 h 153"/>
                  <a:gd name="T6" fmla="*/ 38 w 111"/>
                  <a:gd name="T7" fmla="*/ 106 h 153"/>
                  <a:gd name="T8" fmla="*/ 56 w 111"/>
                  <a:gd name="T9" fmla="*/ 124 h 153"/>
                  <a:gd name="T10" fmla="*/ 73 w 111"/>
                  <a:gd name="T11" fmla="*/ 109 h 153"/>
                  <a:gd name="T12" fmla="*/ 0 w 111"/>
                  <a:gd name="T13" fmla="*/ 46 h 153"/>
                  <a:gd name="T14" fmla="*/ 54 w 111"/>
                  <a:gd name="T15" fmla="*/ 0 h 153"/>
                  <a:gd name="T16" fmla="*/ 109 w 111"/>
                  <a:gd name="T17" fmla="*/ 46 h 153"/>
                  <a:gd name="T18" fmla="*/ 70 w 111"/>
                  <a:gd name="T19" fmla="*/ 46 h 153"/>
                  <a:gd name="T20" fmla="*/ 53 w 111"/>
                  <a:gd name="T21" fmla="*/ 29 h 153"/>
                  <a:gd name="T22" fmla="*/ 38 w 111"/>
                  <a:gd name="T23" fmla="*/ 43 h 153"/>
                  <a:gd name="T24" fmla="*/ 111 w 111"/>
                  <a:gd name="T25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53">
                    <a:moveTo>
                      <a:pt x="111" y="107"/>
                    </a:moveTo>
                    <a:cubicBezTo>
                      <a:pt x="111" y="131"/>
                      <a:pt x="89" y="153"/>
                      <a:pt x="56" y="153"/>
                    </a:cubicBezTo>
                    <a:cubicBezTo>
                      <a:pt x="23" y="153"/>
                      <a:pt x="0" y="137"/>
                      <a:pt x="0" y="106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9" y="119"/>
                      <a:pt x="46" y="124"/>
                      <a:pt x="56" y="124"/>
                    </a:cubicBezTo>
                    <a:cubicBezTo>
                      <a:pt x="67" y="124"/>
                      <a:pt x="73" y="118"/>
                      <a:pt x="73" y="109"/>
                    </a:cubicBezTo>
                    <a:cubicBezTo>
                      <a:pt x="73" y="80"/>
                      <a:pt x="0" y="98"/>
                      <a:pt x="0" y="46"/>
                    </a:cubicBezTo>
                    <a:cubicBezTo>
                      <a:pt x="0" y="18"/>
                      <a:pt x="24" y="0"/>
                      <a:pt x="54" y="0"/>
                    </a:cubicBezTo>
                    <a:cubicBezTo>
                      <a:pt x="85" y="0"/>
                      <a:pt x="108" y="12"/>
                      <a:pt x="109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69" y="35"/>
                      <a:pt x="62" y="29"/>
                      <a:pt x="53" y="29"/>
                    </a:cubicBezTo>
                    <a:cubicBezTo>
                      <a:pt x="45" y="29"/>
                      <a:pt x="38" y="33"/>
                      <a:pt x="38" y="43"/>
                    </a:cubicBezTo>
                    <a:cubicBezTo>
                      <a:pt x="38" y="74"/>
                      <a:pt x="111" y="54"/>
                      <a:pt x="111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Freeform 42"/>
              <p:cNvSpPr>
                <a:spLocks/>
              </p:cNvSpPr>
              <p:nvPr/>
            </p:nvSpPr>
            <p:spPr bwMode="auto">
              <a:xfrm>
                <a:off x="2719388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6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5" y="112"/>
                      <a:pt x="62" y="119"/>
                      <a:pt x="46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3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Freeform 43"/>
              <p:cNvSpPr>
                <a:spLocks noEditPoints="1"/>
              </p:cNvSpPr>
              <p:nvPr/>
            </p:nvSpPr>
            <p:spPr bwMode="auto">
              <a:xfrm>
                <a:off x="3011488" y="5091113"/>
                <a:ext cx="85725" cy="334963"/>
              </a:xfrm>
              <a:custGeom>
                <a:avLst/>
                <a:gdLst>
                  <a:gd name="T0" fmla="*/ 0 w 43"/>
                  <a:gd name="T1" fmla="*/ 21 h 168"/>
                  <a:gd name="T2" fmla="*/ 22 w 43"/>
                  <a:gd name="T3" fmla="*/ 0 h 168"/>
                  <a:gd name="T4" fmla="*/ 43 w 43"/>
                  <a:gd name="T5" fmla="*/ 21 h 168"/>
                  <a:gd name="T6" fmla="*/ 22 w 43"/>
                  <a:gd name="T7" fmla="*/ 43 h 168"/>
                  <a:gd name="T8" fmla="*/ 0 w 43"/>
                  <a:gd name="T9" fmla="*/ 21 h 168"/>
                  <a:gd name="T10" fmla="*/ 40 w 43"/>
                  <a:gd name="T11" fmla="*/ 50 h 168"/>
                  <a:gd name="T12" fmla="*/ 40 w 43"/>
                  <a:gd name="T13" fmla="*/ 168 h 168"/>
                  <a:gd name="T14" fmla="*/ 4 w 43"/>
                  <a:gd name="T15" fmla="*/ 168 h 168"/>
                  <a:gd name="T16" fmla="*/ 4 w 43"/>
                  <a:gd name="T17" fmla="*/ 50 h 168"/>
                  <a:gd name="T18" fmla="*/ 40 w 43"/>
                  <a:gd name="T19" fmla="*/ 5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68">
                    <a:moveTo>
                      <a:pt x="0" y="21"/>
                    </a:moveTo>
                    <a:cubicBezTo>
                      <a:pt x="0" y="9"/>
                      <a:pt x="10" y="0"/>
                      <a:pt x="22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2" y="43"/>
                    </a:cubicBezTo>
                    <a:cubicBezTo>
                      <a:pt x="10" y="43"/>
                      <a:pt x="0" y="33"/>
                      <a:pt x="0" y="21"/>
                    </a:cubicBezTo>
                    <a:close/>
                    <a:moveTo>
                      <a:pt x="40" y="50"/>
                    </a:moveTo>
                    <a:cubicBezTo>
                      <a:pt x="40" y="168"/>
                      <a:pt x="40" y="168"/>
                      <a:pt x="40" y="168"/>
                    </a:cubicBezTo>
                    <a:cubicBezTo>
                      <a:pt x="4" y="168"/>
                      <a:pt x="4" y="168"/>
                      <a:pt x="4" y="168"/>
                    </a:cubicBezTo>
                    <a:cubicBezTo>
                      <a:pt x="4" y="50"/>
                      <a:pt x="4" y="50"/>
                      <a:pt x="4" y="50"/>
                    </a:cubicBezTo>
                    <a:lnTo>
                      <a:pt x="4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Freeform 44"/>
              <p:cNvSpPr>
                <a:spLocks/>
              </p:cNvSpPr>
              <p:nvPr/>
            </p:nvSpPr>
            <p:spPr bwMode="auto">
              <a:xfrm>
                <a:off x="3125788" y="5191125"/>
                <a:ext cx="261938" cy="234950"/>
              </a:xfrm>
              <a:custGeom>
                <a:avLst/>
                <a:gdLst>
                  <a:gd name="T0" fmla="*/ 82 w 165"/>
                  <a:gd name="T1" fmla="*/ 110 h 148"/>
                  <a:gd name="T2" fmla="*/ 116 w 165"/>
                  <a:gd name="T3" fmla="*/ 0 h 148"/>
                  <a:gd name="T4" fmla="*/ 165 w 165"/>
                  <a:gd name="T5" fmla="*/ 0 h 148"/>
                  <a:gd name="T6" fmla="*/ 112 w 165"/>
                  <a:gd name="T7" fmla="*/ 148 h 148"/>
                  <a:gd name="T8" fmla="*/ 53 w 165"/>
                  <a:gd name="T9" fmla="*/ 148 h 148"/>
                  <a:gd name="T10" fmla="*/ 0 w 165"/>
                  <a:gd name="T11" fmla="*/ 0 h 148"/>
                  <a:gd name="T12" fmla="*/ 48 w 165"/>
                  <a:gd name="T13" fmla="*/ 0 h 148"/>
                  <a:gd name="T14" fmla="*/ 82 w 165"/>
                  <a:gd name="T15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48">
                    <a:moveTo>
                      <a:pt x="82" y="110"/>
                    </a:moveTo>
                    <a:lnTo>
                      <a:pt x="116" y="0"/>
                    </a:lnTo>
                    <a:lnTo>
                      <a:pt x="165" y="0"/>
                    </a:lnTo>
                    <a:lnTo>
                      <a:pt x="112" y="148"/>
                    </a:lnTo>
                    <a:lnTo>
                      <a:pt x="53" y="148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82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Freeform 45"/>
              <p:cNvSpPr>
                <a:spLocks noEditPoints="1"/>
              </p:cNvSpPr>
              <p:nvPr/>
            </p:nvSpPr>
            <p:spPr bwMode="auto">
              <a:xfrm>
                <a:off x="3403600" y="5187950"/>
                <a:ext cx="236538" cy="242888"/>
              </a:xfrm>
              <a:custGeom>
                <a:avLst/>
                <a:gdLst>
                  <a:gd name="T0" fmla="*/ 59 w 119"/>
                  <a:gd name="T1" fmla="*/ 121 h 121"/>
                  <a:gd name="T2" fmla="*/ 0 w 119"/>
                  <a:gd name="T3" fmla="*/ 60 h 121"/>
                  <a:gd name="T4" fmla="*/ 59 w 119"/>
                  <a:gd name="T5" fmla="*/ 0 h 121"/>
                  <a:gd name="T6" fmla="*/ 119 w 119"/>
                  <a:gd name="T7" fmla="*/ 60 h 121"/>
                  <a:gd name="T8" fmla="*/ 118 w 119"/>
                  <a:gd name="T9" fmla="*/ 72 h 121"/>
                  <a:gd name="T10" fmla="*/ 37 w 119"/>
                  <a:gd name="T11" fmla="*/ 72 h 121"/>
                  <a:gd name="T12" fmla="*/ 59 w 119"/>
                  <a:gd name="T13" fmla="*/ 90 h 121"/>
                  <a:gd name="T14" fmla="*/ 76 w 119"/>
                  <a:gd name="T15" fmla="*/ 81 h 121"/>
                  <a:gd name="T16" fmla="*/ 115 w 119"/>
                  <a:gd name="T17" fmla="*/ 81 h 121"/>
                  <a:gd name="T18" fmla="*/ 59 w 119"/>
                  <a:gd name="T19" fmla="*/ 121 h 121"/>
                  <a:gd name="T20" fmla="*/ 37 w 119"/>
                  <a:gd name="T21" fmla="*/ 49 h 121"/>
                  <a:gd name="T22" fmla="*/ 81 w 119"/>
                  <a:gd name="T23" fmla="*/ 49 h 121"/>
                  <a:gd name="T24" fmla="*/ 59 w 119"/>
                  <a:gd name="T25" fmla="*/ 31 h 121"/>
                  <a:gd name="T26" fmla="*/ 37 w 119"/>
                  <a:gd name="T27" fmla="*/ 4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121">
                    <a:moveTo>
                      <a:pt x="59" y="121"/>
                    </a:moveTo>
                    <a:cubicBezTo>
                      <a:pt x="25" y="121"/>
                      <a:pt x="0" y="97"/>
                      <a:pt x="0" y="60"/>
                    </a:cubicBezTo>
                    <a:cubicBezTo>
                      <a:pt x="0" y="22"/>
                      <a:pt x="25" y="0"/>
                      <a:pt x="59" y="0"/>
                    </a:cubicBezTo>
                    <a:cubicBezTo>
                      <a:pt x="92" y="0"/>
                      <a:pt x="119" y="21"/>
                      <a:pt x="119" y="60"/>
                    </a:cubicBezTo>
                    <a:cubicBezTo>
                      <a:pt x="119" y="64"/>
                      <a:pt x="119" y="68"/>
                      <a:pt x="118" y="72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82"/>
                      <a:pt x="46" y="90"/>
                      <a:pt x="59" y="90"/>
                    </a:cubicBezTo>
                    <a:cubicBezTo>
                      <a:pt x="69" y="90"/>
                      <a:pt x="72" y="86"/>
                      <a:pt x="76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09" y="104"/>
                      <a:pt x="87" y="121"/>
                      <a:pt x="59" y="121"/>
                    </a:cubicBezTo>
                    <a:close/>
                    <a:moveTo>
                      <a:pt x="37" y="49"/>
                    </a:moveTo>
                    <a:cubicBezTo>
                      <a:pt x="81" y="49"/>
                      <a:pt x="81" y="49"/>
                      <a:pt x="81" y="49"/>
                    </a:cubicBezTo>
                    <a:cubicBezTo>
                      <a:pt x="80" y="38"/>
                      <a:pt x="71" y="31"/>
                      <a:pt x="59" y="31"/>
                    </a:cubicBezTo>
                    <a:cubicBezTo>
                      <a:pt x="48" y="31"/>
                      <a:pt x="39" y="38"/>
                      <a:pt x="3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3676650" y="5191125"/>
                <a:ext cx="176213" cy="234950"/>
              </a:xfrm>
              <a:custGeom>
                <a:avLst/>
                <a:gdLst>
                  <a:gd name="T0" fmla="*/ 54 w 111"/>
                  <a:gd name="T1" fmla="*/ 110 h 148"/>
                  <a:gd name="T2" fmla="*/ 111 w 111"/>
                  <a:gd name="T3" fmla="*/ 110 h 148"/>
                  <a:gd name="T4" fmla="*/ 111 w 111"/>
                  <a:gd name="T5" fmla="*/ 148 h 148"/>
                  <a:gd name="T6" fmla="*/ 0 w 111"/>
                  <a:gd name="T7" fmla="*/ 148 h 148"/>
                  <a:gd name="T8" fmla="*/ 0 w 111"/>
                  <a:gd name="T9" fmla="*/ 110 h 148"/>
                  <a:gd name="T10" fmla="*/ 58 w 111"/>
                  <a:gd name="T11" fmla="*/ 37 h 148"/>
                  <a:gd name="T12" fmla="*/ 0 w 111"/>
                  <a:gd name="T13" fmla="*/ 37 h 148"/>
                  <a:gd name="T14" fmla="*/ 0 w 111"/>
                  <a:gd name="T15" fmla="*/ 0 h 148"/>
                  <a:gd name="T16" fmla="*/ 111 w 111"/>
                  <a:gd name="T17" fmla="*/ 0 h 148"/>
                  <a:gd name="T18" fmla="*/ 111 w 111"/>
                  <a:gd name="T19" fmla="*/ 37 h 148"/>
                  <a:gd name="T20" fmla="*/ 54 w 111"/>
                  <a:gd name="T21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48">
                    <a:moveTo>
                      <a:pt x="54" y="110"/>
                    </a:moveTo>
                    <a:lnTo>
                      <a:pt x="111" y="110"/>
                    </a:lnTo>
                    <a:lnTo>
                      <a:pt x="111" y="148"/>
                    </a:lnTo>
                    <a:lnTo>
                      <a:pt x="0" y="148"/>
                    </a:lnTo>
                    <a:lnTo>
                      <a:pt x="0" y="110"/>
                    </a:lnTo>
                    <a:lnTo>
                      <a:pt x="58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37"/>
                    </a:lnTo>
                    <a:lnTo>
                      <a:pt x="54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Rectangle 47"/>
              <p:cNvSpPr>
                <a:spLocks noChangeArrowheads="1"/>
              </p:cNvSpPr>
              <p:nvPr/>
            </p:nvSpPr>
            <p:spPr bwMode="auto">
              <a:xfrm>
                <a:off x="3903663" y="5248275"/>
                <a:ext cx="185738" cy="60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4151313" y="5187950"/>
                <a:ext cx="236538" cy="238125"/>
              </a:xfrm>
              <a:custGeom>
                <a:avLst/>
                <a:gdLst>
                  <a:gd name="T0" fmla="*/ 36 w 118"/>
                  <a:gd name="T1" fmla="*/ 1 h 119"/>
                  <a:gd name="T2" fmla="*/ 36 w 118"/>
                  <a:gd name="T3" fmla="*/ 18 h 119"/>
                  <a:gd name="T4" fmla="*/ 72 w 118"/>
                  <a:gd name="T5" fmla="*/ 0 h 119"/>
                  <a:gd name="T6" fmla="*/ 118 w 118"/>
                  <a:gd name="T7" fmla="*/ 50 h 119"/>
                  <a:gd name="T8" fmla="*/ 118 w 118"/>
                  <a:gd name="T9" fmla="*/ 119 h 119"/>
                  <a:gd name="T10" fmla="*/ 81 w 118"/>
                  <a:gd name="T11" fmla="*/ 119 h 119"/>
                  <a:gd name="T12" fmla="*/ 81 w 118"/>
                  <a:gd name="T13" fmla="*/ 55 h 119"/>
                  <a:gd name="T14" fmla="*/ 59 w 118"/>
                  <a:gd name="T15" fmla="*/ 31 h 119"/>
                  <a:gd name="T16" fmla="*/ 36 w 118"/>
                  <a:gd name="T17" fmla="*/ 55 h 119"/>
                  <a:gd name="T18" fmla="*/ 36 w 118"/>
                  <a:gd name="T19" fmla="*/ 119 h 119"/>
                  <a:gd name="T20" fmla="*/ 0 w 118"/>
                  <a:gd name="T21" fmla="*/ 119 h 119"/>
                  <a:gd name="T22" fmla="*/ 0 w 118"/>
                  <a:gd name="T23" fmla="*/ 1 h 119"/>
                  <a:gd name="T24" fmla="*/ 36 w 118"/>
                  <a:gd name="T25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36" y="1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43" y="7"/>
                      <a:pt x="55" y="0"/>
                      <a:pt x="72" y="0"/>
                    </a:cubicBezTo>
                    <a:cubicBezTo>
                      <a:pt x="98" y="0"/>
                      <a:pt x="118" y="18"/>
                      <a:pt x="118" y="50"/>
                    </a:cubicBezTo>
                    <a:cubicBezTo>
                      <a:pt x="118" y="119"/>
                      <a:pt x="118" y="119"/>
                      <a:pt x="118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39"/>
                      <a:pt x="73" y="31"/>
                      <a:pt x="59" y="31"/>
                    </a:cubicBezTo>
                    <a:cubicBezTo>
                      <a:pt x="45" y="31"/>
                      <a:pt x="36" y="39"/>
                      <a:pt x="36" y="55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Freeform 49"/>
              <p:cNvSpPr>
                <a:spLocks noEditPoints="1"/>
              </p:cNvSpPr>
              <p:nvPr/>
            </p:nvSpPr>
            <p:spPr bwMode="auto">
              <a:xfrm>
                <a:off x="4432300" y="5187950"/>
                <a:ext cx="244475" cy="242888"/>
              </a:xfrm>
              <a:custGeom>
                <a:avLst/>
                <a:gdLst>
                  <a:gd name="T0" fmla="*/ 62 w 123"/>
                  <a:gd name="T1" fmla="*/ 0 h 121"/>
                  <a:gd name="T2" fmla="*/ 123 w 123"/>
                  <a:gd name="T3" fmla="*/ 60 h 121"/>
                  <a:gd name="T4" fmla="*/ 62 w 123"/>
                  <a:gd name="T5" fmla="*/ 121 h 121"/>
                  <a:gd name="T6" fmla="*/ 0 w 123"/>
                  <a:gd name="T7" fmla="*/ 60 h 121"/>
                  <a:gd name="T8" fmla="*/ 62 w 123"/>
                  <a:gd name="T9" fmla="*/ 0 h 121"/>
                  <a:gd name="T10" fmla="*/ 62 w 123"/>
                  <a:gd name="T11" fmla="*/ 31 h 121"/>
                  <a:gd name="T12" fmla="*/ 37 w 123"/>
                  <a:gd name="T13" fmla="*/ 60 h 121"/>
                  <a:gd name="T14" fmla="*/ 62 w 123"/>
                  <a:gd name="T15" fmla="*/ 90 h 121"/>
                  <a:gd name="T16" fmla="*/ 87 w 123"/>
                  <a:gd name="T17" fmla="*/ 60 h 121"/>
                  <a:gd name="T18" fmla="*/ 62 w 123"/>
                  <a:gd name="T19" fmla="*/ 3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1">
                    <a:moveTo>
                      <a:pt x="62" y="0"/>
                    </a:moveTo>
                    <a:cubicBezTo>
                      <a:pt x="96" y="0"/>
                      <a:pt x="123" y="22"/>
                      <a:pt x="123" y="60"/>
                    </a:cubicBezTo>
                    <a:cubicBezTo>
                      <a:pt x="123" y="97"/>
                      <a:pt x="96" y="121"/>
                      <a:pt x="62" y="121"/>
                    </a:cubicBezTo>
                    <a:cubicBezTo>
                      <a:pt x="28" y="121"/>
                      <a:pt x="0" y="97"/>
                      <a:pt x="0" y="60"/>
                    </a:cubicBezTo>
                    <a:cubicBezTo>
                      <a:pt x="0" y="22"/>
                      <a:pt x="28" y="0"/>
                      <a:pt x="62" y="0"/>
                    </a:cubicBezTo>
                    <a:close/>
                    <a:moveTo>
                      <a:pt x="62" y="31"/>
                    </a:moveTo>
                    <a:cubicBezTo>
                      <a:pt x="49" y="31"/>
                      <a:pt x="37" y="39"/>
                      <a:pt x="37" y="60"/>
                    </a:cubicBezTo>
                    <a:cubicBezTo>
                      <a:pt x="37" y="81"/>
                      <a:pt x="50" y="90"/>
                      <a:pt x="62" y="90"/>
                    </a:cubicBezTo>
                    <a:cubicBezTo>
                      <a:pt x="74" y="90"/>
                      <a:pt x="87" y="81"/>
                      <a:pt x="87" y="60"/>
                    </a:cubicBezTo>
                    <a:cubicBezTo>
                      <a:pt x="87" y="39"/>
                      <a:pt x="74" y="31"/>
                      <a:pt x="6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4722813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5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4" y="112"/>
                      <a:pt x="62" y="119"/>
                      <a:pt x="45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2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5005388" y="5187950"/>
                <a:ext cx="203200" cy="242888"/>
              </a:xfrm>
              <a:custGeom>
                <a:avLst/>
                <a:gdLst>
                  <a:gd name="T0" fmla="*/ 51 w 102"/>
                  <a:gd name="T1" fmla="*/ 0 h 121"/>
                  <a:gd name="T2" fmla="*/ 101 w 102"/>
                  <a:gd name="T3" fmla="*/ 38 h 121"/>
                  <a:gd name="T4" fmla="*/ 64 w 102"/>
                  <a:gd name="T5" fmla="*/ 38 h 121"/>
                  <a:gd name="T6" fmla="*/ 49 w 102"/>
                  <a:gd name="T7" fmla="*/ 28 h 121"/>
                  <a:gd name="T8" fmla="*/ 35 w 102"/>
                  <a:gd name="T9" fmla="*/ 36 h 121"/>
                  <a:gd name="T10" fmla="*/ 102 w 102"/>
                  <a:gd name="T11" fmla="*/ 83 h 121"/>
                  <a:gd name="T12" fmla="*/ 52 w 102"/>
                  <a:gd name="T13" fmla="*/ 121 h 121"/>
                  <a:gd name="T14" fmla="*/ 0 w 102"/>
                  <a:gd name="T15" fmla="*/ 82 h 121"/>
                  <a:gd name="T16" fmla="*/ 37 w 102"/>
                  <a:gd name="T17" fmla="*/ 82 h 121"/>
                  <a:gd name="T18" fmla="*/ 52 w 102"/>
                  <a:gd name="T19" fmla="*/ 92 h 121"/>
                  <a:gd name="T20" fmla="*/ 67 w 102"/>
                  <a:gd name="T21" fmla="*/ 82 h 121"/>
                  <a:gd name="T22" fmla="*/ 0 w 102"/>
                  <a:gd name="T23" fmla="*/ 36 h 121"/>
                  <a:gd name="T24" fmla="*/ 51 w 102"/>
                  <a:gd name="T2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21">
                    <a:moveTo>
                      <a:pt x="51" y="0"/>
                    </a:moveTo>
                    <a:cubicBezTo>
                      <a:pt x="79" y="0"/>
                      <a:pt x="100" y="14"/>
                      <a:pt x="101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30"/>
                      <a:pt x="58" y="28"/>
                      <a:pt x="49" y="28"/>
                    </a:cubicBezTo>
                    <a:cubicBezTo>
                      <a:pt x="40" y="28"/>
                      <a:pt x="35" y="31"/>
                      <a:pt x="35" y="36"/>
                    </a:cubicBezTo>
                    <a:cubicBezTo>
                      <a:pt x="35" y="55"/>
                      <a:pt x="102" y="41"/>
                      <a:pt x="102" y="83"/>
                    </a:cubicBezTo>
                    <a:cubicBezTo>
                      <a:pt x="102" y="106"/>
                      <a:pt x="80" y="121"/>
                      <a:pt x="52" y="121"/>
                    </a:cubicBezTo>
                    <a:cubicBezTo>
                      <a:pt x="24" y="121"/>
                      <a:pt x="2" y="109"/>
                      <a:pt x="0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90"/>
                      <a:pt x="44" y="92"/>
                      <a:pt x="52" y="92"/>
                    </a:cubicBezTo>
                    <a:cubicBezTo>
                      <a:pt x="61" y="92"/>
                      <a:pt x="67" y="88"/>
                      <a:pt x="67" y="82"/>
                    </a:cubicBezTo>
                    <a:cubicBezTo>
                      <a:pt x="67" y="64"/>
                      <a:pt x="0" y="77"/>
                      <a:pt x="0" y="36"/>
                    </a:cubicBezTo>
                    <a:cubicBezTo>
                      <a:pt x="0" y="17"/>
                      <a:pt x="17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5380038" y="5178425"/>
                <a:ext cx="79375" cy="247650"/>
              </a:xfrm>
              <a:custGeom>
                <a:avLst/>
                <a:gdLst>
                  <a:gd name="T0" fmla="*/ 0 w 40"/>
                  <a:gd name="T1" fmla="*/ 20 h 124"/>
                  <a:gd name="T2" fmla="*/ 20 w 40"/>
                  <a:gd name="T3" fmla="*/ 0 h 124"/>
                  <a:gd name="T4" fmla="*/ 40 w 40"/>
                  <a:gd name="T5" fmla="*/ 20 h 124"/>
                  <a:gd name="T6" fmla="*/ 20 w 40"/>
                  <a:gd name="T7" fmla="*/ 40 h 124"/>
                  <a:gd name="T8" fmla="*/ 0 w 40"/>
                  <a:gd name="T9" fmla="*/ 20 h 124"/>
                  <a:gd name="T10" fmla="*/ 0 w 40"/>
                  <a:gd name="T11" fmla="*/ 104 h 124"/>
                  <a:gd name="T12" fmla="*/ 20 w 40"/>
                  <a:gd name="T13" fmla="*/ 85 h 124"/>
                  <a:gd name="T14" fmla="*/ 40 w 40"/>
                  <a:gd name="T15" fmla="*/ 104 h 124"/>
                  <a:gd name="T16" fmla="*/ 20 w 40"/>
                  <a:gd name="T17" fmla="*/ 124 h 124"/>
                  <a:gd name="T18" fmla="*/ 0 w 40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24">
                    <a:moveTo>
                      <a:pt x="0" y="20"/>
                    </a:move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  <a:moveTo>
                      <a:pt x="0" y="104"/>
                    </a:moveTo>
                    <a:cubicBezTo>
                      <a:pt x="0" y="93"/>
                      <a:pt x="9" y="85"/>
                      <a:pt x="20" y="85"/>
                    </a:cubicBezTo>
                    <a:cubicBezTo>
                      <a:pt x="31" y="85"/>
                      <a:pt x="40" y="93"/>
                      <a:pt x="40" y="104"/>
                    </a:cubicBezTo>
                    <a:cubicBezTo>
                      <a:pt x="40" y="115"/>
                      <a:pt x="31" y="124"/>
                      <a:pt x="20" y="124"/>
                    </a:cubicBezTo>
                    <a:cubicBezTo>
                      <a:pt x="9" y="124"/>
                      <a:pt x="0" y="115"/>
                      <a:pt x="0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444750" y="5648325"/>
                <a:ext cx="217488" cy="223838"/>
              </a:xfrm>
              <a:custGeom>
                <a:avLst/>
                <a:gdLst>
                  <a:gd name="T0" fmla="*/ 76 w 109"/>
                  <a:gd name="T1" fmla="*/ 111 h 112"/>
                  <a:gd name="T2" fmla="*/ 76 w 109"/>
                  <a:gd name="T3" fmla="*/ 94 h 112"/>
                  <a:gd name="T4" fmla="*/ 42 w 109"/>
                  <a:gd name="T5" fmla="*/ 112 h 112"/>
                  <a:gd name="T6" fmla="*/ 0 w 109"/>
                  <a:gd name="T7" fmla="*/ 65 h 112"/>
                  <a:gd name="T8" fmla="*/ 0 w 109"/>
                  <a:gd name="T9" fmla="*/ 0 h 112"/>
                  <a:gd name="T10" fmla="*/ 33 w 109"/>
                  <a:gd name="T11" fmla="*/ 0 h 112"/>
                  <a:gd name="T12" fmla="*/ 33 w 109"/>
                  <a:gd name="T13" fmla="*/ 60 h 112"/>
                  <a:gd name="T14" fmla="*/ 55 w 109"/>
                  <a:gd name="T15" fmla="*/ 83 h 112"/>
                  <a:gd name="T16" fmla="*/ 76 w 109"/>
                  <a:gd name="T17" fmla="*/ 60 h 112"/>
                  <a:gd name="T18" fmla="*/ 76 w 109"/>
                  <a:gd name="T19" fmla="*/ 0 h 112"/>
                  <a:gd name="T20" fmla="*/ 109 w 109"/>
                  <a:gd name="T21" fmla="*/ 0 h 112"/>
                  <a:gd name="T22" fmla="*/ 109 w 109"/>
                  <a:gd name="T23" fmla="*/ 111 h 112"/>
                  <a:gd name="T24" fmla="*/ 76 w 109"/>
                  <a:gd name="T25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2">
                    <a:moveTo>
                      <a:pt x="76" y="111"/>
                    </a:moveTo>
                    <a:cubicBezTo>
                      <a:pt x="76" y="94"/>
                      <a:pt x="76" y="94"/>
                      <a:pt x="76" y="94"/>
                    </a:cubicBezTo>
                    <a:cubicBezTo>
                      <a:pt x="69" y="105"/>
                      <a:pt x="58" y="112"/>
                      <a:pt x="42" y="112"/>
                    </a:cubicBezTo>
                    <a:cubicBezTo>
                      <a:pt x="18" y="112"/>
                      <a:pt x="0" y="94"/>
                      <a:pt x="0" y="6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75"/>
                      <a:pt x="42" y="83"/>
                      <a:pt x="55" y="83"/>
                    </a:cubicBezTo>
                    <a:cubicBezTo>
                      <a:pt x="67" y="83"/>
                      <a:pt x="76" y="75"/>
                      <a:pt x="76" y="6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11"/>
                      <a:pt x="109" y="111"/>
                      <a:pt x="109" y="111"/>
                    </a:cubicBezTo>
                    <a:lnTo>
                      <a:pt x="76" y="11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722563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7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6 w 110"/>
                  <a:gd name="T11" fmla="*/ 112 h 112"/>
                  <a:gd name="T12" fmla="*/ 76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7"/>
                      <a:pt x="52" y="0"/>
                      <a:pt x="67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6" y="37"/>
                      <a:pt x="68" y="29"/>
                      <a:pt x="55" y="29"/>
                    </a:cubicBezTo>
                    <a:cubicBezTo>
                      <a:pt x="42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55"/>
              <p:cNvSpPr>
                <a:spLocks noEditPoints="1"/>
              </p:cNvSpPr>
              <p:nvPr/>
            </p:nvSpPr>
            <p:spPr bwMode="auto">
              <a:xfrm>
                <a:off x="2994025" y="5556250"/>
                <a:ext cx="77788" cy="314325"/>
              </a:xfrm>
              <a:custGeom>
                <a:avLst/>
                <a:gdLst>
                  <a:gd name="T0" fmla="*/ 0 w 39"/>
                  <a:gd name="T1" fmla="*/ 20 h 157"/>
                  <a:gd name="T2" fmla="*/ 19 w 39"/>
                  <a:gd name="T3" fmla="*/ 0 h 157"/>
                  <a:gd name="T4" fmla="*/ 39 w 39"/>
                  <a:gd name="T5" fmla="*/ 20 h 157"/>
                  <a:gd name="T6" fmla="*/ 19 w 39"/>
                  <a:gd name="T7" fmla="*/ 40 h 157"/>
                  <a:gd name="T8" fmla="*/ 0 w 39"/>
                  <a:gd name="T9" fmla="*/ 20 h 157"/>
                  <a:gd name="T10" fmla="*/ 36 w 39"/>
                  <a:gd name="T11" fmla="*/ 46 h 157"/>
                  <a:gd name="T12" fmla="*/ 36 w 39"/>
                  <a:gd name="T13" fmla="*/ 157 h 157"/>
                  <a:gd name="T14" fmla="*/ 3 w 39"/>
                  <a:gd name="T15" fmla="*/ 157 h 157"/>
                  <a:gd name="T16" fmla="*/ 3 w 39"/>
                  <a:gd name="T17" fmla="*/ 46 h 157"/>
                  <a:gd name="T18" fmla="*/ 36 w 39"/>
                  <a:gd name="T19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57">
                    <a:moveTo>
                      <a:pt x="0" y="20"/>
                    </a:moveTo>
                    <a:cubicBezTo>
                      <a:pt x="0" y="9"/>
                      <a:pt x="8" y="0"/>
                      <a:pt x="19" y="0"/>
                    </a:cubicBezTo>
                    <a:cubicBezTo>
                      <a:pt x="30" y="0"/>
                      <a:pt x="39" y="9"/>
                      <a:pt x="39" y="20"/>
                    </a:cubicBezTo>
                    <a:cubicBezTo>
                      <a:pt x="39" y="31"/>
                      <a:pt x="30" y="40"/>
                      <a:pt x="19" y="40"/>
                    </a:cubicBezTo>
                    <a:cubicBezTo>
                      <a:pt x="8" y="40"/>
                      <a:pt x="0" y="31"/>
                      <a:pt x="0" y="20"/>
                    </a:cubicBezTo>
                    <a:close/>
                    <a:moveTo>
                      <a:pt x="36" y="46"/>
                    </a:moveTo>
                    <a:cubicBezTo>
                      <a:pt x="36" y="157"/>
                      <a:pt x="36" y="157"/>
                      <a:pt x="36" y="157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46"/>
                      <a:pt x="3" y="46"/>
                      <a:pt x="3" y="46"/>
                    </a:cubicBezTo>
                    <a:lnTo>
                      <a:pt x="36" y="46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Freeform 56"/>
              <p:cNvSpPr>
                <a:spLocks/>
              </p:cNvSpPr>
              <p:nvPr/>
            </p:nvSpPr>
            <p:spPr bwMode="auto">
              <a:xfrm>
                <a:off x="3097213" y="5648325"/>
                <a:ext cx="244475" cy="222250"/>
              </a:xfrm>
              <a:custGeom>
                <a:avLst/>
                <a:gdLst>
                  <a:gd name="T0" fmla="*/ 77 w 154"/>
                  <a:gd name="T1" fmla="*/ 103 h 140"/>
                  <a:gd name="T2" fmla="*/ 108 w 154"/>
                  <a:gd name="T3" fmla="*/ 0 h 140"/>
                  <a:gd name="T4" fmla="*/ 154 w 154"/>
                  <a:gd name="T5" fmla="*/ 0 h 140"/>
                  <a:gd name="T6" fmla="*/ 105 w 154"/>
                  <a:gd name="T7" fmla="*/ 140 h 140"/>
                  <a:gd name="T8" fmla="*/ 49 w 154"/>
                  <a:gd name="T9" fmla="*/ 140 h 140"/>
                  <a:gd name="T10" fmla="*/ 0 w 154"/>
                  <a:gd name="T11" fmla="*/ 0 h 140"/>
                  <a:gd name="T12" fmla="*/ 46 w 154"/>
                  <a:gd name="T13" fmla="*/ 0 h 140"/>
                  <a:gd name="T14" fmla="*/ 77 w 154"/>
                  <a:gd name="T15" fmla="*/ 10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40">
                    <a:moveTo>
                      <a:pt x="77" y="103"/>
                    </a:moveTo>
                    <a:lnTo>
                      <a:pt x="108" y="0"/>
                    </a:lnTo>
                    <a:lnTo>
                      <a:pt x="154" y="0"/>
                    </a:lnTo>
                    <a:lnTo>
                      <a:pt x="105" y="140"/>
                    </a:lnTo>
                    <a:lnTo>
                      <a:pt x="49" y="140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77" y="103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57"/>
              <p:cNvSpPr>
                <a:spLocks noChangeArrowheads="1"/>
              </p:cNvSpPr>
              <p:nvPr/>
            </p:nvSpPr>
            <p:spPr bwMode="auto">
              <a:xfrm>
                <a:off x="3371850" y="5702300"/>
                <a:ext cx="173038" cy="55563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Freeform 58"/>
              <p:cNvSpPr>
                <a:spLocks noEditPoints="1"/>
              </p:cNvSpPr>
              <p:nvPr/>
            </p:nvSpPr>
            <p:spPr bwMode="auto">
              <a:xfrm>
                <a:off x="3584575" y="5646738"/>
                <a:ext cx="233363" cy="225425"/>
              </a:xfrm>
              <a:custGeom>
                <a:avLst/>
                <a:gdLst>
                  <a:gd name="T0" fmla="*/ 51 w 117"/>
                  <a:gd name="T1" fmla="*/ 0 h 113"/>
                  <a:gd name="T2" fmla="*/ 83 w 117"/>
                  <a:gd name="T3" fmla="*/ 16 h 113"/>
                  <a:gd name="T4" fmla="*/ 83 w 117"/>
                  <a:gd name="T5" fmla="*/ 1 h 113"/>
                  <a:gd name="T6" fmla="*/ 117 w 117"/>
                  <a:gd name="T7" fmla="*/ 1 h 113"/>
                  <a:gd name="T8" fmla="*/ 117 w 117"/>
                  <a:gd name="T9" fmla="*/ 112 h 113"/>
                  <a:gd name="T10" fmla="*/ 83 w 117"/>
                  <a:gd name="T11" fmla="*/ 112 h 113"/>
                  <a:gd name="T12" fmla="*/ 83 w 117"/>
                  <a:gd name="T13" fmla="*/ 96 h 113"/>
                  <a:gd name="T14" fmla="*/ 51 w 117"/>
                  <a:gd name="T15" fmla="*/ 113 h 113"/>
                  <a:gd name="T16" fmla="*/ 0 w 117"/>
                  <a:gd name="T17" fmla="*/ 57 h 113"/>
                  <a:gd name="T18" fmla="*/ 51 w 117"/>
                  <a:gd name="T19" fmla="*/ 0 h 113"/>
                  <a:gd name="T20" fmla="*/ 59 w 117"/>
                  <a:gd name="T21" fmla="*/ 29 h 113"/>
                  <a:gd name="T22" fmla="*/ 35 w 117"/>
                  <a:gd name="T23" fmla="*/ 57 h 113"/>
                  <a:gd name="T24" fmla="*/ 59 w 117"/>
                  <a:gd name="T25" fmla="*/ 84 h 113"/>
                  <a:gd name="T26" fmla="*/ 83 w 117"/>
                  <a:gd name="T27" fmla="*/ 57 h 113"/>
                  <a:gd name="T28" fmla="*/ 59 w 117"/>
                  <a:gd name="T29" fmla="*/ 2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13">
                    <a:moveTo>
                      <a:pt x="51" y="0"/>
                    </a:moveTo>
                    <a:cubicBezTo>
                      <a:pt x="65" y="0"/>
                      <a:pt x="76" y="6"/>
                      <a:pt x="83" y="16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76" y="106"/>
                      <a:pt x="65" y="113"/>
                      <a:pt x="51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1" y="0"/>
                    </a:cubicBezTo>
                    <a:close/>
                    <a:moveTo>
                      <a:pt x="59" y="29"/>
                    </a:moveTo>
                    <a:cubicBezTo>
                      <a:pt x="47" y="29"/>
                      <a:pt x="35" y="38"/>
                      <a:pt x="35" y="57"/>
                    </a:cubicBezTo>
                    <a:cubicBezTo>
                      <a:pt x="35" y="75"/>
                      <a:pt x="47" y="84"/>
                      <a:pt x="59" y="84"/>
                    </a:cubicBezTo>
                    <a:cubicBezTo>
                      <a:pt x="70" y="84"/>
                      <a:pt x="83" y="75"/>
                      <a:pt x="83" y="57"/>
                    </a:cubicBezTo>
                    <a:cubicBezTo>
                      <a:pt x="83" y="38"/>
                      <a:pt x="70" y="29"/>
                      <a:pt x="59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Freeform 59"/>
              <p:cNvSpPr>
                <a:spLocks/>
              </p:cNvSpPr>
              <p:nvPr/>
            </p:nvSpPr>
            <p:spPr bwMode="auto">
              <a:xfrm>
                <a:off x="3876675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8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7 w 110"/>
                  <a:gd name="T11" fmla="*/ 112 h 112"/>
                  <a:gd name="T12" fmla="*/ 77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1" y="7"/>
                      <a:pt x="52" y="0"/>
                      <a:pt x="68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37"/>
                      <a:pt x="68" y="29"/>
                      <a:pt x="55" y="29"/>
                    </a:cubicBezTo>
                    <a:cubicBezTo>
                      <a:pt x="43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Freeform 60"/>
              <p:cNvSpPr>
                <a:spLocks noEditPoints="1"/>
              </p:cNvSpPr>
              <p:nvPr/>
            </p:nvSpPr>
            <p:spPr bwMode="auto">
              <a:xfrm>
                <a:off x="4138613" y="5646738"/>
                <a:ext cx="231775" cy="330200"/>
              </a:xfrm>
              <a:custGeom>
                <a:avLst/>
                <a:gdLst>
                  <a:gd name="T0" fmla="*/ 50 w 116"/>
                  <a:gd name="T1" fmla="*/ 0 h 166"/>
                  <a:gd name="T2" fmla="*/ 82 w 116"/>
                  <a:gd name="T3" fmla="*/ 16 h 166"/>
                  <a:gd name="T4" fmla="*/ 82 w 116"/>
                  <a:gd name="T5" fmla="*/ 1 h 166"/>
                  <a:gd name="T6" fmla="*/ 116 w 116"/>
                  <a:gd name="T7" fmla="*/ 1 h 166"/>
                  <a:gd name="T8" fmla="*/ 116 w 116"/>
                  <a:gd name="T9" fmla="*/ 111 h 166"/>
                  <a:gd name="T10" fmla="*/ 61 w 116"/>
                  <a:gd name="T11" fmla="*/ 166 h 166"/>
                  <a:gd name="T12" fmla="*/ 4 w 116"/>
                  <a:gd name="T13" fmla="*/ 125 h 166"/>
                  <a:gd name="T14" fmla="*/ 37 w 116"/>
                  <a:gd name="T15" fmla="*/ 125 h 166"/>
                  <a:gd name="T16" fmla="*/ 61 w 116"/>
                  <a:gd name="T17" fmla="*/ 137 h 166"/>
                  <a:gd name="T18" fmla="*/ 82 w 116"/>
                  <a:gd name="T19" fmla="*/ 111 h 166"/>
                  <a:gd name="T20" fmla="*/ 82 w 116"/>
                  <a:gd name="T21" fmla="*/ 96 h 166"/>
                  <a:gd name="T22" fmla="*/ 50 w 116"/>
                  <a:gd name="T23" fmla="*/ 113 h 166"/>
                  <a:gd name="T24" fmla="*/ 0 w 116"/>
                  <a:gd name="T25" fmla="*/ 57 h 166"/>
                  <a:gd name="T26" fmla="*/ 50 w 116"/>
                  <a:gd name="T27" fmla="*/ 0 h 166"/>
                  <a:gd name="T28" fmla="*/ 58 w 116"/>
                  <a:gd name="T29" fmla="*/ 29 h 166"/>
                  <a:gd name="T30" fmla="*/ 34 w 116"/>
                  <a:gd name="T31" fmla="*/ 57 h 166"/>
                  <a:gd name="T32" fmla="*/ 58 w 116"/>
                  <a:gd name="T33" fmla="*/ 84 h 166"/>
                  <a:gd name="T34" fmla="*/ 82 w 116"/>
                  <a:gd name="T35" fmla="*/ 57 h 166"/>
                  <a:gd name="T36" fmla="*/ 58 w 116"/>
                  <a:gd name="T37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166">
                    <a:moveTo>
                      <a:pt x="50" y="0"/>
                    </a:moveTo>
                    <a:cubicBezTo>
                      <a:pt x="64" y="0"/>
                      <a:pt x="75" y="6"/>
                      <a:pt x="82" y="16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16" y="141"/>
                      <a:pt x="101" y="166"/>
                      <a:pt x="61" y="166"/>
                    </a:cubicBezTo>
                    <a:cubicBezTo>
                      <a:pt x="28" y="166"/>
                      <a:pt x="7" y="153"/>
                      <a:pt x="4" y="125"/>
                    </a:cubicBezTo>
                    <a:cubicBezTo>
                      <a:pt x="37" y="125"/>
                      <a:pt x="37" y="125"/>
                      <a:pt x="37" y="125"/>
                    </a:cubicBezTo>
                    <a:cubicBezTo>
                      <a:pt x="41" y="133"/>
                      <a:pt x="49" y="137"/>
                      <a:pt x="61" y="137"/>
                    </a:cubicBezTo>
                    <a:cubicBezTo>
                      <a:pt x="72" y="137"/>
                      <a:pt x="82" y="130"/>
                      <a:pt x="82" y="111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75" y="106"/>
                      <a:pt x="64" y="113"/>
                      <a:pt x="50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0" y="0"/>
                    </a:cubicBezTo>
                    <a:close/>
                    <a:moveTo>
                      <a:pt x="58" y="29"/>
                    </a:moveTo>
                    <a:cubicBezTo>
                      <a:pt x="47" y="29"/>
                      <a:pt x="34" y="38"/>
                      <a:pt x="34" y="57"/>
                    </a:cubicBezTo>
                    <a:cubicBezTo>
                      <a:pt x="34" y="75"/>
                      <a:pt x="47" y="84"/>
                      <a:pt x="58" y="84"/>
                    </a:cubicBezTo>
                    <a:cubicBezTo>
                      <a:pt x="70" y="84"/>
                      <a:pt x="82" y="75"/>
                      <a:pt x="82" y="57"/>
                    </a:cubicBezTo>
                    <a:cubicBezTo>
                      <a:pt x="82" y="38"/>
                      <a:pt x="70" y="29"/>
                      <a:pt x="58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Freeform 61"/>
              <p:cNvSpPr>
                <a:spLocks noEditPoints="1"/>
              </p:cNvSpPr>
              <p:nvPr/>
            </p:nvSpPr>
            <p:spPr bwMode="auto">
              <a:xfrm>
                <a:off x="4413250" y="5646738"/>
                <a:ext cx="222250" cy="225425"/>
              </a:xfrm>
              <a:custGeom>
                <a:avLst/>
                <a:gdLst>
                  <a:gd name="T0" fmla="*/ 55 w 111"/>
                  <a:gd name="T1" fmla="*/ 113 h 113"/>
                  <a:gd name="T2" fmla="*/ 0 w 111"/>
                  <a:gd name="T3" fmla="*/ 56 h 113"/>
                  <a:gd name="T4" fmla="*/ 55 w 111"/>
                  <a:gd name="T5" fmla="*/ 0 h 113"/>
                  <a:gd name="T6" fmla="*/ 111 w 111"/>
                  <a:gd name="T7" fmla="*/ 57 h 113"/>
                  <a:gd name="T8" fmla="*/ 110 w 111"/>
                  <a:gd name="T9" fmla="*/ 68 h 113"/>
                  <a:gd name="T10" fmla="*/ 34 w 111"/>
                  <a:gd name="T11" fmla="*/ 68 h 113"/>
                  <a:gd name="T12" fmla="*/ 55 w 111"/>
                  <a:gd name="T13" fmla="*/ 84 h 113"/>
                  <a:gd name="T14" fmla="*/ 71 w 111"/>
                  <a:gd name="T15" fmla="*/ 76 h 113"/>
                  <a:gd name="T16" fmla="*/ 108 w 111"/>
                  <a:gd name="T17" fmla="*/ 76 h 113"/>
                  <a:gd name="T18" fmla="*/ 55 w 111"/>
                  <a:gd name="T19" fmla="*/ 113 h 113"/>
                  <a:gd name="T20" fmla="*/ 35 w 111"/>
                  <a:gd name="T21" fmla="*/ 46 h 113"/>
                  <a:gd name="T22" fmla="*/ 76 w 111"/>
                  <a:gd name="T23" fmla="*/ 46 h 113"/>
                  <a:gd name="T24" fmla="*/ 55 w 111"/>
                  <a:gd name="T25" fmla="*/ 29 h 113"/>
                  <a:gd name="T26" fmla="*/ 35 w 111"/>
                  <a:gd name="T27" fmla="*/ 4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13">
                    <a:moveTo>
                      <a:pt x="55" y="113"/>
                    </a:moveTo>
                    <a:cubicBezTo>
                      <a:pt x="23" y="113"/>
                      <a:pt x="0" y="91"/>
                      <a:pt x="0" y="56"/>
                    </a:cubicBezTo>
                    <a:cubicBezTo>
                      <a:pt x="0" y="22"/>
                      <a:pt x="23" y="0"/>
                      <a:pt x="55" y="0"/>
                    </a:cubicBezTo>
                    <a:cubicBezTo>
                      <a:pt x="86" y="0"/>
                      <a:pt x="111" y="20"/>
                      <a:pt x="111" y="57"/>
                    </a:cubicBezTo>
                    <a:cubicBezTo>
                      <a:pt x="111" y="60"/>
                      <a:pt x="111" y="64"/>
                      <a:pt x="110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6" y="77"/>
                      <a:pt x="43" y="84"/>
                      <a:pt x="55" y="84"/>
                    </a:cubicBezTo>
                    <a:cubicBezTo>
                      <a:pt x="64" y="84"/>
                      <a:pt x="67" y="81"/>
                      <a:pt x="71" y="76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1" y="98"/>
                      <a:pt x="81" y="113"/>
                      <a:pt x="55" y="113"/>
                    </a:cubicBezTo>
                    <a:close/>
                    <a:moveTo>
                      <a:pt x="35" y="46"/>
                    </a:moveTo>
                    <a:cubicBezTo>
                      <a:pt x="76" y="46"/>
                      <a:pt x="76" y="46"/>
                      <a:pt x="76" y="46"/>
                    </a:cubicBezTo>
                    <a:cubicBezTo>
                      <a:pt x="75" y="36"/>
                      <a:pt x="66" y="29"/>
                      <a:pt x="55" y="29"/>
                    </a:cubicBezTo>
                    <a:cubicBezTo>
                      <a:pt x="44" y="29"/>
                      <a:pt x="36" y="36"/>
                      <a:pt x="35" y="46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Freeform 62"/>
              <p:cNvSpPr>
                <a:spLocks/>
              </p:cNvSpPr>
              <p:nvPr/>
            </p:nvSpPr>
            <p:spPr bwMode="auto">
              <a:xfrm>
                <a:off x="4679950" y="5646738"/>
                <a:ext cx="128588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Freeform 63"/>
              <p:cNvSpPr>
                <a:spLocks/>
              </p:cNvSpPr>
              <p:nvPr/>
            </p:nvSpPr>
            <p:spPr bwMode="auto">
              <a:xfrm>
                <a:off x="4830763" y="5646738"/>
                <a:ext cx="190500" cy="225425"/>
              </a:xfrm>
              <a:custGeom>
                <a:avLst/>
                <a:gdLst>
                  <a:gd name="T0" fmla="*/ 48 w 95"/>
                  <a:gd name="T1" fmla="*/ 0 h 113"/>
                  <a:gd name="T2" fmla="*/ 95 w 95"/>
                  <a:gd name="T3" fmla="*/ 36 h 113"/>
                  <a:gd name="T4" fmla="*/ 60 w 95"/>
                  <a:gd name="T5" fmla="*/ 36 h 113"/>
                  <a:gd name="T6" fmla="*/ 46 w 95"/>
                  <a:gd name="T7" fmla="*/ 26 h 113"/>
                  <a:gd name="T8" fmla="*/ 33 w 95"/>
                  <a:gd name="T9" fmla="*/ 35 h 113"/>
                  <a:gd name="T10" fmla="*/ 95 w 95"/>
                  <a:gd name="T11" fmla="*/ 78 h 113"/>
                  <a:gd name="T12" fmla="*/ 49 w 95"/>
                  <a:gd name="T13" fmla="*/ 113 h 113"/>
                  <a:gd name="T14" fmla="*/ 0 w 95"/>
                  <a:gd name="T15" fmla="*/ 77 h 113"/>
                  <a:gd name="T16" fmla="*/ 35 w 95"/>
                  <a:gd name="T17" fmla="*/ 77 h 113"/>
                  <a:gd name="T18" fmla="*/ 49 w 95"/>
                  <a:gd name="T19" fmla="*/ 87 h 113"/>
                  <a:gd name="T20" fmla="*/ 62 w 95"/>
                  <a:gd name="T21" fmla="*/ 77 h 113"/>
                  <a:gd name="T22" fmla="*/ 0 w 95"/>
                  <a:gd name="T23" fmla="*/ 35 h 113"/>
                  <a:gd name="T24" fmla="*/ 48 w 95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13">
                    <a:moveTo>
                      <a:pt x="48" y="0"/>
                    </a:moveTo>
                    <a:cubicBezTo>
                      <a:pt x="74" y="0"/>
                      <a:pt x="93" y="14"/>
                      <a:pt x="95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9" y="28"/>
                      <a:pt x="54" y="26"/>
                      <a:pt x="46" y="26"/>
                    </a:cubicBezTo>
                    <a:cubicBezTo>
                      <a:pt x="38" y="26"/>
                      <a:pt x="33" y="29"/>
                      <a:pt x="33" y="35"/>
                    </a:cubicBezTo>
                    <a:cubicBezTo>
                      <a:pt x="33" y="52"/>
                      <a:pt x="95" y="39"/>
                      <a:pt x="95" y="78"/>
                    </a:cubicBezTo>
                    <a:cubicBezTo>
                      <a:pt x="95" y="99"/>
                      <a:pt x="75" y="113"/>
                      <a:pt x="49" y="113"/>
                    </a:cubicBezTo>
                    <a:cubicBezTo>
                      <a:pt x="23" y="113"/>
                      <a:pt x="2" y="102"/>
                      <a:pt x="0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6" y="84"/>
                      <a:pt x="41" y="87"/>
                      <a:pt x="49" y="87"/>
                    </a:cubicBezTo>
                    <a:cubicBezTo>
                      <a:pt x="57" y="87"/>
                      <a:pt x="62" y="83"/>
                      <a:pt x="62" y="77"/>
                    </a:cubicBezTo>
                    <a:cubicBezTo>
                      <a:pt x="62" y="60"/>
                      <a:pt x="0" y="73"/>
                      <a:pt x="0" y="35"/>
                    </a:cubicBezTo>
                    <a:cubicBezTo>
                      <a:pt x="0" y="16"/>
                      <a:pt x="16" y="0"/>
                      <a:pt x="48" y="0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64"/>
              <p:cNvSpPr>
                <a:spLocks noChangeArrowheads="1"/>
              </p:cNvSpPr>
              <p:nvPr/>
            </p:nvSpPr>
            <p:spPr bwMode="auto">
              <a:xfrm>
                <a:off x="5051425" y="5795963"/>
                <a:ext cx="73025" cy="74613"/>
              </a:xfrm>
              <a:prstGeom prst="ellipse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Freeform 65"/>
              <p:cNvSpPr>
                <a:spLocks/>
              </p:cNvSpPr>
              <p:nvPr/>
            </p:nvSpPr>
            <p:spPr bwMode="auto">
              <a:xfrm>
                <a:off x="5146675" y="5559425"/>
                <a:ext cx="117475" cy="311150"/>
              </a:xfrm>
              <a:custGeom>
                <a:avLst/>
                <a:gdLst>
                  <a:gd name="T0" fmla="*/ 0 w 59"/>
                  <a:gd name="T1" fmla="*/ 72 h 155"/>
                  <a:gd name="T2" fmla="*/ 0 w 59"/>
                  <a:gd name="T3" fmla="*/ 44 h 155"/>
                  <a:gd name="T4" fmla="*/ 11 w 59"/>
                  <a:gd name="T5" fmla="*/ 44 h 155"/>
                  <a:gd name="T6" fmla="*/ 11 w 59"/>
                  <a:gd name="T7" fmla="*/ 40 h 155"/>
                  <a:gd name="T8" fmla="*/ 57 w 59"/>
                  <a:gd name="T9" fmla="*/ 0 h 155"/>
                  <a:gd name="T10" fmla="*/ 57 w 59"/>
                  <a:gd name="T11" fmla="*/ 29 h 155"/>
                  <a:gd name="T12" fmla="*/ 44 w 59"/>
                  <a:gd name="T13" fmla="*/ 40 h 155"/>
                  <a:gd name="T14" fmla="*/ 44 w 59"/>
                  <a:gd name="T15" fmla="*/ 44 h 155"/>
                  <a:gd name="T16" fmla="*/ 59 w 59"/>
                  <a:gd name="T17" fmla="*/ 44 h 155"/>
                  <a:gd name="T18" fmla="*/ 59 w 59"/>
                  <a:gd name="T19" fmla="*/ 72 h 155"/>
                  <a:gd name="T20" fmla="*/ 44 w 59"/>
                  <a:gd name="T21" fmla="*/ 72 h 155"/>
                  <a:gd name="T22" fmla="*/ 44 w 59"/>
                  <a:gd name="T23" fmla="*/ 155 h 155"/>
                  <a:gd name="T24" fmla="*/ 11 w 59"/>
                  <a:gd name="T25" fmla="*/ 155 h 155"/>
                  <a:gd name="T26" fmla="*/ 11 w 59"/>
                  <a:gd name="T27" fmla="*/ 72 h 155"/>
                  <a:gd name="T28" fmla="*/ 0 w 59"/>
                  <a:gd name="T29" fmla="*/ 7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155">
                    <a:moveTo>
                      <a:pt x="0" y="72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12"/>
                      <a:pt x="25" y="0"/>
                      <a:pt x="57" y="0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48" y="29"/>
                      <a:pt x="44" y="31"/>
                      <a:pt x="44" y="4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155"/>
                      <a:pt x="44" y="155"/>
                      <a:pt x="44" y="155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1" y="72"/>
                      <a:pt x="11" y="72"/>
                      <a:pt x="11" y="72"/>
                    </a:cubicBez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Freeform 66"/>
              <p:cNvSpPr>
                <a:spLocks/>
              </p:cNvSpPr>
              <p:nvPr/>
            </p:nvSpPr>
            <p:spPr bwMode="auto">
              <a:xfrm>
                <a:off x="5300663" y="5646738"/>
                <a:ext cx="130175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07549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cs typeface="Arial"/>
              </a:rPr>
              <a:t>TBE – Tableau de bord des enseignements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B2DFC0-F33F-40DF-90D7-FD3094801449}"/>
              </a:ext>
            </a:extLst>
          </p:cNvPr>
          <p:cNvSpPr txBox="1"/>
          <p:nvPr/>
        </p:nvSpPr>
        <p:spPr>
          <a:xfrm>
            <a:off x="392482" y="1363249"/>
            <a:ext cx="8122867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u="sng">
                <a:solidFill>
                  <a:srgbClr val="0070C0"/>
                </a:solidFill>
                <a:latin typeface="Arial"/>
                <a:cs typeface="Arial"/>
              </a:rPr>
              <a:t>Tableau de bord des enseignements </a:t>
            </a:r>
            <a:endParaRPr lang="fr-FR" u="sng">
              <a:solidFill>
                <a:srgbClr val="0070C0"/>
              </a:solidFill>
              <a:ea typeface="+mn-lt"/>
              <a:cs typeface="+mn-lt"/>
            </a:endParaRPr>
          </a:p>
          <a:p>
            <a:pPr marL="285750" indent="-285750">
              <a:spcBef>
                <a:spcPct val="50000"/>
              </a:spcBef>
              <a:buFont typeface="Arial,Sans-Serif"/>
              <a:buChar char="•"/>
            </a:pPr>
            <a:r>
              <a:rPr lang="fr-FR">
                <a:latin typeface="Arial"/>
                <a:cs typeface="Arial"/>
              </a:rPr>
              <a:t>Besoin exprimé lors de la mise en place de </a:t>
            </a:r>
            <a:r>
              <a:rPr lang="fr-FR" b="1" err="1">
                <a:latin typeface="Arial"/>
                <a:cs typeface="Arial"/>
              </a:rPr>
              <a:t>BienvenUA</a:t>
            </a:r>
            <a:endParaRPr lang="fr-FR" b="1">
              <a:latin typeface="Arial"/>
              <a:cs typeface="Arial"/>
            </a:endParaRPr>
          </a:p>
          <a:p>
            <a:pPr marL="742950" lvl="1" indent="-285750">
              <a:spcBef>
                <a:spcPct val="50000"/>
              </a:spcBef>
              <a:buFont typeface="Arial,Sans-Serif"/>
              <a:buChar char="•"/>
            </a:pPr>
            <a:r>
              <a:rPr lang="fr-FR">
                <a:latin typeface="Arial"/>
                <a:cs typeface="Arial"/>
              </a:rPr>
              <a:t>Pourquoi ne pas généraliser à l’ensemble des enseignements  (du L1 au M2) ce qui a été fait pour le projet </a:t>
            </a:r>
            <a:r>
              <a:rPr lang="fr-FR" b="1" err="1">
                <a:latin typeface="Arial"/>
                <a:cs typeface="Arial"/>
              </a:rPr>
              <a:t>BienvenUA</a:t>
            </a:r>
            <a:r>
              <a:rPr lang="fr-FR">
                <a:latin typeface="Arial"/>
                <a:cs typeface="Arial"/>
              </a:rPr>
              <a:t> dont le périmètre était restreint aux bacheliers entrants de l’UFR Sciences ?</a:t>
            </a:r>
          </a:p>
          <a:p>
            <a:pPr marL="285750" indent="-285750">
              <a:spcBef>
                <a:spcPct val="50000"/>
              </a:spcBef>
              <a:buFont typeface="Arial,Sans-Serif"/>
              <a:buChar char="•"/>
            </a:pPr>
            <a:r>
              <a:rPr lang="fr-FR">
                <a:latin typeface="Arial"/>
                <a:cs typeface="Arial"/>
              </a:rPr>
              <a:t>Les plus  :</a:t>
            </a:r>
          </a:p>
          <a:p>
            <a:pPr marL="742950" lvl="1" indent="-285750">
              <a:spcBef>
                <a:spcPct val="50000"/>
              </a:spcBef>
              <a:buFont typeface="Arial,Sans-Serif"/>
              <a:buChar char="•"/>
            </a:pPr>
            <a:r>
              <a:rPr lang="fr-FR" b="1">
                <a:latin typeface="Arial"/>
                <a:cs typeface="Arial"/>
              </a:rPr>
              <a:t>Rassembler</a:t>
            </a:r>
            <a:r>
              <a:rPr lang="fr-FR">
                <a:latin typeface="Arial"/>
                <a:cs typeface="Arial"/>
              </a:rPr>
              <a:t> les informations pédagogiques disséminées dans l’offre numérique de l’UA (Emplois du temps , Moodle , Apogée , Notes …) dans un guichet dédié </a:t>
            </a:r>
          </a:p>
          <a:p>
            <a:pPr marL="742950" lvl="1" indent="-285750">
              <a:spcBef>
                <a:spcPct val="50000"/>
              </a:spcBef>
              <a:buFont typeface="Arial,Sans-Serif"/>
              <a:buChar char="•"/>
            </a:pPr>
            <a:r>
              <a:rPr lang="fr-FR">
                <a:latin typeface="Arial"/>
                <a:cs typeface="Arial"/>
              </a:rPr>
              <a:t>Initier le « </a:t>
            </a:r>
            <a:r>
              <a:rPr lang="fr-FR" b="1">
                <a:latin typeface="Arial"/>
                <a:cs typeface="Arial"/>
              </a:rPr>
              <a:t>contrat</a:t>
            </a:r>
            <a:r>
              <a:rPr lang="fr-FR">
                <a:latin typeface="Arial"/>
                <a:cs typeface="Arial"/>
              </a:rPr>
              <a:t> d’accompagnement à la réussite » , loi ORE</a:t>
            </a:r>
          </a:p>
          <a:p>
            <a:pPr marL="742950" lvl="1" indent="-285750">
              <a:spcBef>
                <a:spcPct val="50000"/>
              </a:spcBef>
              <a:buFont typeface="Arial,Sans-Serif"/>
              <a:buChar char="•"/>
            </a:pPr>
            <a:r>
              <a:rPr lang="fr-FR">
                <a:latin typeface="Arial"/>
                <a:cs typeface="Arial"/>
              </a:rPr>
              <a:t>Améliorer la </a:t>
            </a:r>
            <a:r>
              <a:rPr lang="fr-FR" b="1">
                <a:latin typeface="Arial"/>
                <a:cs typeface="Arial"/>
              </a:rPr>
              <a:t>visibilité</a:t>
            </a:r>
            <a:r>
              <a:rPr lang="fr-FR">
                <a:latin typeface="Arial"/>
                <a:cs typeface="Arial"/>
              </a:rPr>
              <a:t> des données administratives des étudiants (cursus antérieur , données géographiques , données </a:t>
            </a:r>
            <a:r>
              <a:rPr lang="fr-FR" err="1">
                <a:latin typeface="Arial"/>
                <a:cs typeface="Arial"/>
              </a:rPr>
              <a:t>ParcourSup</a:t>
            </a:r>
            <a:r>
              <a:rPr lang="fr-FR">
                <a:latin typeface="Arial"/>
                <a:cs typeface="Arial"/>
              </a:rPr>
              <a:t> …)</a:t>
            </a:r>
          </a:p>
          <a:p>
            <a:pPr marL="742950" lvl="1" indent="-285750">
              <a:spcBef>
                <a:spcPct val="50000"/>
              </a:spcBef>
              <a:buFont typeface="Arial,Sans-Serif"/>
              <a:buChar char="•"/>
            </a:pPr>
            <a:r>
              <a:rPr lang="fr-FR">
                <a:latin typeface="Arial"/>
                <a:cs typeface="Arial"/>
              </a:rPr>
              <a:t>Initier le concept de « </a:t>
            </a:r>
            <a:r>
              <a:rPr lang="fr-FR" b="1">
                <a:latin typeface="Arial"/>
                <a:cs typeface="Arial"/>
              </a:rPr>
              <a:t>Learning </a:t>
            </a:r>
            <a:r>
              <a:rPr lang="fr-FR" b="1" err="1">
                <a:latin typeface="Arial"/>
                <a:cs typeface="Arial"/>
              </a:rPr>
              <a:t>Analytics</a:t>
            </a:r>
            <a:r>
              <a:rPr lang="fr-FR">
                <a:latin typeface="Arial"/>
                <a:cs typeface="Arial"/>
              </a:rPr>
              <a:t> »</a:t>
            </a:r>
            <a:endParaRPr lang="en-US">
              <a:ea typeface="+mn-lt"/>
              <a:cs typeface="+mn-lt"/>
            </a:endParaRPr>
          </a:p>
          <a:p>
            <a:pPr lvl="2">
              <a:spcBef>
                <a:spcPct val="50000"/>
              </a:spcBef>
            </a:pPr>
            <a:endParaRPr lang="fr-FR" u="sng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49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cs typeface="Arial"/>
              </a:rPr>
              <a:t>TBE – Tableau de bord des enseignements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B2DFC0-F33F-40DF-90D7-FD3094801449}"/>
              </a:ext>
            </a:extLst>
          </p:cNvPr>
          <p:cNvSpPr txBox="1"/>
          <p:nvPr/>
        </p:nvSpPr>
        <p:spPr>
          <a:xfrm>
            <a:off x="392483" y="1363249"/>
            <a:ext cx="6939418" cy="41088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u="sng">
                <a:solidFill>
                  <a:srgbClr val="0070C0"/>
                </a:solidFill>
                <a:latin typeface="Arial"/>
                <a:cs typeface="Arial"/>
              </a:rPr>
              <a:t>Tableau de bord des enseignements </a:t>
            </a:r>
            <a:endParaRPr lang="fr-FR" u="sng">
              <a:solidFill>
                <a:srgbClr val="0070C0"/>
              </a:solidFill>
              <a:ea typeface="+mn-lt"/>
              <a:cs typeface="+mn-lt"/>
            </a:endParaRPr>
          </a:p>
          <a:p>
            <a:pPr marL="285750" indent="-285750">
              <a:spcBef>
                <a:spcPct val="50000"/>
              </a:spcBef>
              <a:buFont typeface="Arial,Sans-Serif"/>
              <a:buChar char="•"/>
            </a:pPr>
            <a:r>
              <a:rPr lang="fr-FR">
                <a:latin typeface="Arial"/>
                <a:cs typeface="Arial"/>
              </a:rPr>
              <a:t>Les principales données affichées </a:t>
            </a:r>
          </a:p>
          <a:p>
            <a:pPr marL="742950" lvl="1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Les classiques :</a:t>
            </a:r>
          </a:p>
          <a:p>
            <a:pPr marL="1200150" lvl="2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Emplois du temps , lien Moodle , Saisie des notes , absences</a:t>
            </a:r>
          </a:p>
          <a:p>
            <a:pPr marL="742950" lvl="1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Les + </a:t>
            </a:r>
          </a:p>
          <a:p>
            <a:pPr marL="1200150" lvl="2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Pour chaque matière enseignée :</a:t>
            </a:r>
          </a:p>
          <a:p>
            <a:pPr marL="1657350" lvl="3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Liste des étudiants inscrits (trombinoscope )</a:t>
            </a:r>
          </a:p>
          <a:p>
            <a:pPr marL="1657350" lvl="3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Et pour chaque étudiant : </a:t>
            </a:r>
          </a:p>
          <a:p>
            <a:pPr marL="2114550" lvl="4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Ses données </a:t>
            </a:r>
            <a:r>
              <a:rPr lang="fr-FR" sz="1600" b="1">
                <a:latin typeface="Arial"/>
                <a:cs typeface="Arial"/>
              </a:rPr>
              <a:t>administratives</a:t>
            </a:r>
            <a:r>
              <a:rPr lang="fr-FR" sz="1600">
                <a:latin typeface="Arial"/>
                <a:cs typeface="Arial"/>
              </a:rPr>
              <a:t> </a:t>
            </a:r>
          </a:p>
          <a:p>
            <a:pPr marL="2114550" lvl="4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Des remontées de tests </a:t>
            </a:r>
            <a:r>
              <a:rPr lang="fr-FR" sz="1600" b="1" err="1">
                <a:latin typeface="Arial"/>
                <a:cs typeface="Arial"/>
              </a:rPr>
              <a:t>moodle</a:t>
            </a:r>
            <a:r>
              <a:rPr lang="fr-FR" sz="1600">
                <a:latin typeface="Arial"/>
                <a:cs typeface="Arial"/>
              </a:rPr>
              <a:t> éventuelles</a:t>
            </a:r>
          </a:p>
          <a:p>
            <a:pPr marL="2114550" lvl="4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Les </a:t>
            </a:r>
            <a:r>
              <a:rPr lang="fr-FR" sz="1600" b="1">
                <a:latin typeface="Arial"/>
                <a:cs typeface="Arial"/>
              </a:rPr>
              <a:t>notes</a:t>
            </a:r>
            <a:r>
              <a:rPr lang="fr-FR" sz="1600">
                <a:latin typeface="Arial"/>
                <a:cs typeface="Arial"/>
              </a:rPr>
              <a:t> validées de ces matières.</a:t>
            </a:r>
          </a:p>
        </p:txBody>
      </p:sp>
    </p:spTree>
    <p:extLst>
      <p:ext uri="{BB962C8B-B14F-4D97-AF65-F5344CB8AC3E}">
        <p14:creationId xmlns:p14="http://schemas.microsoft.com/office/powerpoint/2010/main" val="419109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cs typeface="Arial"/>
              </a:rPr>
              <a:t>TBE – Tableau de bord des enseignements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Université d’Angers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02C8-AAF6-430C-9C4F-B768B719CBA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B2DFC0-F33F-40DF-90D7-FD3094801449}"/>
              </a:ext>
            </a:extLst>
          </p:cNvPr>
          <p:cNvSpPr txBox="1"/>
          <p:nvPr/>
        </p:nvSpPr>
        <p:spPr>
          <a:xfrm>
            <a:off x="392482" y="1363249"/>
            <a:ext cx="8531709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u="sng">
                <a:solidFill>
                  <a:srgbClr val="0070C0"/>
                </a:solidFill>
                <a:latin typeface="Arial"/>
                <a:cs typeface="Arial"/>
              </a:rPr>
              <a:t>Tableau de bord des enseignements </a:t>
            </a:r>
            <a:endParaRPr lang="fr-FR" u="sng">
              <a:solidFill>
                <a:srgbClr val="0070C0"/>
              </a:solidFill>
              <a:ea typeface="+mn-lt"/>
              <a:cs typeface="+mn-lt"/>
            </a:endParaRPr>
          </a:p>
          <a:p>
            <a:pPr marL="742950" lvl="1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  <a:hlinkClick r:id="rId3"/>
              </a:rPr>
              <a:t>Démo</a:t>
            </a:r>
            <a:endParaRPr lang="fr-FR" sz="160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endParaRPr lang="fr-FR" sz="160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r>
              <a:rPr lang="fr-FR" sz="1600">
                <a:latin typeface="Arial"/>
                <a:cs typeface="Arial"/>
              </a:rPr>
              <a:t>Contraintes :</a:t>
            </a:r>
          </a:p>
          <a:p>
            <a:pPr marL="285750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Nécessite l’utilisation au maximum du </a:t>
            </a:r>
            <a:r>
              <a:rPr lang="fr-FR" sz="1600" b="1">
                <a:latin typeface="Arial"/>
                <a:cs typeface="Arial"/>
              </a:rPr>
              <a:t>référentiel</a:t>
            </a:r>
            <a:r>
              <a:rPr lang="fr-FR" sz="1600">
                <a:latin typeface="Arial"/>
                <a:cs typeface="Arial"/>
              </a:rPr>
              <a:t> des enseignements dans les principaux outils : Apogée, Moodle, Celcat, PCE. Pas acquise encore à 100% mais en progrès , notamment pour les emplois du temps individualisés.</a:t>
            </a:r>
          </a:p>
          <a:p>
            <a:pPr marL="285750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Les enseignants vont pouvoir accéder à beaucoup plus de données sur </a:t>
            </a:r>
            <a:r>
              <a:rPr lang="fr-FR" sz="1600" b="1">
                <a:latin typeface="Arial"/>
                <a:cs typeface="Arial"/>
              </a:rPr>
              <a:t>leurs</a:t>
            </a:r>
            <a:r>
              <a:rPr lang="fr-FR" sz="1600">
                <a:latin typeface="Arial"/>
                <a:cs typeface="Arial"/>
              </a:rPr>
              <a:t> étudiants . Cela nécessitera l’accord « </a:t>
            </a:r>
            <a:r>
              <a:rPr lang="fr-FR" sz="1600" b="1">
                <a:latin typeface="Arial"/>
                <a:cs typeface="Arial"/>
              </a:rPr>
              <a:t>RGPD</a:t>
            </a:r>
            <a:r>
              <a:rPr lang="fr-FR" sz="1600">
                <a:latin typeface="Arial"/>
                <a:cs typeface="Arial"/>
              </a:rPr>
              <a:t> »</a:t>
            </a:r>
          </a:p>
          <a:p>
            <a:pPr marL="285750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Nécessite une plus grande rapidité de l’inscription pédagogique pour profiter le plus tôt possible de la liaison étudiant/enseignement .</a:t>
            </a:r>
          </a:p>
          <a:p>
            <a:pPr marL="285750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Nécessite aussi une connaissance très tôt dans l’année de la relation « quel enseignant fait quel enseignement » , soit par Celcat , soit par PCE.</a:t>
            </a:r>
          </a:p>
          <a:p>
            <a:pPr marL="285750" indent="-285750">
              <a:spcBef>
                <a:spcPct val="50000"/>
              </a:spcBef>
              <a:buFont typeface="Arial,Sans-Serif"/>
              <a:buChar char="•"/>
            </a:pPr>
            <a:r>
              <a:rPr lang="fr-FR" sz="1600">
                <a:latin typeface="Arial"/>
                <a:cs typeface="Arial"/>
              </a:rPr>
              <a:t>Les changements de modélisation peuvent être lourds de conséquences.</a:t>
            </a:r>
          </a:p>
          <a:p>
            <a:pPr>
              <a:spcBef>
                <a:spcPct val="50000"/>
              </a:spcBef>
            </a:pPr>
            <a:endParaRPr lang="fr-FR" sz="1600">
              <a:latin typeface="Arial"/>
              <a:cs typeface="Arial"/>
            </a:endParaRPr>
          </a:p>
          <a:p>
            <a:pPr marL="285750" indent="-285750">
              <a:spcBef>
                <a:spcPct val="50000"/>
              </a:spcBef>
              <a:buFont typeface="Arial,Sans-Serif"/>
              <a:buChar char="•"/>
            </a:pPr>
            <a:endParaRPr lang="fr-FR"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96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A9F3D0-5AE7-486A-9C22-D265F4B27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60EE4A-DCDD-4434-89A3-EC79AA6F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3465"/>
            <a:ext cx="7886700" cy="3053752"/>
          </a:xfrm>
        </p:spPr>
        <p:txBody>
          <a:bodyPr>
            <a:normAutofit/>
          </a:bodyPr>
          <a:lstStyle/>
          <a:p>
            <a:r>
              <a:rPr lang="fr-FR" sz="4000" b="0">
                <a:latin typeface="Verdana"/>
                <a:ea typeface="Verdana"/>
                <a:cs typeface="Verdana"/>
              </a:rPr>
              <a:t>Moodle formation et examen &amp; évolutions technologiques </a:t>
            </a:r>
            <a:br>
              <a:rPr lang="fr-FR" sz="4000" b="0">
                <a:latin typeface="Verdana"/>
                <a:ea typeface="Verdana"/>
                <a:cs typeface="Verdana"/>
              </a:rPr>
            </a:br>
            <a:endParaRPr lang="fr-FR" sz="4000" b="0"/>
          </a:p>
        </p:txBody>
      </p:sp>
    </p:spTree>
    <p:extLst>
      <p:ext uri="{BB962C8B-B14F-4D97-AF65-F5344CB8AC3E}">
        <p14:creationId xmlns:p14="http://schemas.microsoft.com/office/powerpoint/2010/main" val="40164766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147d9e7dc2122205fb1b393135fa8e95be45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ivrable-FR-A4-Paysage-20160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.Livrable-FR-A4-Paysage-201609.potx" id="{FCD3306F-7B95-4C31-9348-D41334DD14B8}" vid="{F403B9CA-B509-487D-BCC2-78A399799CE8}"/>
    </a:ext>
  </a:extLst>
</a:theme>
</file>

<file path=ppt/theme/theme6.xml><?xml version="1.0" encoding="utf-8"?>
<a:theme xmlns:a="http://schemas.openxmlformats.org/drawingml/2006/main" name="1_Livrable-FR-A4-Paysage-20160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.Livrable-FR-A4-Paysage-201609.potx" id="{FCD3306F-7B95-4C31-9348-D41334DD14B8}" vid="{F403B9CA-B509-487D-BCC2-78A399799CE8}"/>
    </a:ext>
  </a:extLst>
</a:theme>
</file>

<file path=ppt/theme/theme7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124F87E27A249A3E5FD8F38EE66B6" ma:contentTypeVersion="8" ma:contentTypeDescription="Crée un document." ma:contentTypeScope="" ma:versionID="c48e185e1733c2a7bbf0839185cf25a6">
  <xsd:schema xmlns:xsd="http://www.w3.org/2001/XMLSchema" xmlns:xs="http://www.w3.org/2001/XMLSchema" xmlns:p="http://schemas.microsoft.com/office/2006/metadata/properties" xmlns:ns2="c85ac62b-27f5-466b-a372-3296fbd6ea94" xmlns:ns3="14b81776-e133-4dce-b2e8-6afb0b38aa2f" targetNamespace="http://schemas.microsoft.com/office/2006/metadata/properties" ma:root="true" ma:fieldsID="0ab17e79f18687d7b559ed312f22019a" ns2:_="" ns3:_="">
    <xsd:import namespace="c85ac62b-27f5-466b-a372-3296fbd6ea94"/>
    <xsd:import namespace="14b81776-e133-4dce-b2e8-6afb0b38a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ac62b-27f5-466b-a372-3296fbd6e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81776-e133-4dce-b2e8-6afb0b38a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b81776-e133-4dce-b2e8-6afb0b38aa2f">
      <UserInfo>
        <DisplayName>Christophe Delalande</DisplayName>
        <AccountId>21</AccountId>
        <AccountType/>
      </UserInfo>
      <UserInfo>
        <DisplayName>Jean-Jacques Plard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78FABF3-C1FC-4DC5-B78D-A32D2B3BBC47}">
  <ds:schemaRefs>
    <ds:schemaRef ds:uri="14b81776-e133-4dce-b2e8-6afb0b38aa2f"/>
    <ds:schemaRef ds:uri="c85ac62b-27f5-466b-a372-3296fbd6ea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12CCE84-2782-466D-8A69-84CC19A2D7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EC3839-6E11-4460-8B8E-A99F6FD854CE}">
  <ds:schemaRefs>
    <ds:schemaRef ds:uri="14b81776-e133-4dce-b2e8-6afb0b38aa2f"/>
    <ds:schemaRef ds:uri="c85ac62b-27f5-466b-a372-3296fbd6ea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2017</Words>
  <Application>Microsoft Office PowerPoint</Application>
  <PresentationFormat>Affichage à l'écran (4:3)</PresentationFormat>
  <Paragraphs>297</Paragraphs>
  <Slides>54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54</vt:i4>
      </vt:variant>
    </vt:vector>
  </HeadingPairs>
  <TitlesOfParts>
    <vt:vector size="72" baseType="lpstr">
      <vt:lpstr>Arial</vt:lpstr>
      <vt:lpstr>Arial,Sans-Serif</vt:lpstr>
      <vt:lpstr>Calibri</vt:lpstr>
      <vt:lpstr>Calibri Light</vt:lpstr>
      <vt:lpstr>Century Gothic</vt:lpstr>
      <vt:lpstr>LucidaGrande</vt:lpstr>
      <vt:lpstr>Tahoma</vt:lpstr>
      <vt:lpstr>Tempus Sans ITC</vt:lpstr>
      <vt:lpstr>UA Poppins Titre SemiBold</vt:lpstr>
      <vt:lpstr>Verdana</vt:lpstr>
      <vt:lpstr>Wingdings</vt:lpstr>
      <vt:lpstr>Thème Office</vt:lpstr>
      <vt:lpstr>1_Conception personnalisée</vt:lpstr>
      <vt:lpstr>Conception personnalisée</vt:lpstr>
      <vt:lpstr>4_Thème Office</vt:lpstr>
      <vt:lpstr>Livrable-FR-A4-Paysage-201609</vt:lpstr>
      <vt:lpstr>1_Livrable-FR-A4-Paysage-201609</vt:lpstr>
      <vt:lpstr>3_Thème Office</vt:lpstr>
      <vt:lpstr>Commission Permanente du Numérique</vt:lpstr>
      <vt:lpstr>Ordre du jour</vt:lpstr>
      <vt:lpstr>Approbation du relevé de conclusions  de la CPN du 2 octobre 2020</vt:lpstr>
      <vt:lpstr>Evolution des dispositifs pédagogiques</vt:lpstr>
      <vt:lpstr>Tableau de bord des enseignements</vt:lpstr>
      <vt:lpstr>TBE – Tableau de bord des enseignements</vt:lpstr>
      <vt:lpstr>TBE – Tableau de bord des enseignements</vt:lpstr>
      <vt:lpstr>TBE – Tableau de bord des enseignements</vt:lpstr>
      <vt:lpstr>Moodle formation et examen &amp; évolutions technologiques  </vt:lpstr>
      <vt:lpstr>2 Moodle enseignement /examen</vt:lpstr>
      <vt:lpstr>Moodle évolutions technologiques</vt:lpstr>
      <vt:lpstr>Proposition d'activation des calendriers Teams et plugins université Clermont-Auvergne</vt:lpstr>
      <vt:lpstr>Moodle Plug-in Teams</vt:lpstr>
      <vt:lpstr>Service inter universitaire</vt:lpstr>
      <vt:lpstr>Enjeux</vt:lpstr>
      <vt:lpstr>Projet SIU </vt:lpstr>
      <vt:lpstr>Ressources financières</vt:lpstr>
      <vt:lpstr>Hype 13</vt:lpstr>
      <vt:lpstr>Avancement</vt:lpstr>
      <vt:lpstr>Un espace collaboratif InterU</vt:lpstr>
      <vt:lpstr>Digital Workplace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Evolution des infrastructures</vt:lpstr>
      <vt:lpstr>Migration pare-feu</vt:lpstr>
      <vt:lpstr>Changement pare-feux</vt:lpstr>
      <vt:lpstr>Principe du pare-feux</vt:lpstr>
      <vt:lpstr>Subvention Région triennale</vt:lpstr>
      <vt:lpstr>Année 3 2019-2020</vt:lpstr>
      <vt:lpstr>Année 3 2019-2020</vt:lpstr>
      <vt:lpstr>Quelques chiffres par année</vt:lpstr>
      <vt:lpstr>Quelques chiffres par année</vt:lpstr>
      <vt:lpstr>Datacenter</vt:lpstr>
      <vt:lpstr>Le DATACENTER</vt:lpstr>
      <vt:lpstr>Le projet - Rappel</vt:lpstr>
      <vt:lpstr>Le projet - Rappel</vt:lpstr>
      <vt:lpstr>Le projet - Rappel</vt:lpstr>
      <vt:lpstr>Calendrier prévisionnel</vt:lpstr>
      <vt:lpstr>Etat d'avancement - Extérieur</vt:lpstr>
      <vt:lpstr>Etat d'avancement - Extérieur</vt:lpstr>
      <vt:lpstr>Etat d'avancement - Intérieur</vt:lpstr>
      <vt:lpstr>Etat d'avancement - Intérieur</vt:lpstr>
      <vt:lpstr>Etat d'avancement - Intérieur</vt:lpstr>
      <vt:lpstr>Etat d'avancement - Intérieur</vt:lpstr>
      <vt:lpstr>Informations</vt:lpstr>
      <vt:lpstr>Arrêts à venir de solutions et logiciels</vt:lpstr>
      <vt:lpstr>CPN 1er semestre 2021</vt:lpstr>
      <vt:lpstr>Questions diverses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Schrafstetter</dc:creator>
  <cp:lastModifiedBy>Paola</cp:lastModifiedBy>
  <cp:revision>432</cp:revision>
  <cp:lastPrinted>2020-06-18T16:33:05Z</cp:lastPrinted>
  <dcterms:created xsi:type="dcterms:W3CDTF">2017-09-01T12:55:01Z</dcterms:created>
  <dcterms:modified xsi:type="dcterms:W3CDTF">2020-12-04T08:05:45Z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0x010100315124F87E27A249A3E5FD8F38EE66B6</vt:lpwstr>
  </property>
  <property fmtid="{D5CDD505-2E9C-101B-9397-08002B2CF9AE}" pid="3" name="AuthorIds_UIVersion_1536">
    <vt:lpwstr>6</vt:lpwstr>
  </property>
</Properties>
</file>