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4"/>
  </p:sldMasterIdLst>
  <p:notesMasterIdLst>
    <p:notesMasterId r:id="rId28"/>
  </p:notesMasterIdLst>
  <p:handoutMasterIdLst>
    <p:handoutMasterId r:id="rId29"/>
  </p:handoutMasterIdLst>
  <p:sldIdLst>
    <p:sldId id="257" r:id="rId5"/>
    <p:sldId id="318" r:id="rId6"/>
    <p:sldId id="287" r:id="rId7"/>
    <p:sldId id="313" r:id="rId8"/>
    <p:sldId id="314" r:id="rId9"/>
    <p:sldId id="317" r:id="rId10"/>
    <p:sldId id="315" r:id="rId11"/>
    <p:sldId id="316" r:id="rId12"/>
    <p:sldId id="264" r:id="rId13"/>
    <p:sldId id="278" r:id="rId14"/>
    <p:sldId id="279" r:id="rId15"/>
    <p:sldId id="280" r:id="rId16"/>
    <p:sldId id="271" r:id="rId17"/>
    <p:sldId id="274" r:id="rId18"/>
    <p:sldId id="276" r:id="rId19"/>
    <p:sldId id="275" r:id="rId20"/>
    <p:sldId id="277" r:id="rId21"/>
    <p:sldId id="297" r:id="rId22"/>
    <p:sldId id="303" r:id="rId23"/>
    <p:sldId id="304" r:id="rId24"/>
    <p:sldId id="300" r:id="rId25"/>
    <p:sldId id="308" r:id="rId26"/>
    <p:sldId id="266" r:id="rId2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A1006F-65EC-D212-5C91-857199821693}" name="Guest User" initials="GU" userId="S::urn:spo:anon#9c2c70fe6cd1762da766f223a0c42463f57a396d76a33d26b166665656ad6ed9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3DC"/>
    <a:srgbClr val="7BEBD8"/>
    <a:srgbClr val="8335E5"/>
    <a:srgbClr val="6B8DE1"/>
    <a:srgbClr val="6C92E1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A6641-6D65-4263-81B3-671FB937A32A}" v="1" dt="2021-12-01T09:07:29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2" autoAdjust="0"/>
  </p:normalViewPr>
  <p:slideViewPr>
    <p:cSldViewPr snapToGrid="0" showGuides="1">
      <p:cViewPr varScale="1">
        <p:scale>
          <a:sx n="112" d="100"/>
          <a:sy n="112" d="100"/>
        </p:scale>
        <p:origin x="114" y="96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3F634E-7AAD-4D1B-8944-3921EA0E5915}" type="datetime1">
              <a:rPr lang="fr-FR" smtClean="0"/>
              <a:t>02/12/2021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045F-D32A-43F9-990C-99C552A137F5}" type="datetime1">
              <a:rPr lang="fr-FR" smtClean="0"/>
              <a:pPr/>
              <a:t>02/12/2021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59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04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7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79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01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0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Définition des points de présence :</a:t>
            </a:r>
            <a:endParaRPr/>
          </a:p>
          <a:p>
            <a:pPr lvl="1">
              <a:defRPr/>
            </a:pPr>
            <a:r>
              <a:rPr lang="fr-FR" sz="16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RIE</a:t>
            </a:r>
            <a:endParaRPr lang="fr-FR" sz="1800" b="0" i="0" u="none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 lvl="1">
              <a:defRPr/>
            </a:pPr>
            <a:r>
              <a:rPr lang="fr-FR" sz="16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Réseau centre de calcul</a:t>
            </a:r>
            <a:endParaRPr/>
          </a:p>
          <a:p>
            <a:pPr lvl="1">
              <a:defRPr/>
            </a:pPr>
            <a:endParaRPr lang="fr-FR" sz="1800" b="0" i="0" u="none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defRPr/>
            </a:pPr>
            <a:r>
              <a:rPr lang="fr-FR" sz="20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Choix de raccordement au NR Renater</a:t>
            </a:r>
            <a:endParaRPr/>
          </a:p>
          <a:p>
            <a:pPr lvl="1">
              <a:defRPr/>
            </a:pPr>
            <a:r>
              <a:rPr lang="fr-FR" sz="16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En lien avec les équipes de Renater</a:t>
            </a:r>
            <a:endParaRPr lang="fr-FR" sz="1800" b="0" i="0" u="none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11DD53-E136-41B0-BC84-A04A2860452F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3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86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92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5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83C35-8596-4843-9D3C-7B528D834CFC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4382BA-0533-4C7D-AB6E-1EA1FDCFC04D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5F5DB-C5B6-45B6-B0FF-1F88144964AE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exte simp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Connecteur droit 1"/>
          <p:cNvCxnSpPr>
            <a:cxnSpLocks/>
          </p:cNvCxnSpPr>
          <p:nvPr userDrawn="1"/>
        </p:nvCxnSpPr>
        <p:spPr bwMode="auto">
          <a:xfrm>
            <a:off x="239185" y="6308725"/>
            <a:ext cx="11711516" cy="0"/>
          </a:xfrm>
          <a:prstGeom prst="line">
            <a:avLst/>
          </a:prstGeom>
          <a:ln w="6350" cmpd="sng">
            <a:solidFill>
              <a:srgbClr val="004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>
            <a:cxnSpLocks/>
          </p:cNvCxnSpPr>
          <p:nvPr userDrawn="1"/>
        </p:nvCxnSpPr>
        <p:spPr bwMode="auto">
          <a:xfrm>
            <a:off x="0" y="908720"/>
            <a:ext cx="763217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7" descr="Logo-UN2011bleu-larg100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993967" y="6345239"/>
            <a:ext cx="958851" cy="3952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>
            <a:spLocks noAdjustHandles="1"/>
          </p:cNvSpPr>
          <p:nvPr userDrawn="1"/>
        </p:nvSpPr>
        <p:spPr bwMode="auto">
          <a:xfrm>
            <a:off x="101298" y="6400798"/>
            <a:ext cx="115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84F77ABF-56C8-4756-B851-E52D4061CEF5}" type="slidenum">
              <a:rPr lang="fr-FR" sz="1200" b="1">
                <a:solidFill>
                  <a:srgbClr val="003667"/>
                </a:solidFill>
                <a:latin typeface="Trebuchet MS"/>
              </a:rPr>
              <a:t>‹N°›</a:t>
            </a:fld>
            <a:endParaRPr lang="fr-FR" sz="1200" b="1">
              <a:solidFill>
                <a:srgbClr val="003667"/>
              </a:solidFill>
              <a:latin typeface="Trebuchet MS"/>
            </a:endParaRP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1"/>
          </p:nvPr>
        </p:nvSpPr>
        <p:spPr bwMode="auto">
          <a:xfrm>
            <a:off x="239185" y="0"/>
            <a:ext cx="10731616" cy="90872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3667"/>
                </a:solidFill>
                <a:latin typeface="Trebuchet MS"/>
              </a:defRPr>
            </a:lvl1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815413" y="1412776"/>
            <a:ext cx="10177131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/>
              <a:buChar char="●"/>
              <a:defRPr sz="2000">
                <a:latin typeface="Trebuchet MS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latin typeface="Trebuchet MS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latin typeface="Trebuchet MS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/>
              <a:buChar char="—"/>
              <a:defRPr sz="1000">
                <a:latin typeface="Trebuchet MS"/>
              </a:defRPr>
            </a:lvl5pPr>
          </a:lstStyle>
          <a:p>
            <a:pPr lvl="0">
              <a:defRPr/>
            </a:pPr>
            <a:r>
              <a:rPr lang="fr-FR" dirty="0"/>
              <a:t>Titre niveau 1</a:t>
            </a:r>
            <a:endParaRPr dirty="0"/>
          </a:p>
          <a:p>
            <a:pPr lvl="1">
              <a:defRPr/>
            </a:pPr>
            <a:r>
              <a:rPr lang="fr-FR" dirty="0"/>
              <a:t>Titre niveau 2</a:t>
            </a:r>
            <a:endParaRPr dirty="0"/>
          </a:p>
          <a:p>
            <a:pPr lvl="2">
              <a:defRPr/>
            </a:pPr>
            <a:r>
              <a:rPr lang="fr-FR" dirty="0"/>
              <a:t>Titre niveau 3</a:t>
            </a:r>
            <a:endParaRPr dirty="0"/>
          </a:p>
          <a:p>
            <a:pPr lvl="3">
              <a:defRPr/>
            </a:pPr>
            <a:r>
              <a:rPr lang="fr-FR" dirty="0"/>
              <a:t>Titre niveau 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99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E6BF0-E032-45BA-8A88-5AF4AB6C9C64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8EAB8-8EC4-4264-928C-91F22A0F123A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CE2717-4AE0-41B8-853A-157E74C7835C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7118C-0042-46B9-B6D4-26AB9DF2F067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90D74-EF91-430C-8635-911973C75DDF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6CDFD-A075-435E-ABCB-9EA9153DA35E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EE4EB-3CC0-47DF-8FBF-9ECC46124670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BFA78-DECC-4AE2-BCFC-E0244C2CD3F0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FED5E6-2CA7-4A65-8E4B-ECDEC3A08145}" type="datetime1">
              <a:rPr lang="fr-FR" noProof="0" smtClean="0"/>
              <a:t>02/12/2021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7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microsoft.com/office/2017/06/relationships/model3d" Target="../media/model3d1.glb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 descr="Cette image est une forme décoratif abstraite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orme libre 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4" name="Zone de texte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225728" y="3048341"/>
            <a:ext cx="579421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 Inter Etablissement Numérique</a:t>
            </a:r>
          </a:p>
        </p:txBody>
      </p:sp>
      <p:grpSp>
        <p:nvGrpSpPr>
          <p:cNvPr id="56" name="Groupe 55" descr="Cette image est une icône de trois chiffres humaines connectés. ">
            <a:extLst>
              <a:ext uri="{FF2B5EF4-FFF2-40B4-BE49-F238E27FC236}">
                <a16:creationId xmlns:a16="http://schemas.microsoft.com/office/drawing/2014/main" id="{E56C5C06-BE0B-4D3E-8B77-1A2F0B930590}"/>
              </a:ext>
            </a:extLst>
          </p:cNvPr>
          <p:cNvGrpSpPr/>
          <p:nvPr/>
        </p:nvGrpSpPr>
        <p:grpSpPr>
          <a:xfrm>
            <a:off x="5678728" y="4072029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57" name="Forme libre 35">
              <a:extLst>
                <a:ext uri="{FF2B5EF4-FFF2-40B4-BE49-F238E27FC236}">
                  <a16:creationId xmlns:a16="http://schemas.microsoft.com/office/drawing/2014/main" id="{D07CC084-C9D4-47CF-9EAD-4A7517F9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58" name="Forme libre 36">
              <a:extLst>
                <a:ext uri="{FF2B5EF4-FFF2-40B4-BE49-F238E27FC236}">
                  <a16:creationId xmlns:a16="http://schemas.microsoft.com/office/drawing/2014/main" id="{CCAAF87D-704F-4EAD-856F-6E1E38EF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59" name="Forme libre 37">
              <a:extLst>
                <a:ext uri="{FF2B5EF4-FFF2-40B4-BE49-F238E27FC236}">
                  <a16:creationId xmlns:a16="http://schemas.microsoft.com/office/drawing/2014/main" id="{1CD5CE15-C404-4DA1-AC79-7FCD7E3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60" name="Forme libre 38">
              <a:extLst>
                <a:ext uri="{FF2B5EF4-FFF2-40B4-BE49-F238E27FC236}">
                  <a16:creationId xmlns:a16="http://schemas.microsoft.com/office/drawing/2014/main" id="{B3EDC5DA-BD5A-4D94-9EF8-995AD67F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4" name="Forme libre 39">
              <a:extLst>
                <a:ext uri="{FF2B5EF4-FFF2-40B4-BE49-F238E27FC236}">
                  <a16:creationId xmlns:a16="http://schemas.microsoft.com/office/drawing/2014/main" id="{F9DCB288-7675-41B6-9E88-9068BFDC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5" name="Forme libre 40">
              <a:extLst>
                <a:ext uri="{FF2B5EF4-FFF2-40B4-BE49-F238E27FC236}">
                  <a16:creationId xmlns:a16="http://schemas.microsoft.com/office/drawing/2014/main" id="{9ABAA1E3-5A43-4715-8E36-58674814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6" name="Forme libre 41">
              <a:extLst>
                <a:ext uri="{FF2B5EF4-FFF2-40B4-BE49-F238E27FC236}">
                  <a16:creationId xmlns:a16="http://schemas.microsoft.com/office/drawing/2014/main" id="{EA6EC370-AE96-4357-86E0-93B6C20D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7" name="Forme libre 42">
              <a:extLst>
                <a:ext uri="{FF2B5EF4-FFF2-40B4-BE49-F238E27FC236}">
                  <a16:creationId xmlns:a16="http://schemas.microsoft.com/office/drawing/2014/main" id="{5368DFC5-02C5-4946-A452-2652C5D1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8" name="Forme libre 43">
              <a:extLst>
                <a:ext uri="{FF2B5EF4-FFF2-40B4-BE49-F238E27FC236}">
                  <a16:creationId xmlns:a16="http://schemas.microsoft.com/office/drawing/2014/main" id="{8580222D-9DD6-41E9-912C-179A6E10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Titr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r-FR" dirty="0"/>
              <a:t>Ressources humaines : diapositive 1</a:t>
            </a:r>
            <a:endParaRPr lang="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E08763-FEC3-41D9-B68E-5FC087BFE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8" y="469580"/>
            <a:ext cx="1261105" cy="677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A12F2E-A6FA-4CAA-BB90-543CCA79C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69" y="469580"/>
            <a:ext cx="743016" cy="720500"/>
          </a:xfrm>
          <a:prstGeom prst="rect">
            <a:avLst/>
          </a:prstGeom>
        </p:spPr>
      </p:pic>
      <p:pic>
        <p:nvPicPr>
          <p:cNvPr id="9" name="Image 8" descr="Une image contenant texte, signe, arts de la table, assiette&#10;&#10;Description générée automatiquement">
            <a:extLst>
              <a:ext uri="{FF2B5EF4-FFF2-40B4-BE49-F238E27FC236}">
                <a16:creationId xmlns:a16="http://schemas.microsoft.com/office/drawing/2014/main" id="{1AC43733-1206-4BD9-AAFF-0917B4F3E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04" y="518486"/>
            <a:ext cx="1695666" cy="457726"/>
          </a:xfrm>
          <a:prstGeom prst="rect">
            <a:avLst/>
          </a:prstGeom>
        </p:spPr>
      </p:pic>
      <p:pic>
        <p:nvPicPr>
          <p:cNvPr id="11" name="Image 10" descr="Une image contenant table&#10;&#10;Description générée automatiquement">
            <a:extLst>
              <a:ext uri="{FF2B5EF4-FFF2-40B4-BE49-F238E27FC236}">
                <a16:creationId xmlns:a16="http://schemas.microsoft.com/office/drawing/2014/main" id="{9D418832-2DB7-4BF7-AA53-4AE693182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" y="6008224"/>
            <a:ext cx="2032413" cy="7870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59EE22C-BF93-4BF6-822D-368A7C283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45" y="6114361"/>
            <a:ext cx="1824111" cy="5747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CABD2EF-62D6-4E3D-A83C-53DCEDADA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49" y="5954718"/>
            <a:ext cx="1586706" cy="8940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81582F-BF13-4214-8AE2-49A07C1488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81" y="2931010"/>
            <a:ext cx="845674" cy="1003533"/>
          </a:xfrm>
          <a:prstGeom prst="rect">
            <a:avLst/>
          </a:prstGeom>
        </p:spPr>
      </p:pic>
      <p:pic>
        <p:nvPicPr>
          <p:cNvPr id="28" name="Image 27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DCF2D757-D1C8-4FE7-A923-526B7EF88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097" y="3422403"/>
            <a:ext cx="1291838" cy="77899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6229DE-4B37-4FC9-90BC-61DAEFC916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52" y="5489368"/>
            <a:ext cx="1698667" cy="778998"/>
          </a:xfrm>
          <a:prstGeom prst="rect">
            <a:avLst/>
          </a:prstGeom>
        </p:spPr>
      </p:pic>
      <p:pic>
        <p:nvPicPr>
          <p:cNvPr id="32" name="Image 31" descr="Une image contenant texte, signe, extérieur&#10;&#10;Description générée automatiquement">
            <a:extLst>
              <a:ext uri="{FF2B5EF4-FFF2-40B4-BE49-F238E27FC236}">
                <a16:creationId xmlns:a16="http://schemas.microsoft.com/office/drawing/2014/main" id="{6E92141C-5EED-4D98-940C-4AF9F44FF0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23" y="2381806"/>
            <a:ext cx="1740283" cy="543838"/>
          </a:xfrm>
          <a:prstGeom prst="rect">
            <a:avLst/>
          </a:prstGeom>
        </p:spPr>
      </p:pic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A5074F-DB71-48B6-81B8-B88EC3B766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56" y="391054"/>
            <a:ext cx="1472418" cy="73620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794907A-9C54-4798-B05D-3464E6A90C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96" y="4451660"/>
            <a:ext cx="1216156" cy="91009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34D0A785-6272-499B-9DD5-C1BF68B317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07723" y="1488477"/>
            <a:ext cx="2021058" cy="6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1692722" y="0"/>
            <a:ext cx="8579742" cy="908720"/>
          </a:xfrm>
        </p:spPr>
        <p:txBody>
          <a:bodyPr/>
          <a:lstStyle/>
          <a:p>
            <a:pPr>
              <a:defRPr/>
            </a:pPr>
            <a:r>
              <a:rPr lang="fr-FR" dirty="0"/>
              <a:t>Equipe </a:t>
            </a:r>
            <a:r>
              <a:rPr lang="fr-FR"/>
              <a:t>RRTHD-ESR-PDLL</a:t>
            </a:r>
            <a:endParaRPr dirty="0"/>
          </a:p>
        </p:txBody>
      </p:sp>
      <p:pic>
        <p:nvPicPr>
          <p:cNvPr id="6" name="Picture 2" descr="Logo Le Mans Université"/>
          <p:cNvPicPr>
            <a:picLocks noChangeAspect="1" noChangeArrowheads="1"/>
          </p:cNvPicPr>
          <p:nvPr/>
        </p:nvPicPr>
        <p:blipFill>
          <a:blip r:embed="rId2"/>
          <a:srcRect t="10164" r="6480"/>
          <a:stretch/>
        </p:blipFill>
        <p:spPr bwMode="auto">
          <a:xfrm>
            <a:off x="7752801" y="6399618"/>
            <a:ext cx="1023254" cy="331206"/>
          </a:xfrm>
          <a:prstGeom prst="rect">
            <a:avLst/>
          </a:prstGeom>
          <a:noFill/>
        </p:spPr>
      </p:pic>
      <p:pic>
        <p:nvPicPr>
          <p:cNvPr id="7" name="Picture 2" descr="Université d'Angers (@UnivAngers) | Twitter"/>
          <p:cNvPicPr>
            <a:picLocks noChangeAspect="1" noChangeArrowheads="1"/>
          </p:cNvPicPr>
          <p:nvPr/>
        </p:nvPicPr>
        <p:blipFill>
          <a:blip r:embed="rId3"/>
          <a:srcRect t="11975" b="10462"/>
          <a:stretch/>
        </p:blipFill>
        <p:spPr bwMode="auto">
          <a:xfrm>
            <a:off x="9014969" y="6349512"/>
            <a:ext cx="557125" cy="432112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A204B03-C5E6-47B1-82AF-8E3E92A9C2B1}"/>
              </a:ext>
            </a:extLst>
          </p:cNvPr>
          <p:cNvSpPr txBox="1"/>
          <p:nvPr/>
        </p:nvSpPr>
        <p:spPr>
          <a:xfrm>
            <a:off x="471829" y="1292950"/>
            <a:ext cx="11454076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dirty="0"/>
              <a:t>Groupe de Travail permanent RRTHD : </a:t>
            </a:r>
          </a:p>
          <a:p>
            <a:r>
              <a:rPr lang="fr-FR" sz="2000" dirty="0"/>
              <a:t>T. </a:t>
            </a:r>
            <a:r>
              <a:rPr lang="fr-FR" sz="2000" dirty="0" err="1"/>
              <a:t>Boudard</a:t>
            </a:r>
            <a:r>
              <a:rPr lang="fr-FR" sz="2000" dirty="0"/>
              <a:t> (UN), M. Dolais (MU Laval), J. Drouin (MU), B. Lelièvre (MU), R. Mercier (UA), T. Oger (UA)</a:t>
            </a:r>
          </a:p>
          <a:p>
            <a:endParaRPr lang="fr-FR" sz="2000" b="1" dirty="0"/>
          </a:p>
          <a:p>
            <a:r>
              <a:rPr lang="fr-FR" sz="2000" b="1" dirty="0"/>
              <a:t>Service Comptabilité (</a:t>
            </a:r>
            <a:r>
              <a:rPr lang="fr-FR" sz="2000" b="1"/>
              <a:t>FeDER React EU</a:t>
            </a:r>
            <a:r>
              <a:rPr lang="fr-FR" sz="2000" b="1" dirty="0"/>
              <a:t>) : </a:t>
            </a:r>
            <a:r>
              <a:rPr lang="fr-FR" sz="2000" dirty="0"/>
              <a:t>A. </a:t>
            </a:r>
            <a:r>
              <a:rPr lang="fr-FR" sz="2000" dirty="0" err="1"/>
              <a:t>Mouraimi</a:t>
            </a:r>
            <a:r>
              <a:rPr lang="fr-FR" sz="2000" dirty="0"/>
              <a:t> (UA)</a:t>
            </a:r>
            <a:endParaRPr lang="fr-FR" sz="2000" dirty="0">
              <a:cs typeface="Calibri"/>
            </a:endParaRPr>
          </a:p>
          <a:p>
            <a:endParaRPr lang="fr-FR" sz="2000" b="1" dirty="0"/>
          </a:p>
          <a:p>
            <a:r>
              <a:rPr lang="fr-FR" sz="2000" b="1" dirty="0"/>
              <a:t>Service achat : </a:t>
            </a:r>
            <a:r>
              <a:rPr lang="fr-FR" sz="2000" dirty="0"/>
              <a:t>C. </a:t>
            </a:r>
            <a:r>
              <a:rPr lang="fr-FR" sz="2000" dirty="0" err="1"/>
              <a:t>Fillonneau</a:t>
            </a:r>
            <a:r>
              <a:rPr lang="fr-FR" sz="2000" dirty="0"/>
              <a:t> (UA), M. </a:t>
            </a:r>
            <a:r>
              <a:rPr lang="fr-FR" sz="2000" dirty="0" err="1"/>
              <a:t>Fourmond</a:t>
            </a:r>
            <a:r>
              <a:rPr lang="fr-FR" sz="2000" dirty="0"/>
              <a:t> (MU), T. Hauville (UN),</a:t>
            </a:r>
            <a:r>
              <a:rPr lang="fr-FR" sz="2000"/>
              <a:t> </a:t>
            </a:r>
            <a:r>
              <a:rPr lang="fr-FR" sz="2000" dirty="0"/>
              <a:t>Y. </a:t>
            </a:r>
            <a:r>
              <a:rPr lang="fr-FR" sz="2000" dirty="0" err="1"/>
              <a:t>Lorgeoux</a:t>
            </a:r>
            <a:r>
              <a:rPr lang="fr-FR" sz="2000" dirty="0"/>
              <a:t> (UN), C. </a:t>
            </a:r>
            <a:r>
              <a:rPr lang="fr-FR" sz="2000" dirty="0" err="1"/>
              <a:t>Maingot</a:t>
            </a:r>
            <a:r>
              <a:rPr lang="fr-FR" sz="2000" dirty="0"/>
              <a:t> (UA)</a:t>
            </a:r>
          </a:p>
          <a:p>
            <a:endParaRPr lang="fr-FR" sz="2000" dirty="0"/>
          </a:p>
          <a:p>
            <a:r>
              <a:rPr lang="fr-FR" sz="2000" b="1" dirty="0"/>
              <a:t>Suivi budgétaire et conventions : </a:t>
            </a:r>
            <a:r>
              <a:rPr lang="fr-FR" sz="2000" dirty="0"/>
              <a:t>P. </a:t>
            </a:r>
            <a:r>
              <a:rPr lang="fr-FR" sz="2000" dirty="0" err="1"/>
              <a:t>Pieroni</a:t>
            </a:r>
            <a:r>
              <a:rPr lang="fr-FR" sz="2000" dirty="0"/>
              <a:t> (UA)</a:t>
            </a:r>
          </a:p>
          <a:p>
            <a:endParaRPr lang="fr-FR" sz="2000" dirty="0"/>
          </a:p>
          <a:p>
            <a:r>
              <a:rPr lang="fr-FR" sz="2000" b="1" dirty="0"/>
              <a:t>Service juridique : </a:t>
            </a:r>
            <a:r>
              <a:rPr lang="fr-FR" sz="2000" dirty="0"/>
              <a:t>F. </a:t>
            </a:r>
            <a:r>
              <a:rPr lang="fr-FR" sz="2000" dirty="0" err="1"/>
              <a:t>Auzanne</a:t>
            </a:r>
            <a:r>
              <a:rPr lang="fr-FR" sz="2000" dirty="0"/>
              <a:t> (UA), O. Bonnefoy (UA)</a:t>
            </a:r>
          </a:p>
          <a:p>
            <a:endParaRPr lang="fr-FR" sz="2000" dirty="0"/>
          </a:p>
          <a:p>
            <a:r>
              <a:rPr lang="fr-FR" sz="2000" b="1" dirty="0"/>
              <a:t>Participation sur thématique</a:t>
            </a:r>
          </a:p>
          <a:p>
            <a:r>
              <a:rPr lang="fr-FR" sz="2000" dirty="0"/>
              <a:t>S. Bourdais (MU), L. </a:t>
            </a:r>
            <a:r>
              <a:rPr lang="fr-FR" sz="2000" dirty="0" err="1"/>
              <a:t>Brucher</a:t>
            </a:r>
            <a:r>
              <a:rPr lang="fr-FR" sz="2000" dirty="0"/>
              <a:t> (UA), J. </a:t>
            </a:r>
            <a:r>
              <a:rPr lang="fr-FR" sz="2000" dirty="0" err="1"/>
              <a:t>Coatanea</a:t>
            </a:r>
            <a:r>
              <a:rPr lang="fr-FR" sz="2000" dirty="0"/>
              <a:t> (UN), H. Derrien (UN), Y. Dupont (UN)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76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Réseau RRTHD : situation actuelle</a:t>
            </a:r>
            <a:endParaRPr dirty="0"/>
          </a:p>
        </p:txBody>
      </p:sp>
      <p:pic>
        <p:nvPicPr>
          <p:cNvPr id="6" name="Picture 2" descr="Logo Le Mans Université"/>
          <p:cNvPicPr>
            <a:picLocks noChangeAspect="1" noChangeArrowheads="1"/>
          </p:cNvPicPr>
          <p:nvPr/>
        </p:nvPicPr>
        <p:blipFill>
          <a:blip r:embed="rId3"/>
          <a:srcRect t="10164" r="6480"/>
          <a:stretch/>
        </p:blipFill>
        <p:spPr bwMode="auto">
          <a:xfrm>
            <a:off x="7752801" y="6399618"/>
            <a:ext cx="1023254" cy="331206"/>
          </a:xfrm>
          <a:prstGeom prst="rect">
            <a:avLst/>
          </a:prstGeom>
          <a:noFill/>
        </p:spPr>
      </p:pic>
      <p:pic>
        <p:nvPicPr>
          <p:cNvPr id="7" name="Picture 2" descr="Université d'Angers (@UnivAngers) | Twitter"/>
          <p:cNvPicPr>
            <a:picLocks noChangeAspect="1" noChangeArrowheads="1"/>
          </p:cNvPicPr>
          <p:nvPr/>
        </p:nvPicPr>
        <p:blipFill>
          <a:blip r:embed="rId4"/>
          <a:srcRect t="11975" b="10462"/>
          <a:stretch/>
        </p:blipFill>
        <p:spPr bwMode="auto">
          <a:xfrm>
            <a:off x="9014969" y="6349512"/>
            <a:ext cx="557125" cy="432112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2B52C31-50CC-42FC-8114-6E7EBAB0C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7" y="1955741"/>
            <a:ext cx="8698427" cy="48446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031C564-5E38-4B0E-99B7-BFEF572C5B85}"/>
              </a:ext>
            </a:extLst>
          </p:cNvPr>
          <p:cNvSpPr txBox="1"/>
          <p:nvPr/>
        </p:nvSpPr>
        <p:spPr>
          <a:xfrm>
            <a:off x="316134" y="1237065"/>
            <a:ext cx="119968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/>
              <a:t>Difficultés : </a:t>
            </a:r>
            <a:r>
              <a:rPr lang="fr-FR" sz="2000"/>
              <a:t>débits, pas résilience, contrats </a:t>
            </a:r>
            <a:r>
              <a:rPr lang="fr-FR" sz="2000" err="1"/>
              <a:t>Gigalis</a:t>
            </a:r>
            <a:r>
              <a:rPr lang="fr-FR" sz="2000"/>
              <a:t>, coupures régulières, pas de trajectoire commune </a:t>
            </a:r>
            <a:endParaRPr lang="fr-FR" sz="2000"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Trajectoire Réseaux RRTHD</a:t>
            </a:r>
            <a:endParaRPr/>
          </a:p>
        </p:txBody>
      </p:sp>
      <p:pic>
        <p:nvPicPr>
          <p:cNvPr id="6" name="Picture 2" descr="Logo Le Mans Université"/>
          <p:cNvPicPr>
            <a:picLocks noChangeAspect="1" noChangeArrowheads="1"/>
          </p:cNvPicPr>
          <p:nvPr/>
        </p:nvPicPr>
        <p:blipFill>
          <a:blip r:embed="rId2"/>
          <a:srcRect t="10164" r="6480"/>
          <a:stretch/>
        </p:blipFill>
        <p:spPr bwMode="auto">
          <a:xfrm>
            <a:off x="7752801" y="6399618"/>
            <a:ext cx="1023254" cy="331206"/>
          </a:xfrm>
          <a:prstGeom prst="rect">
            <a:avLst/>
          </a:prstGeom>
          <a:noFill/>
        </p:spPr>
      </p:pic>
      <p:pic>
        <p:nvPicPr>
          <p:cNvPr id="7" name="Picture 2" descr="Université d'Angers (@UnivAngers) | Twitter"/>
          <p:cNvPicPr>
            <a:picLocks noChangeAspect="1" noChangeArrowheads="1"/>
          </p:cNvPicPr>
          <p:nvPr/>
        </p:nvPicPr>
        <p:blipFill>
          <a:blip r:embed="rId3"/>
          <a:srcRect t="11975" b="10462"/>
          <a:stretch/>
        </p:blipFill>
        <p:spPr bwMode="auto">
          <a:xfrm>
            <a:off x="9014969" y="6349512"/>
            <a:ext cx="557125" cy="432112"/>
          </a:xfrm>
          <a:prstGeom prst="rect">
            <a:avLst/>
          </a:prstGeom>
          <a:noFill/>
        </p:spPr>
      </p:pic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55292571-A622-42D0-9799-37373E8198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646706" y="1032959"/>
            <a:ext cx="11232613" cy="5189207"/>
          </a:xfrm>
        </p:spPr>
        <p:txBody>
          <a:bodyPr vert="horz" lIns="0" tIns="0" rIns="0" bIns="0" rtlCol="0" anchor="t">
            <a:normAutofit lnSpcReduction="10000"/>
          </a:bodyPr>
          <a:lstStyle>
            <a:lvl1pPr marL="342900" indent="-342900">
              <a:spcBef>
                <a:spcPts val="1599"/>
              </a:spcBef>
              <a:buClr>
                <a:srgbClr val="D0D700"/>
              </a:buClr>
              <a:buFont typeface="Trebuchet MS"/>
              <a:buChar char="●"/>
              <a:defRPr sz="2000">
                <a:latin typeface="Trebuchet MS"/>
              </a:defRPr>
            </a:lvl1pPr>
            <a:lvl2pPr marL="742950" indent="-285750">
              <a:spcBef>
                <a:spcPts val="799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latin typeface="Trebuchet MS"/>
              </a:defRPr>
            </a:lvl2pPr>
            <a:lvl3pPr marL="1143000" indent="-228600">
              <a:spcBef>
                <a:spcPts val="599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1600"/>
            </a:lvl3pPr>
            <a:lvl4pPr marL="1600200" indent="-228600">
              <a:spcBef>
                <a:spcPts val="398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latin typeface="Trebuchet MS"/>
              </a:defRPr>
            </a:lvl4pPr>
            <a:lvl5pPr marL="2057400" indent="-228600">
              <a:spcBef>
                <a:spcPts val="299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/>
              <a:buChar char="—"/>
              <a:defRPr sz="1000">
                <a:latin typeface="Trebuchet MS"/>
              </a:defRPr>
            </a:lvl5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Travail depuis plusieurs années</a:t>
            </a:r>
          </a:p>
          <a:p>
            <a:pPr lvl="1">
              <a:defRPr/>
            </a:pPr>
            <a:r>
              <a:rPr lang="fr-FR">
                <a:solidFill>
                  <a:srgbClr val="000000"/>
                </a:solidFill>
              </a:rPr>
              <a:t>	Marché Le Mans-Paris 2019 porté par l’UA</a:t>
            </a:r>
          </a:p>
          <a:p>
            <a:pPr lvl="1">
              <a:buClr>
                <a:srgbClr val="808080"/>
              </a:buClr>
              <a:defRPr/>
            </a:pPr>
            <a:r>
              <a:rPr lang="fr-FR" dirty="0">
                <a:solidFill>
                  <a:srgbClr val="000000"/>
                </a:solidFill>
              </a:rPr>
              <a:t> Convention </a:t>
            </a:r>
            <a:r>
              <a:rPr lang="fr-FR" dirty="0" err="1">
                <a:solidFill>
                  <a:srgbClr val="000000"/>
                </a:solidFill>
              </a:rPr>
              <a:t>Renater</a:t>
            </a:r>
            <a:r>
              <a:rPr lang="fr-FR" dirty="0">
                <a:solidFill>
                  <a:srgbClr val="000000"/>
                </a:solidFill>
              </a:rPr>
              <a:t>/UA 31 août 2020 : convention de transfert de gestion et d'usage, réseau Nantes-Angers-Le Mans-Paris</a:t>
            </a:r>
          </a:p>
          <a:p>
            <a:pPr lvl="1">
              <a:defRPr/>
            </a:pPr>
            <a:r>
              <a:rPr lang="fr-FR">
                <a:solidFill>
                  <a:srgbClr val="000000"/>
                </a:solidFill>
              </a:rPr>
              <a:t>	Groupement de commandes 3U signé le 17 juin 2021</a:t>
            </a:r>
          </a:p>
          <a:p>
            <a:pPr marL="456565">
              <a:defRPr/>
            </a:pPr>
            <a:r>
              <a:rPr lang="fr-FR" b="0" i="0" u="none">
                <a:latin typeface="Arial"/>
                <a:ea typeface="Arial"/>
                <a:cs typeface="Arial"/>
              </a:rPr>
              <a:t>L</a:t>
            </a:r>
            <a:r>
              <a:rPr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ivrable AMOA</a:t>
            </a:r>
            <a:r>
              <a:rPr lang="fr-FR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 30 août 2021 CS </a:t>
            </a:r>
            <a:r>
              <a:rPr lang="fr-FR" b="0" i="0" u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>Novidys</a:t>
            </a:r>
            <a:endParaRPr lang="fr-FR" b="0" i="0" u="none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 marL="799465" lvl="1">
              <a:buClr>
                <a:srgbClr val="D0D700"/>
              </a:buClr>
              <a:defRPr/>
            </a:pPr>
            <a:r>
              <a:rPr lang="fr-FR">
                <a:solidFill>
                  <a:srgbClr val="000000"/>
                </a:solidFill>
                <a:ea typeface="Trebuchet MS"/>
                <a:cs typeface="Trebuchet MS"/>
              </a:rPr>
              <a:t>	Source de propositions et confirmation de la trajectoire</a:t>
            </a:r>
          </a:p>
          <a:p>
            <a:pPr marL="456565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r-FR">
                <a:solidFill>
                  <a:srgbClr val="000000"/>
                </a:solidFill>
                <a:ea typeface="Arial"/>
                <a:cs typeface="Arial"/>
              </a:rPr>
              <a:t>Travaux </a:t>
            </a:r>
            <a:r>
              <a:rPr lang="fr-FR" dirty="0">
                <a:solidFill>
                  <a:srgbClr val="000000"/>
                </a:solidFill>
                <a:ea typeface="Arial"/>
                <a:cs typeface="Arial"/>
              </a:rPr>
              <a:t>du </a:t>
            </a:r>
            <a:r>
              <a:rPr lang="fr-FR">
                <a:solidFill>
                  <a:srgbClr val="000000"/>
                </a:solidFill>
                <a:ea typeface="Arial"/>
                <a:cs typeface="Arial"/>
              </a:rPr>
              <a:t>groupe de travail RRTHD</a:t>
            </a:r>
          </a:p>
          <a:p>
            <a:pPr marL="856615" lvl="1">
              <a:defRPr/>
            </a:pPr>
            <a:r>
              <a:rPr lang="fr-FR">
                <a:solidFill>
                  <a:srgbClr val="000000"/>
                </a:solidFill>
                <a:ea typeface="Arial"/>
                <a:cs typeface="Arial"/>
              </a:rPr>
              <a:t>16 mai 2021, 28 juin 2021, 6-7 septembre 2021, 4,11,21,22 octobre 2021</a:t>
            </a:r>
          </a:p>
          <a:p>
            <a:pPr marL="856615" lvl="1">
              <a:defRPr/>
            </a:pPr>
            <a:r>
              <a:rPr lang="fr-FR">
                <a:solidFill>
                  <a:srgbClr val="000000"/>
                </a:solidFill>
                <a:ea typeface="Arial"/>
                <a:cs typeface="Arial"/>
              </a:rPr>
              <a:t>5,8,22,23,29 et 30 novembre 2021</a:t>
            </a:r>
          </a:p>
          <a:p>
            <a:pPr marL="856615" lvl="1">
              <a:defRPr/>
            </a:pPr>
            <a:r>
              <a:rPr lang="fr-FR">
                <a:solidFill>
                  <a:srgbClr val="000000"/>
                </a:solidFill>
                <a:ea typeface="Arial"/>
                <a:cs typeface="Arial"/>
              </a:rPr>
              <a:t>1</a:t>
            </a:r>
            <a:r>
              <a:rPr lang="fr-FR" baseline="30000">
                <a:solidFill>
                  <a:srgbClr val="000000"/>
                </a:solidFill>
                <a:ea typeface="Arial"/>
                <a:cs typeface="Arial"/>
              </a:rPr>
              <a:t>er</a:t>
            </a:r>
            <a:r>
              <a:rPr lang="fr-FR" baseline="30000" dirty="0">
                <a:solidFill>
                  <a:srgbClr val="000000"/>
                </a:solidFill>
                <a:ea typeface="Arial"/>
                <a:cs typeface="Arial"/>
              </a:rPr>
              <a:t>, </a:t>
            </a:r>
            <a:r>
              <a:rPr lang="fr-FR">
                <a:solidFill>
                  <a:srgbClr val="000000"/>
                </a:solidFill>
                <a:ea typeface="Arial"/>
                <a:cs typeface="Arial"/>
              </a:rPr>
              <a:t>6</a:t>
            </a:r>
            <a:r>
              <a:rPr lang="fr-FR" dirty="0">
                <a:solidFill>
                  <a:srgbClr val="000000"/>
                </a:solidFill>
                <a:ea typeface="Arial"/>
                <a:cs typeface="Arial"/>
              </a:rPr>
              <a:t>, 13</a:t>
            </a:r>
            <a:r>
              <a:rPr lang="fr-FR">
                <a:solidFill>
                  <a:srgbClr val="000000"/>
                </a:solidFill>
                <a:ea typeface="Arial"/>
                <a:cs typeface="Arial"/>
              </a:rPr>
              <a:t> décembre 2021</a:t>
            </a:r>
          </a:p>
          <a:p>
            <a:pPr marL="856615" lvl="1">
              <a:buClr>
                <a:srgbClr val="808080"/>
              </a:buClr>
              <a:defRPr/>
            </a:pPr>
            <a:r>
              <a:rPr lang="fr-FR">
                <a:solidFill>
                  <a:srgbClr val="000000"/>
                </a:solidFill>
                <a:cs typeface="Arial"/>
              </a:rPr>
              <a:t>2022 </a:t>
            </a:r>
            <a:r>
              <a:rPr lang="fr-FR" dirty="0">
                <a:solidFill>
                  <a:srgbClr val="000000"/>
                </a:solidFill>
                <a:cs typeface="Arial"/>
              </a:rPr>
              <a:t>"année de construction du RRTHD" </a:t>
            </a:r>
            <a:r>
              <a:rPr lang="fr-FR">
                <a:solidFill>
                  <a:srgbClr val="000000"/>
                </a:solidFill>
                <a:cs typeface="Arial"/>
              </a:rPr>
              <a:t>:</a:t>
            </a:r>
            <a:r>
              <a:rPr lang="fr-FR" dirty="0">
                <a:solidFill>
                  <a:srgbClr val="000000"/>
                </a:solidFill>
                <a:cs typeface="Arial"/>
              </a:rPr>
              <a:t> </a:t>
            </a:r>
          </a:p>
          <a:p>
            <a:pPr lvl="2">
              <a:buClr>
                <a:srgbClr val="808080"/>
              </a:buClr>
              <a:defRPr/>
            </a:pPr>
            <a:r>
              <a:rPr lang="fr-FR" dirty="0">
                <a:solidFill>
                  <a:srgbClr val="000000"/>
                </a:solidFill>
                <a:cs typeface="Arial"/>
              </a:rPr>
              <a:t> </a:t>
            </a:r>
            <a:r>
              <a:rPr lang="fr-FR">
                <a:solidFill>
                  <a:srgbClr val="000000"/>
                </a:solidFill>
                <a:cs typeface="Arial"/>
              </a:rPr>
              <a:t>journées </a:t>
            </a:r>
            <a:r>
              <a:rPr lang="fr-FR" dirty="0">
                <a:solidFill>
                  <a:srgbClr val="000000"/>
                </a:solidFill>
                <a:cs typeface="Arial"/>
              </a:rPr>
              <a:t>à programmer : </a:t>
            </a:r>
            <a:r>
              <a:rPr lang="fr-FR">
                <a:solidFill>
                  <a:srgbClr val="000000"/>
                </a:solidFill>
                <a:cs typeface="Arial"/>
              </a:rPr>
              <a:t>POC réseau</a:t>
            </a:r>
            <a:r>
              <a:rPr lang="fr-FR" dirty="0">
                <a:solidFill>
                  <a:srgbClr val="000000"/>
                </a:solidFill>
                <a:cs typeface="Arial"/>
              </a:rPr>
              <a:t>, formations, installations, configurations, VSR ...</a:t>
            </a:r>
            <a:endParaRPr lang="fr-FR" dirty="0">
              <a:solidFill>
                <a:srgbClr val="000000"/>
              </a:solidFill>
              <a:cs typeface="Calibri" panose="020F0502020204030204"/>
            </a:endParaRPr>
          </a:p>
          <a:p>
            <a:pPr lvl="2">
              <a:buClr>
                <a:srgbClr val="808080"/>
              </a:buClr>
              <a:defRPr/>
            </a:pPr>
            <a:r>
              <a:rPr lang="fr-FR" dirty="0">
                <a:solidFill>
                  <a:srgbClr val="000000"/>
                </a:solidFill>
                <a:cs typeface="Arial"/>
              </a:rPr>
              <a:t> 20 janvier journée</a:t>
            </a:r>
            <a:r>
              <a:rPr lang="fr-FR">
                <a:solidFill>
                  <a:srgbClr val="000000"/>
                </a:solidFill>
                <a:cs typeface="Arial"/>
              </a:rPr>
              <a:t> supervision</a:t>
            </a:r>
            <a:r>
              <a:rPr lang="fr-FR" dirty="0">
                <a:solidFill>
                  <a:srgbClr val="000000"/>
                </a:solidFill>
                <a:cs typeface="Arial"/>
              </a:rPr>
              <a:t> </a:t>
            </a:r>
            <a:r>
              <a:rPr lang="fr-FR">
                <a:solidFill>
                  <a:srgbClr val="000000"/>
                </a:solidFill>
                <a:cs typeface="Arial"/>
              </a:rPr>
              <a:t>+</a:t>
            </a:r>
            <a:r>
              <a:rPr lang="fr-FR" dirty="0">
                <a:solidFill>
                  <a:srgbClr val="000000"/>
                </a:solidFill>
                <a:cs typeface="Arial"/>
              </a:rPr>
              <a:t> </a:t>
            </a:r>
            <a:r>
              <a:rPr lang="fr-FR">
                <a:solidFill>
                  <a:srgbClr val="000000"/>
                </a:solidFill>
                <a:cs typeface="Arial"/>
              </a:rPr>
              <a:t>métrologie</a:t>
            </a:r>
            <a:endParaRPr lang="fr-FR" dirty="0">
              <a:cs typeface="Calibri"/>
            </a:endParaRPr>
          </a:p>
          <a:p>
            <a:pPr marL="399415">
              <a:defRPr/>
            </a:pPr>
            <a:r>
              <a:rPr lang="fr-FR" b="1">
                <a:solidFill>
                  <a:srgbClr val="000000"/>
                </a:solidFill>
              </a:rPr>
              <a:t>Commande publique sur l’ensemble du projet</a:t>
            </a:r>
          </a:p>
          <a:p>
            <a:pPr marL="800100" lvl="2" indent="0">
              <a:buClr>
                <a:srgbClr val="D0D700"/>
              </a:buClr>
              <a:buNone/>
              <a:defRPr/>
            </a:pPr>
            <a:endParaRPr/>
          </a:p>
          <a:p>
            <a:pPr marL="400050" lvl="1" indent="0">
              <a:buClr>
                <a:srgbClr val="D0D700"/>
              </a:buClr>
              <a:buFont typeface="Arial"/>
              <a:buNone/>
              <a:defRPr/>
            </a:pPr>
            <a:endParaRPr sz="1800" b="0" i="0" u="none">
              <a:solidFill>
                <a:srgbClr val="7F7F7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174564" y="-12771"/>
            <a:ext cx="9397530" cy="908720"/>
          </a:xfrm>
        </p:spPr>
        <p:txBody>
          <a:bodyPr/>
          <a:lstStyle/>
          <a:p>
            <a:pPr>
              <a:defRPr/>
            </a:pPr>
            <a:r>
              <a:rPr lang="fr-FR" dirty="0"/>
              <a:t>Architecture proposée « dorsales et boucles »</a:t>
            </a:r>
            <a:endParaRPr dirty="0"/>
          </a:p>
        </p:txBody>
      </p:sp>
      <p:pic>
        <p:nvPicPr>
          <p:cNvPr id="6" name="Picture 2" descr="Logo Le Mans Université"/>
          <p:cNvPicPr>
            <a:picLocks noChangeAspect="1" noChangeArrowheads="1"/>
          </p:cNvPicPr>
          <p:nvPr/>
        </p:nvPicPr>
        <p:blipFill>
          <a:blip r:embed="rId2"/>
          <a:srcRect t="10164" r="6480"/>
          <a:stretch/>
        </p:blipFill>
        <p:spPr bwMode="auto">
          <a:xfrm>
            <a:off x="7752801" y="6399618"/>
            <a:ext cx="1023254" cy="331206"/>
          </a:xfrm>
          <a:prstGeom prst="rect">
            <a:avLst/>
          </a:prstGeom>
          <a:noFill/>
        </p:spPr>
      </p:pic>
      <p:pic>
        <p:nvPicPr>
          <p:cNvPr id="7" name="Picture 2" descr="Université d'Angers (@UnivAngers) | Twitter"/>
          <p:cNvPicPr>
            <a:picLocks noChangeAspect="1" noChangeArrowheads="1"/>
          </p:cNvPicPr>
          <p:nvPr/>
        </p:nvPicPr>
        <p:blipFill>
          <a:blip r:embed="rId3"/>
          <a:srcRect t="11975" b="10462"/>
          <a:stretch/>
        </p:blipFill>
        <p:spPr bwMode="auto">
          <a:xfrm>
            <a:off x="9014969" y="6349512"/>
            <a:ext cx="557125" cy="432112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FA58FF4-D21F-4BA4-9180-D771EB557A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22" y="2564905"/>
            <a:ext cx="575945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6CDACF-2A99-456B-A616-E8B508FC0CDE}"/>
              </a:ext>
            </a:extLst>
          </p:cNvPr>
          <p:cNvSpPr/>
          <p:nvPr/>
        </p:nvSpPr>
        <p:spPr>
          <a:xfrm>
            <a:off x="2022153" y="1153415"/>
            <a:ext cx="8136904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L’option C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reprend les principes de maillage de l’option B. </a:t>
            </a:r>
          </a:p>
          <a:p>
            <a:pPr algn="just">
              <a:spcAft>
                <a:spcPts val="3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proposant des boucles par université de référence vers 2 nœuds cela permet d’éviter l’isolement d’un site.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Modèle 3D 9" descr="Entrée interdite">
                <a:extLst>
                  <a:ext uri="{FF2B5EF4-FFF2-40B4-BE49-F238E27FC236}">
                    <a16:creationId xmlns:a16="http://schemas.microsoft.com/office/drawing/2014/main" id="{AF42B3E4-922D-4E1F-B8AF-B792F87B703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570230" y="2492519"/>
              <a:ext cx="889477" cy="88604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889477" cy="886046"/>
                    </a:xfrm>
                    <a:prstGeom prst="rect">
                      <a:avLst/>
                    </a:prstGeom>
                  </am3d:spPr>
                  <am3d:camera>
                    <am3d:pos x="0" y="0" z="6659379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08497" d="1000000"/>
                    <am3d:preTrans dx="5" dy="-18000000" dz="1952"/>
                    <am3d:scale>
                      <am3d:sx n="1000000" d="1000000"/>
                      <am3d:sy n="1000000" d="1000000"/>
                      <am3d:sz n="1000000" d="1000000"/>
                    </am3d:scale>
                    <am3d:rot ax="-193171" ay="-153577" az="8636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30657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Modèle 3D 9" descr="Entrée interdite">
                <a:extLst>
                  <a:ext uri="{FF2B5EF4-FFF2-40B4-BE49-F238E27FC236}">
                    <a16:creationId xmlns:a16="http://schemas.microsoft.com/office/drawing/2014/main" id="{AF42B3E4-922D-4E1F-B8AF-B792F87B70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0230" y="2492519"/>
                <a:ext cx="889477" cy="88604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66DBA70E-B70D-47EB-B9A9-2646BB1A41EE}"/>
              </a:ext>
            </a:extLst>
          </p:cNvPr>
          <p:cNvSpPr txBox="1"/>
          <p:nvPr/>
        </p:nvSpPr>
        <p:spPr bwMode="auto">
          <a:xfrm>
            <a:off x="7248128" y="3429000"/>
            <a:ext cx="4728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Intérêt option double</a:t>
            </a:r>
          </a:p>
          <a:p>
            <a:r>
              <a:rPr lang="fr-FR" dirty="0"/>
              <a:t> lien </a:t>
            </a:r>
            <a:r>
              <a:rPr lang="fr-FR" dirty="0" err="1"/>
              <a:t>Renater</a:t>
            </a:r>
            <a:r>
              <a:rPr lang="fr-FR" dirty="0"/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Nombreux liens, donc </a:t>
            </a:r>
          </a:p>
          <a:p>
            <a:r>
              <a:rPr lang="fr-FR" dirty="0"/>
              <a:t>augmentation de la</a:t>
            </a:r>
          </a:p>
          <a:p>
            <a:r>
              <a:rPr lang="fr-FR" dirty="0"/>
              <a:t>latence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Convergence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024C61-4F81-4C3A-B8EF-A265170F657F}"/>
              </a:ext>
            </a:extLst>
          </p:cNvPr>
          <p:cNvSpPr txBox="1"/>
          <p:nvPr/>
        </p:nvSpPr>
        <p:spPr>
          <a:xfrm>
            <a:off x="1919537" y="5661248"/>
            <a:ext cx="3332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Scénario privilégié par l’AMOA</a:t>
            </a:r>
          </a:p>
        </p:txBody>
      </p:sp>
    </p:spTree>
    <p:extLst>
      <p:ext uri="{BB962C8B-B14F-4D97-AF65-F5344CB8AC3E}">
        <p14:creationId xmlns:p14="http://schemas.microsoft.com/office/powerpoint/2010/main" val="29036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1692722" y="0"/>
            <a:ext cx="9497792" cy="908720"/>
          </a:xfrm>
        </p:spPr>
        <p:txBody>
          <a:bodyPr/>
          <a:lstStyle/>
          <a:p>
            <a:pPr>
              <a:defRPr/>
            </a:pPr>
            <a:r>
              <a:rPr lang="fr-FR" dirty="0"/>
              <a:t>Architecture proposée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6" name="Picture 2" descr="Logo Le Mans Université"/>
          <p:cNvPicPr>
            <a:picLocks noChangeAspect="1" noChangeArrowheads="1"/>
          </p:cNvPicPr>
          <p:nvPr/>
        </p:nvPicPr>
        <p:blipFill>
          <a:blip r:embed="rId2"/>
          <a:srcRect t="10164" r="6480"/>
          <a:stretch/>
        </p:blipFill>
        <p:spPr bwMode="auto">
          <a:xfrm>
            <a:off x="7752801" y="6399618"/>
            <a:ext cx="1023254" cy="331206"/>
          </a:xfrm>
          <a:prstGeom prst="rect">
            <a:avLst/>
          </a:prstGeom>
          <a:noFill/>
        </p:spPr>
      </p:pic>
      <p:pic>
        <p:nvPicPr>
          <p:cNvPr id="7" name="Picture 2" descr="Université d'Angers (@UnivAngers) | Twitter"/>
          <p:cNvPicPr>
            <a:picLocks noChangeAspect="1" noChangeArrowheads="1"/>
          </p:cNvPicPr>
          <p:nvPr/>
        </p:nvPicPr>
        <p:blipFill>
          <a:blip r:embed="rId3"/>
          <a:srcRect t="11975" b="10462"/>
          <a:stretch/>
        </p:blipFill>
        <p:spPr bwMode="auto">
          <a:xfrm>
            <a:off x="9014969" y="6349512"/>
            <a:ext cx="557125" cy="432112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570DFB6-5E2D-46FF-A05E-FF98C0829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5" y="1121046"/>
            <a:ext cx="8579743" cy="56605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577EA1-100A-4310-BBF6-944C10536BB0}"/>
              </a:ext>
            </a:extLst>
          </p:cNvPr>
          <p:cNvSpPr txBox="1"/>
          <p:nvPr/>
        </p:nvSpPr>
        <p:spPr>
          <a:xfrm>
            <a:off x="180453" y="1620946"/>
            <a:ext cx="20751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/>
              <a:t>Architecture à</a:t>
            </a:r>
            <a:endParaRPr lang="fr-FR" sz="2000" b="1" dirty="0">
              <a:cs typeface="Calibri"/>
            </a:endParaRPr>
          </a:p>
          <a:p>
            <a:r>
              <a:rPr lang="fr-FR" sz="2000" b="1" dirty="0">
                <a:cs typeface="Calibri"/>
              </a:rPr>
              <a:t>base d'IRU et</a:t>
            </a:r>
          </a:p>
          <a:p>
            <a:r>
              <a:rPr lang="fr-FR" sz="2000" b="1" dirty="0">
                <a:cs typeface="Calibri"/>
              </a:rPr>
              <a:t>Liaisons lambdas </a:t>
            </a:r>
          </a:p>
        </p:txBody>
      </p:sp>
    </p:spTree>
    <p:extLst>
      <p:ext uri="{BB962C8B-B14F-4D97-AF65-F5344CB8AC3E}">
        <p14:creationId xmlns:p14="http://schemas.microsoft.com/office/powerpoint/2010/main" val="27677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1692722" y="0"/>
            <a:ext cx="8579742" cy="908720"/>
          </a:xfrm>
        </p:spPr>
        <p:txBody>
          <a:bodyPr/>
          <a:lstStyle/>
          <a:p>
            <a:pPr>
              <a:defRPr/>
            </a:pPr>
            <a:r>
              <a:rPr lang="fr-FR" dirty="0"/>
              <a:t>Commande publique</a:t>
            </a:r>
            <a:endParaRPr dirty="0"/>
          </a:p>
        </p:txBody>
      </p:sp>
      <p:pic>
        <p:nvPicPr>
          <p:cNvPr id="6" name="Picture 2" descr="Logo Le Mans Université"/>
          <p:cNvPicPr>
            <a:picLocks noChangeAspect="1" noChangeArrowheads="1"/>
          </p:cNvPicPr>
          <p:nvPr/>
        </p:nvPicPr>
        <p:blipFill>
          <a:blip r:embed="rId2"/>
          <a:srcRect t="10164" r="6480"/>
          <a:stretch/>
        </p:blipFill>
        <p:spPr bwMode="auto">
          <a:xfrm>
            <a:off x="7752801" y="6399618"/>
            <a:ext cx="1023254" cy="331206"/>
          </a:xfrm>
          <a:prstGeom prst="rect">
            <a:avLst/>
          </a:prstGeom>
          <a:noFill/>
        </p:spPr>
      </p:pic>
      <p:pic>
        <p:nvPicPr>
          <p:cNvPr id="7" name="Picture 2" descr="Université d'Angers (@UnivAngers) | Twitter"/>
          <p:cNvPicPr>
            <a:picLocks noChangeAspect="1" noChangeArrowheads="1"/>
          </p:cNvPicPr>
          <p:nvPr/>
        </p:nvPicPr>
        <p:blipFill>
          <a:blip r:embed="rId3"/>
          <a:srcRect t="11975" b="10462"/>
          <a:stretch/>
        </p:blipFill>
        <p:spPr bwMode="auto">
          <a:xfrm>
            <a:off x="9014969" y="6349512"/>
            <a:ext cx="557125" cy="432112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7CA787F-6F9C-4189-9A47-757072E1A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19" y="991733"/>
            <a:ext cx="9144000" cy="48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1631504" y="0"/>
            <a:ext cx="8640960" cy="908720"/>
          </a:xfrm>
        </p:spPr>
        <p:txBody>
          <a:bodyPr/>
          <a:lstStyle/>
          <a:p>
            <a:pPr>
              <a:defRPr/>
            </a:pPr>
            <a:r>
              <a:rPr lang="fr-FR" dirty="0"/>
              <a:t>Déclinaison en terme de commande publique</a:t>
            </a:r>
            <a:endParaRPr dirty="0"/>
          </a:p>
        </p:txBody>
      </p:sp>
      <p:pic>
        <p:nvPicPr>
          <p:cNvPr id="6" name="Picture 2" descr="Logo Le Mans Université"/>
          <p:cNvPicPr>
            <a:picLocks noChangeAspect="1" noChangeArrowheads="1"/>
          </p:cNvPicPr>
          <p:nvPr/>
        </p:nvPicPr>
        <p:blipFill>
          <a:blip r:embed="rId2"/>
          <a:srcRect t="10164" r="6480"/>
          <a:stretch/>
        </p:blipFill>
        <p:spPr bwMode="auto">
          <a:xfrm>
            <a:off x="7752801" y="6399618"/>
            <a:ext cx="1023254" cy="331206"/>
          </a:xfrm>
          <a:prstGeom prst="rect">
            <a:avLst/>
          </a:prstGeom>
          <a:noFill/>
        </p:spPr>
      </p:pic>
      <p:pic>
        <p:nvPicPr>
          <p:cNvPr id="7" name="Picture 2" descr="Université d'Angers (@UnivAngers) | Twitter"/>
          <p:cNvPicPr>
            <a:picLocks noChangeAspect="1" noChangeArrowheads="1"/>
          </p:cNvPicPr>
          <p:nvPr/>
        </p:nvPicPr>
        <p:blipFill>
          <a:blip r:embed="rId3"/>
          <a:srcRect t="11975" b="10462"/>
          <a:stretch/>
        </p:blipFill>
        <p:spPr bwMode="auto">
          <a:xfrm>
            <a:off x="9014969" y="6349512"/>
            <a:ext cx="557125" cy="432112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7A6A4E0-AC71-4200-9CFF-C3339997B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28" y="913164"/>
            <a:ext cx="9607452" cy="54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1692722" y="0"/>
            <a:ext cx="8579742" cy="908720"/>
          </a:xfrm>
        </p:spPr>
        <p:txBody>
          <a:bodyPr/>
          <a:lstStyle/>
          <a:p>
            <a:pPr>
              <a:defRPr/>
            </a:pPr>
            <a:r>
              <a:rPr lang="fr-FR" dirty="0"/>
              <a:t>Planning</a:t>
            </a:r>
          </a:p>
        </p:txBody>
      </p:sp>
      <p:pic>
        <p:nvPicPr>
          <p:cNvPr id="6" name="Picture 2" descr="Logo Le Mans Université"/>
          <p:cNvPicPr>
            <a:picLocks noChangeAspect="1" noChangeArrowheads="1"/>
          </p:cNvPicPr>
          <p:nvPr/>
        </p:nvPicPr>
        <p:blipFill>
          <a:blip r:embed="rId2"/>
          <a:srcRect t="10164" r="6480"/>
          <a:stretch/>
        </p:blipFill>
        <p:spPr bwMode="auto">
          <a:xfrm>
            <a:off x="7752801" y="6399618"/>
            <a:ext cx="1023254" cy="331206"/>
          </a:xfrm>
          <a:prstGeom prst="rect">
            <a:avLst/>
          </a:prstGeom>
          <a:noFill/>
        </p:spPr>
      </p:pic>
      <p:pic>
        <p:nvPicPr>
          <p:cNvPr id="7" name="Picture 2" descr="Université d'Angers (@UnivAngers) | Twitter"/>
          <p:cNvPicPr>
            <a:picLocks noChangeAspect="1" noChangeArrowheads="1"/>
          </p:cNvPicPr>
          <p:nvPr/>
        </p:nvPicPr>
        <p:blipFill>
          <a:blip r:embed="rId3"/>
          <a:srcRect t="11975" b="10462"/>
          <a:stretch/>
        </p:blipFill>
        <p:spPr bwMode="auto">
          <a:xfrm>
            <a:off x="9014969" y="6349512"/>
            <a:ext cx="557125" cy="432112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75615CA-8C13-4D89-9FE3-A14A24399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571" y="1140938"/>
            <a:ext cx="9183430" cy="2761510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32CEE696-9965-484D-AC6E-B57EA80B6BC7}"/>
              </a:ext>
            </a:extLst>
          </p:cNvPr>
          <p:cNvSpPr/>
          <p:nvPr/>
        </p:nvSpPr>
        <p:spPr bwMode="auto">
          <a:xfrm rot="15292624">
            <a:off x="7291316" y="3137575"/>
            <a:ext cx="1264451" cy="2435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3C2F5010-77F7-4866-8E43-EA8376BC5DB1}"/>
              </a:ext>
            </a:extLst>
          </p:cNvPr>
          <p:cNvSpPr/>
          <p:nvPr/>
        </p:nvSpPr>
        <p:spPr bwMode="auto">
          <a:xfrm rot="15292624">
            <a:off x="3517342" y="3120093"/>
            <a:ext cx="1264451" cy="2435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ouble flèche horizontale 9">
            <a:extLst>
              <a:ext uri="{FF2B5EF4-FFF2-40B4-BE49-F238E27FC236}">
                <a16:creationId xmlns:a16="http://schemas.microsoft.com/office/drawing/2014/main" id="{5AE1C902-ACC2-4526-BAE0-CC53460E3924}"/>
              </a:ext>
            </a:extLst>
          </p:cNvPr>
          <p:cNvSpPr/>
          <p:nvPr/>
        </p:nvSpPr>
        <p:spPr bwMode="auto">
          <a:xfrm>
            <a:off x="4362107" y="3551611"/>
            <a:ext cx="3744416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Mise en œuvre et exploitation par l’équipe RRTHD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3009D8-73CF-4D0B-BBBA-62BC728D2656}"/>
              </a:ext>
            </a:extLst>
          </p:cNvPr>
          <p:cNvSpPr txBox="1"/>
          <p:nvPr/>
        </p:nvSpPr>
        <p:spPr>
          <a:xfrm>
            <a:off x="4255550" y="4749021"/>
            <a:ext cx="709094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IRU</a:t>
            </a:r>
            <a:r>
              <a:rPr lang="fr-FR" sz="2000" dirty="0"/>
              <a:t> : CCTP pour 15 novembre 2021 « après le COSTRAT »</a:t>
            </a:r>
          </a:p>
          <a:p>
            <a:r>
              <a:rPr lang="fr-FR" sz="2000" b="1" dirty="0"/>
              <a:t>Equipements optiques/réseaux </a:t>
            </a:r>
            <a:r>
              <a:rPr lang="fr-FR" sz="2000" dirty="0"/>
              <a:t>: CCTP pour -mars 2022</a:t>
            </a:r>
          </a:p>
          <a:p>
            <a:r>
              <a:rPr lang="fr-FR" sz="2000" b="1" dirty="0"/>
              <a:t>Lambda</a:t>
            </a:r>
            <a:r>
              <a:rPr lang="fr-FR" sz="2000" dirty="0"/>
              <a:t> : CCTP pour février-mars 2022</a:t>
            </a:r>
          </a:p>
          <a:p>
            <a:r>
              <a:rPr lang="fr-FR" sz="2000" b="1" dirty="0"/>
              <a:t>Exploitation</a:t>
            </a:r>
            <a:r>
              <a:rPr lang="fr-FR" sz="2000" dirty="0"/>
              <a:t> : CCTP pour août 2022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5E8DB36-2308-428F-B917-3EEE0A86EEE9}"/>
              </a:ext>
            </a:extLst>
          </p:cNvPr>
          <p:cNvSpPr/>
          <p:nvPr/>
        </p:nvSpPr>
        <p:spPr bwMode="auto">
          <a:xfrm rot="15292624">
            <a:off x="1662837" y="3005882"/>
            <a:ext cx="748616" cy="253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F0FC90-7BB2-463D-A172-FEB27F31FEC5}"/>
              </a:ext>
            </a:extLst>
          </p:cNvPr>
          <p:cNvSpPr txBox="1"/>
          <p:nvPr/>
        </p:nvSpPr>
        <p:spPr>
          <a:xfrm>
            <a:off x="1328288" y="3621004"/>
            <a:ext cx="23700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Audit des sites</a:t>
            </a:r>
          </a:p>
          <a:p>
            <a:r>
              <a:rPr lang="fr-FR" dirty="0"/>
              <a:t>5/11 Laval, Le Mans</a:t>
            </a:r>
          </a:p>
          <a:p>
            <a:r>
              <a:rPr lang="fr-FR" dirty="0"/>
              <a:t>23/11 Saint Nazaire</a:t>
            </a:r>
          </a:p>
          <a:p>
            <a:r>
              <a:rPr lang="fr-FR" dirty="0"/>
              <a:t>29/11 La Roche sur </a:t>
            </a:r>
            <a:r>
              <a:rPr lang="fr-FR" dirty="0" err="1"/>
              <a:t>Yon</a:t>
            </a:r>
            <a:endParaRPr lang="fr-FR" dirty="0"/>
          </a:p>
          <a:p>
            <a:r>
              <a:rPr lang="fr-FR" dirty="0"/>
              <a:t>30/11 Nantes</a:t>
            </a:r>
          </a:p>
          <a:p>
            <a:r>
              <a:rPr lang="fr-FR" dirty="0"/>
              <a:t>1/12 Angers</a:t>
            </a:r>
          </a:p>
        </p:txBody>
      </p:sp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5AB3B416-F560-4904-9112-D7AE4152C5B5}"/>
              </a:ext>
            </a:extLst>
          </p:cNvPr>
          <p:cNvSpPr/>
          <p:nvPr/>
        </p:nvSpPr>
        <p:spPr bwMode="auto">
          <a:xfrm>
            <a:off x="1812593" y="985518"/>
            <a:ext cx="1835134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Mise en conformité des locaux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756364-0246-4F4A-9FF6-BA5739992424}"/>
              </a:ext>
            </a:extLst>
          </p:cNvPr>
          <p:cNvCxnSpPr>
            <a:cxnSpLocks/>
          </p:cNvCxnSpPr>
          <p:nvPr/>
        </p:nvCxnSpPr>
        <p:spPr bwMode="auto">
          <a:xfrm>
            <a:off x="3647728" y="1220818"/>
            <a:ext cx="0" cy="984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049F6B7-DB36-456C-A524-F32498AA8254}"/>
              </a:ext>
            </a:extLst>
          </p:cNvPr>
          <p:cNvCxnSpPr/>
          <p:nvPr/>
        </p:nvCxnSpPr>
        <p:spPr bwMode="auto">
          <a:xfrm>
            <a:off x="1812593" y="1220818"/>
            <a:ext cx="0" cy="984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èche : double flèche horizontale 19">
            <a:extLst>
              <a:ext uri="{FF2B5EF4-FFF2-40B4-BE49-F238E27FC236}">
                <a16:creationId xmlns:a16="http://schemas.microsoft.com/office/drawing/2014/main" id="{525C2904-C07F-4308-ACF7-F4E52F01CE06}"/>
              </a:ext>
            </a:extLst>
          </p:cNvPr>
          <p:cNvSpPr/>
          <p:nvPr/>
        </p:nvSpPr>
        <p:spPr bwMode="auto">
          <a:xfrm>
            <a:off x="3577058" y="871240"/>
            <a:ext cx="6695401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Supervision / Métrologie --- Sécurité</a:t>
            </a:r>
          </a:p>
        </p:txBody>
      </p:sp>
      <p:sp>
        <p:nvSpPr>
          <p:cNvPr id="16" name="Flèche : double flèche horizontale 15">
            <a:extLst>
              <a:ext uri="{FF2B5EF4-FFF2-40B4-BE49-F238E27FC236}">
                <a16:creationId xmlns:a16="http://schemas.microsoft.com/office/drawing/2014/main" id="{9892163D-1C7C-406A-B5E8-0A074263A37A}"/>
              </a:ext>
            </a:extLst>
          </p:cNvPr>
          <p:cNvSpPr/>
          <p:nvPr/>
        </p:nvSpPr>
        <p:spPr bwMode="auto">
          <a:xfrm>
            <a:off x="8115785" y="3382749"/>
            <a:ext cx="2413901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Exploitation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24/24 7/7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0FEA9B-8E1A-4FE4-A543-C7199A4DDDBA}"/>
              </a:ext>
            </a:extLst>
          </p:cNvPr>
          <p:cNvSpPr txBox="1"/>
          <p:nvPr/>
        </p:nvSpPr>
        <p:spPr>
          <a:xfrm>
            <a:off x="10098501" y="228757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124962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 de texte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fr-FR">
                <a:cs typeface="Segoe UI"/>
              </a:rPr>
              <a:t>Directeur Technique : Heidi Derrien – </a:t>
            </a:r>
            <a:r>
              <a:rPr lang="fr-FR" err="1">
                <a:cs typeface="Segoe UI"/>
              </a:rPr>
              <a:t>Jerome</a:t>
            </a:r>
            <a:r>
              <a:rPr lang="fr-FR">
                <a:cs typeface="Segoe UI"/>
              </a:rPr>
              <a:t> </a:t>
            </a:r>
            <a:r>
              <a:rPr lang="fr-FR" err="1">
                <a:cs typeface="Segoe UI"/>
              </a:rPr>
              <a:t>Coatanea</a:t>
            </a:r>
            <a:endParaRPr lang="fr-FR" err="1"/>
          </a:p>
        </p:txBody>
      </p:sp>
      <p:sp>
        <p:nvSpPr>
          <p:cNvPr id="67" name="Zone de texte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807327" y="267219"/>
            <a:ext cx="10913677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r-FR" dirty="0"/>
              <a:t>Projet Datacenter mutualisé </a:t>
            </a:r>
            <a:r>
              <a:rPr lang="fr-FR" dirty="0" err="1"/>
              <a:t>PdL</a:t>
            </a:r>
            <a:endParaRPr lang="fr-FR" dirty="0"/>
          </a:p>
        </p:txBody>
      </p:sp>
      <p:sp>
        <p:nvSpPr>
          <p:cNvPr id="87" name="Rectangle : Coins arrondis 86">
            <a:extLst>
              <a:ext uri="{FF2B5EF4-FFF2-40B4-BE49-F238E27FC236}">
                <a16:creationId xmlns:a16="http://schemas.microsoft.com/office/drawing/2014/main" id="{A8111457-D9DC-4BEB-BBB9-82FD4783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94" name="Groupe 93" descr="Cette image est d’une forme abstraite. 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orme libre 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7" name="Forme libre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8" name="Titr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6D2556-E900-4270-80B4-95B0D431946D}"/>
              </a:ext>
            </a:extLst>
          </p:cNvPr>
          <p:cNvSpPr txBox="1"/>
          <p:nvPr/>
        </p:nvSpPr>
        <p:spPr>
          <a:xfrm>
            <a:off x="727494" y="1187570"/>
            <a:ext cx="98456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rial"/>
                <a:cs typeface="Arial"/>
              </a:rPr>
              <a:t>Réalisé</a:t>
            </a:r>
            <a:r>
              <a:rPr lang="en-US" sz="2400">
                <a:latin typeface="Arial"/>
                <a:cs typeface="Arial"/>
              </a:rPr>
              <a:t>: </a:t>
            </a:r>
            <a:r>
              <a:rPr lang="en-US" sz="2400" err="1">
                <a:latin typeface="Arial"/>
                <a:cs typeface="Arial"/>
              </a:rPr>
              <a:t>Préprogramme</a:t>
            </a:r>
            <a:r>
              <a:rPr lang="en-US" sz="2400">
                <a:latin typeface="Arial"/>
                <a:cs typeface="Arial"/>
              </a:rPr>
              <a:t> Datacenter (21/10/21): site de La </a:t>
            </a:r>
            <a:r>
              <a:rPr lang="en-US" sz="2400" err="1">
                <a:latin typeface="Arial"/>
                <a:cs typeface="Arial"/>
              </a:rPr>
              <a:t>Chantrerie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exemple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d'implantation</a:t>
            </a:r>
            <a:r>
              <a:rPr lang="en-US" sz="2400">
                <a:latin typeface="Arial"/>
                <a:cs typeface="Arial"/>
              </a:rPr>
              <a:t> (à </a:t>
            </a:r>
            <a:r>
              <a:rPr lang="en-US" sz="2400" err="1">
                <a:latin typeface="Arial"/>
                <a:cs typeface="Arial"/>
              </a:rPr>
              <a:t>consolider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aprés</a:t>
            </a:r>
            <a:r>
              <a:rPr lang="en-US" sz="2400">
                <a:latin typeface="Arial"/>
                <a:cs typeface="Arial"/>
              </a:rPr>
              <a:t> études)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2643D3B2-4D36-4DF8-824A-CEAB1DD21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4" y="1954731"/>
            <a:ext cx="6121879" cy="43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4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 de texte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fr-FR">
                <a:cs typeface="Segoe UI"/>
              </a:rPr>
              <a:t>Directeur Technique : Heidi Derrien – </a:t>
            </a:r>
            <a:r>
              <a:rPr lang="fr-FR" err="1">
                <a:cs typeface="Segoe UI"/>
              </a:rPr>
              <a:t>Jerome</a:t>
            </a:r>
            <a:r>
              <a:rPr lang="fr-FR">
                <a:cs typeface="Segoe UI"/>
              </a:rPr>
              <a:t> </a:t>
            </a:r>
            <a:r>
              <a:rPr lang="fr-FR" err="1">
                <a:cs typeface="Segoe UI"/>
              </a:rPr>
              <a:t>Coatanea</a:t>
            </a:r>
            <a:endParaRPr lang="fr-FR" err="1"/>
          </a:p>
        </p:txBody>
      </p:sp>
      <p:sp>
        <p:nvSpPr>
          <p:cNvPr id="67" name="Zone de texte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807327" y="267219"/>
            <a:ext cx="10913677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r-FR"/>
              <a:t>Projet Datacenter mutualisé </a:t>
            </a:r>
            <a:r>
              <a:rPr lang="fr-FR" err="1"/>
              <a:t>PdL</a:t>
            </a:r>
            <a:endParaRPr lang="fr-FR"/>
          </a:p>
        </p:txBody>
      </p:sp>
      <p:sp>
        <p:nvSpPr>
          <p:cNvPr id="87" name="Rectangle : Coins arrondis 86">
            <a:extLst>
              <a:ext uri="{FF2B5EF4-FFF2-40B4-BE49-F238E27FC236}">
                <a16:creationId xmlns:a16="http://schemas.microsoft.com/office/drawing/2014/main" id="{A8111457-D9DC-4BEB-BBB9-82FD4783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grpSp>
        <p:nvGrpSpPr>
          <p:cNvPr id="94" name="Groupe 93" descr="Cette image est d’une forme abstraite. 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orme libre 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  <p:sp>
          <p:nvSpPr>
            <p:cNvPr id="96" name="Forme libre 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  <p:sp>
          <p:nvSpPr>
            <p:cNvPr id="97" name="Forme libre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</p:grpSp>
      <p:sp>
        <p:nvSpPr>
          <p:cNvPr id="98" name="Titr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Ressources humaines : diapositive 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6D2556-E900-4270-80B4-95B0D431946D}"/>
              </a:ext>
            </a:extLst>
          </p:cNvPr>
          <p:cNvSpPr txBox="1"/>
          <p:nvPr/>
        </p:nvSpPr>
        <p:spPr>
          <a:xfrm>
            <a:off x="626853" y="1201947"/>
            <a:ext cx="98456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rial"/>
                <a:cs typeface="Arial"/>
              </a:rPr>
              <a:t>Préprogramme</a:t>
            </a:r>
            <a:r>
              <a:rPr lang="en-US" sz="2400">
                <a:latin typeface="Arial"/>
                <a:cs typeface="Arial"/>
              </a:rPr>
              <a:t>: </a:t>
            </a:r>
            <a:r>
              <a:rPr lang="en-US" sz="2400" err="1">
                <a:latin typeface="Arial"/>
                <a:cs typeface="Arial"/>
              </a:rPr>
              <a:t>financement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prévisionnel</a:t>
            </a:r>
            <a:endParaRPr lang="en-US" sz="2400">
              <a:latin typeface="Arial"/>
              <a:cs typeface="Arial"/>
            </a:endParaRPr>
          </a:p>
        </p:txBody>
      </p:sp>
      <p:pic>
        <p:nvPicPr>
          <p:cNvPr id="2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AC51DD40-97B4-4769-A37C-FD933B21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344" y="1611138"/>
            <a:ext cx="7545238" cy="5245989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95251FD2-26D0-4BCC-8FBE-185871896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441" y="767751"/>
            <a:ext cx="212493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 de texte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165252" y="2165388"/>
            <a:ext cx="9555835" cy="35086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3600">
                <a:solidFill>
                  <a:srgbClr val="6313DC"/>
                </a:solidFill>
                <a:ea typeface="+mn-lt"/>
                <a:cs typeface="+mn-lt"/>
              </a:rPr>
              <a:t>Trois missions </a:t>
            </a:r>
            <a:r>
              <a:rPr lang="fr-FR" sz="3600" dirty="0">
                <a:solidFill>
                  <a:srgbClr val="6313DC"/>
                </a:solidFill>
                <a:ea typeface="+mn-lt"/>
                <a:cs typeface="+mn-lt"/>
              </a:rPr>
              <a:t>principales : </a:t>
            </a:r>
          </a:p>
          <a:p>
            <a:endParaRPr lang="fr-FR" sz="3600" dirty="0">
              <a:solidFill>
                <a:srgbClr val="6313DC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rgbClr val="6313DC"/>
                </a:solidFill>
                <a:ea typeface="+mn-lt"/>
                <a:cs typeface="+mn-lt"/>
              </a:rPr>
              <a:t>La mutualisation des infrastructures Réseau Régionales ; </a:t>
            </a:r>
            <a:endParaRPr lang="fr-FR" sz="2400" dirty="0">
              <a:solidFill>
                <a:srgbClr val="6313DC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rgbClr val="6313DC"/>
                </a:solidFill>
                <a:ea typeface="+mn-lt"/>
                <a:cs typeface="+mn-lt"/>
              </a:rPr>
              <a:t>La mutualisation des infrastructures Datacenter Régional ;</a:t>
            </a:r>
            <a:endParaRPr lang="fr-FR" sz="2400" dirty="0">
              <a:solidFill>
                <a:srgbClr val="6313DC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rgbClr val="6313DC"/>
                </a:solidFill>
                <a:ea typeface="+mn-lt"/>
                <a:cs typeface="+mn-lt"/>
              </a:rPr>
              <a:t>La mutualisation des Services Applicatifs mutualisés au niveau Régional.</a:t>
            </a:r>
            <a:endParaRPr lang="fr-FR" sz="2400" dirty="0">
              <a:solidFill>
                <a:srgbClr val="6313DC"/>
              </a:solidFill>
              <a:ea typeface="+mn-lt"/>
              <a:cs typeface="+mn-lt"/>
            </a:endParaRPr>
          </a:p>
          <a:p>
            <a:r>
              <a:rPr lang="fr-FR" sz="2400" dirty="0">
                <a:solidFill>
                  <a:srgbClr val="6313DC"/>
                </a:solidFill>
                <a:ea typeface="+mn-lt"/>
                <a:cs typeface="+mn-lt"/>
              </a:rPr>
              <a:t>  </a:t>
            </a:r>
          </a:p>
          <a:p>
            <a:r>
              <a:rPr lang="fr-FR" sz="2400">
                <a:solidFill>
                  <a:srgbClr val="6313DC"/>
                </a:solidFill>
                <a:latin typeface="Calibri" panose="020F0502020204030204"/>
                <a:cs typeface="Calibri" panose="020F0502020204030204"/>
              </a:rPr>
              <a:t>En lien avec le calcul scientifique, GLICID, en Pays de La Loire</a:t>
            </a:r>
            <a:endParaRPr lang="fr-FR" sz="2400" dirty="0">
              <a:solidFill>
                <a:srgbClr val="6313DC"/>
              </a:solidFill>
              <a:latin typeface="Calibri" panose="020F0502020204030204"/>
              <a:cs typeface="Calibri" panose="020F0502020204030204"/>
            </a:endParaRPr>
          </a:p>
          <a:p>
            <a:endParaRPr lang="fr-FR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r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r-FR"/>
              <a:t>Ressources humaines : diapositive 1</a:t>
            </a:r>
            <a:endParaRPr lang="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E08763-FEC3-41D9-B68E-5FC087BFE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8" y="469580"/>
            <a:ext cx="1261105" cy="677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A12F2E-A6FA-4CAA-BB90-543CCA79C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69" y="469580"/>
            <a:ext cx="743016" cy="720500"/>
          </a:xfrm>
          <a:prstGeom prst="rect">
            <a:avLst/>
          </a:prstGeom>
        </p:spPr>
      </p:pic>
      <p:pic>
        <p:nvPicPr>
          <p:cNvPr id="9" name="Image 8" descr="Une image contenant texte, signe, arts de la table, assiette&#10;&#10;Description générée automatiquement">
            <a:extLst>
              <a:ext uri="{FF2B5EF4-FFF2-40B4-BE49-F238E27FC236}">
                <a16:creationId xmlns:a16="http://schemas.microsoft.com/office/drawing/2014/main" id="{1AC43733-1206-4BD9-AAFF-0917B4F3E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04" y="518486"/>
            <a:ext cx="1695666" cy="457726"/>
          </a:xfrm>
          <a:prstGeom prst="rect">
            <a:avLst/>
          </a:prstGeom>
        </p:spPr>
      </p:pic>
      <p:pic>
        <p:nvPicPr>
          <p:cNvPr id="11" name="Image 10" descr="Une image contenant table&#10;&#10;Description générée automatiquement">
            <a:extLst>
              <a:ext uri="{FF2B5EF4-FFF2-40B4-BE49-F238E27FC236}">
                <a16:creationId xmlns:a16="http://schemas.microsoft.com/office/drawing/2014/main" id="{9D418832-2DB7-4BF7-AA53-4AE693182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" y="6008224"/>
            <a:ext cx="2032413" cy="7870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59EE22C-BF93-4BF6-822D-368A7C283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45" y="6114361"/>
            <a:ext cx="1824111" cy="5747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CABD2EF-62D6-4E3D-A83C-53DCEDADA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49" y="5954718"/>
            <a:ext cx="1586706" cy="8940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81582F-BF13-4214-8AE2-49A07C1488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09" y="4926724"/>
            <a:ext cx="845674" cy="1003533"/>
          </a:xfrm>
          <a:prstGeom prst="rect">
            <a:avLst/>
          </a:prstGeom>
        </p:spPr>
      </p:pic>
      <p:pic>
        <p:nvPicPr>
          <p:cNvPr id="28" name="Image 27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DCF2D757-D1C8-4FE7-A923-526B7EF88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478" y="4148117"/>
            <a:ext cx="1291838" cy="77899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6229DE-4B37-4FC9-90BC-61DAEFC916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983" y="2310682"/>
            <a:ext cx="1698667" cy="778998"/>
          </a:xfrm>
          <a:prstGeom prst="rect">
            <a:avLst/>
          </a:prstGeom>
        </p:spPr>
      </p:pic>
      <p:pic>
        <p:nvPicPr>
          <p:cNvPr id="32" name="Image 31" descr="Une image contenant texte, signe, extérieur&#10;&#10;Description générée automatiquement">
            <a:extLst>
              <a:ext uri="{FF2B5EF4-FFF2-40B4-BE49-F238E27FC236}">
                <a16:creationId xmlns:a16="http://schemas.microsoft.com/office/drawing/2014/main" id="{6E92141C-5EED-4D98-940C-4AF9F44FF0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52" y="1619806"/>
            <a:ext cx="1740283" cy="543838"/>
          </a:xfrm>
          <a:prstGeom prst="rect">
            <a:avLst/>
          </a:prstGeom>
        </p:spPr>
      </p:pic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A5074F-DB71-48B6-81B8-B88EC3B766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66" y="245911"/>
            <a:ext cx="1472418" cy="73620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794907A-9C54-4798-B05D-3464E6A90C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339" y="3151543"/>
            <a:ext cx="1216156" cy="91009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34D0A785-6272-499B-9DD5-C1BF68B317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54008" y="799049"/>
            <a:ext cx="2021058" cy="6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 de texte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fr-FR">
                <a:cs typeface="Segoe UI"/>
              </a:rPr>
              <a:t>Directeur Technique : Heidi Derrien – </a:t>
            </a:r>
            <a:r>
              <a:rPr lang="fr-FR" err="1">
                <a:cs typeface="Segoe UI"/>
              </a:rPr>
              <a:t>Jerome</a:t>
            </a:r>
            <a:r>
              <a:rPr lang="fr-FR">
                <a:cs typeface="Segoe UI"/>
              </a:rPr>
              <a:t> </a:t>
            </a:r>
            <a:r>
              <a:rPr lang="fr-FR" err="1">
                <a:cs typeface="Segoe UI"/>
              </a:rPr>
              <a:t>Coatanea</a:t>
            </a:r>
            <a:endParaRPr lang="fr-FR" err="1"/>
          </a:p>
        </p:txBody>
      </p:sp>
      <p:sp>
        <p:nvSpPr>
          <p:cNvPr id="67" name="Zone de texte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807327" y="267219"/>
            <a:ext cx="10913677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r-FR"/>
              <a:t>Projet Datacenter mutualisé </a:t>
            </a:r>
            <a:r>
              <a:rPr lang="fr-FR" err="1"/>
              <a:t>PdL</a:t>
            </a:r>
            <a:endParaRPr lang="fr-FR"/>
          </a:p>
        </p:txBody>
      </p:sp>
      <p:sp>
        <p:nvSpPr>
          <p:cNvPr id="87" name="Rectangle : Coins arrondis 86">
            <a:extLst>
              <a:ext uri="{FF2B5EF4-FFF2-40B4-BE49-F238E27FC236}">
                <a16:creationId xmlns:a16="http://schemas.microsoft.com/office/drawing/2014/main" id="{A8111457-D9DC-4BEB-BBB9-82FD4783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grpSp>
        <p:nvGrpSpPr>
          <p:cNvPr id="94" name="Groupe 93" descr="Cette image est d’une forme abstraite. 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orme libre 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  <p:sp>
          <p:nvSpPr>
            <p:cNvPr id="96" name="Forme libre 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  <p:sp>
          <p:nvSpPr>
            <p:cNvPr id="97" name="Forme libre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</p:grpSp>
      <p:sp>
        <p:nvSpPr>
          <p:cNvPr id="98" name="Titr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Ressources humaines : diapositive 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6D2556-E900-4270-80B4-95B0D431946D}"/>
              </a:ext>
            </a:extLst>
          </p:cNvPr>
          <p:cNvSpPr txBox="1"/>
          <p:nvPr/>
        </p:nvSpPr>
        <p:spPr>
          <a:xfrm>
            <a:off x="626853" y="1201947"/>
            <a:ext cx="98456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rial"/>
                <a:cs typeface="Arial"/>
              </a:rPr>
              <a:t>Préprogramme</a:t>
            </a:r>
            <a:r>
              <a:rPr lang="en-US" sz="2400">
                <a:latin typeface="Arial"/>
                <a:cs typeface="Arial"/>
              </a:rPr>
              <a:t>: 2 phases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3449FB3D-86B3-49BB-AC82-F2BD968EE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" y="1785731"/>
            <a:ext cx="5748067" cy="4077293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FCABC699-6266-4E93-AE2C-97AC7F32A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136" y="1841760"/>
            <a:ext cx="5489275" cy="40227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76D4F3C-03FA-4999-A1AC-B11032AADB57}"/>
              </a:ext>
            </a:extLst>
          </p:cNvPr>
          <p:cNvSpPr txBox="1"/>
          <p:nvPr/>
        </p:nvSpPr>
        <p:spPr>
          <a:xfrm>
            <a:off x="1676400" y="596085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PHASE 1</a:t>
            </a:r>
            <a:endParaRPr lang="fr-FR">
              <a:cs typeface="Calibri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6B8830-174B-47C4-900A-9E6867BBFD82}"/>
              </a:ext>
            </a:extLst>
          </p:cNvPr>
          <p:cNvSpPr txBox="1"/>
          <p:nvPr/>
        </p:nvSpPr>
        <p:spPr>
          <a:xfrm>
            <a:off x="8074324" y="6018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PHASE 2</a:t>
            </a:r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92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 de texte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fr-FR" dirty="0"/>
              <a:t>Directeur  : Yann Capdeville</a:t>
            </a:r>
          </a:p>
        </p:txBody>
      </p:sp>
      <p:sp>
        <p:nvSpPr>
          <p:cNvPr id="67" name="Zone de texte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807327" y="267219"/>
            <a:ext cx="10913677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r-FR" dirty="0"/>
              <a:t>Projet </a:t>
            </a:r>
            <a:r>
              <a:rPr lang="fr-FR" dirty="0" err="1"/>
              <a:t>Glicid</a:t>
            </a:r>
            <a:endParaRPr lang="fr-FR" dirty="0"/>
          </a:p>
        </p:txBody>
      </p:sp>
      <p:sp>
        <p:nvSpPr>
          <p:cNvPr id="87" name="Rectangle : Coins arrondis 86">
            <a:extLst>
              <a:ext uri="{FF2B5EF4-FFF2-40B4-BE49-F238E27FC236}">
                <a16:creationId xmlns:a16="http://schemas.microsoft.com/office/drawing/2014/main" id="{A8111457-D9DC-4BEB-BBB9-82FD4783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94" name="Groupe 93" descr="Cette image est d’une forme abstraite. 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orme libre 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7" name="Forme libre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8" name="Titr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EAA80C-9784-48B6-9366-ACB9855C5B86}"/>
              </a:ext>
            </a:extLst>
          </p:cNvPr>
          <p:cNvSpPr txBox="1"/>
          <p:nvPr/>
        </p:nvSpPr>
        <p:spPr>
          <a:xfrm>
            <a:off x="572053" y="1289878"/>
            <a:ext cx="11224590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Status de </a:t>
            </a:r>
            <a:r>
              <a:rPr lang="en-US" sz="2400" b="1" dirty="0" err="1"/>
              <a:t>l'UAR</a:t>
            </a:r>
            <a:r>
              <a:rPr lang="en-US" sz="2400" b="1" dirty="0"/>
              <a:t> </a:t>
            </a:r>
            <a:r>
              <a:rPr lang="en-US" sz="2400" b="1" dirty="0" err="1"/>
              <a:t>GLiCID</a:t>
            </a:r>
            <a:r>
              <a:rPr lang="en-US" sz="2400" dirty="0"/>
              <a:t>: </a:t>
            </a:r>
            <a:r>
              <a:rPr lang="en-US" sz="2400" dirty="0" err="1"/>
              <a:t>avancement</a:t>
            </a:r>
            <a:r>
              <a:rPr lang="en-US" sz="2400" dirty="0"/>
              <a:t> au 15/11/2021</a:t>
            </a: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Université </a:t>
            </a:r>
            <a:r>
              <a:rPr lang="en-US" sz="2400" dirty="0" err="1">
                <a:cs typeface="Calibri"/>
              </a:rPr>
              <a:t>d'Angers</a:t>
            </a:r>
            <a:r>
              <a:rPr lang="en-US" sz="2400" dirty="0">
                <a:cs typeface="Calibri"/>
              </a:rPr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cs typeface="Calibri"/>
              </a:rPr>
              <a:t>Voté</a:t>
            </a:r>
            <a:r>
              <a:rPr lang="en-US" sz="2400" dirty="0">
                <a:cs typeface="Calibri"/>
              </a:rPr>
              <a:t> au CS le 10/10 et au CA le 30/10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Le Mans Université :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400" dirty="0" err="1">
                <a:ea typeface="+mn-lt"/>
                <a:cs typeface="+mn-lt"/>
              </a:rPr>
              <a:t>Voté</a:t>
            </a:r>
            <a:r>
              <a:rPr lang="en-US" sz="2400" dirty="0">
                <a:ea typeface="+mn-lt"/>
                <a:cs typeface="+mn-lt"/>
              </a:rPr>
              <a:t> au CR le 15/10 ; vote au CA </a:t>
            </a:r>
            <a:r>
              <a:rPr lang="en-US" sz="2400" dirty="0" err="1">
                <a:ea typeface="+mn-lt"/>
                <a:cs typeface="+mn-lt"/>
              </a:rPr>
              <a:t>prévu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Ecole Centrale :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400" dirty="0" err="1">
                <a:ea typeface="+mn-lt"/>
                <a:cs typeface="+mn-lt"/>
              </a:rPr>
              <a:t>Voté</a:t>
            </a:r>
            <a:r>
              <a:rPr lang="en-US" sz="2400" dirty="0">
                <a:ea typeface="+mn-lt"/>
                <a:cs typeface="+mn-lt"/>
              </a:rPr>
              <a:t> au CS le 19/10; vote au CA </a:t>
            </a:r>
            <a:r>
              <a:rPr lang="en-US" sz="2400" dirty="0" err="1">
                <a:ea typeface="+mn-lt"/>
                <a:cs typeface="+mn-lt"/>
              </a:rPr>
              <a:t>prévu</a:t>
            </a:r>
            <a:r>
              <a:rPr lang="en-US" sz="2400" dirty="0">
                <a:ea typeface="+mn-lt"/>
                <a:cs typeface="+mn-lt"/>
              </a:rPr>
              <a:t> le 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Université de Nantes:</a:t>
            </a:r>
            <a:endParaRPr lang="en-US" dirty="0">
              <a:cs typeface="Calibri" panose="020F0502020204030204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400" dirty="0" err="1">
                <a:ea typeface="+mn-lt"/>
                <a:cs typeface="+mn-lt"/>
              </a:rPr>
              <a:t>Voté</a:t>
            </a:r>
            <a:r>
              <a:rPr lang="en-US" sz="2400" dirty="0">
                <a:ea typeface="+mn-lt"/>
                <a:cs typeface="+mn-lt"/>
              </a:rPr>
              <a:t> au CS le 18/10; vote au CA </a:t>
            </a:r>
            <a:r>
              <a:rPr lang="en-US" sz="2400" dirty="0" err="1">
                <a:ea typeface="+mn-lt"/>
                <a:cs typeface="+mn-lt"/>
              </a:rPr>
              <a:t>prévu</a:t>
            </a:r>
            <a:r>
              <a:rPr lang="en-US" sz="2400" dirty="0">
                <a:ea typeface="+mn-lt"/>
                <a:cs typeface="+mn-lt"/>
              </a:rPr>
              <a:t> le 26/11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INSERM: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cours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mais</a:t>
            </a:r>
            <a:r>
              <a:rPr lang="en-US" sz="2400" dirty="0">
                <a:cs typeface="Calibri"/>
              </a:rPr>
              <a:t> pas de date </a:t>
            </a:r>
            <a:r>
              <a:rPr lang="en-US" sz="2400" dirty="0" err="1">
                <a:cs typeface="Calibri"/>
              </a:rPr>
              <a:t>connue</a:t>
            </a: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CNRS: pas de </a:t>
            </a:r>
            <a:r>
              <a:rPr lang="en-US" sz="2400" dirty="0" err="1">
                <a:cs typeface="Calibri"/>
              </a:rPr>
              <a:t>positionnement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actuellement</a:t>
            </a:r>
            <a:r>
              <a:rPr lang="en-US" sz="2400" dirty="0">
                <a:cs typeface="Calibri"/>
              </a:rPr>
              <a:t> de la DDOR. Presence de Sylvie </a:t>
            </a:r>
            <a:r>
              <a:rPr lang="en-US" sz="2400" dirty="0" err="1">
                <a:cs typeface="Calibri"/>
              </a:rPr>
              <a:t>Rousset</a:t>
            </a:r>
            <a:r>
              <a:rPr lang="en-US" sz="2400" dirty="0">
                <a:cs typeface="Calibri"/>
              </a:rPr>
              <a:t> (Dir DDOR) au COPIL </a:t>
            </a:r>
            <a:r>
              <a:rPr lang="en-US" sz="2400" dirty="0" err="1">
                <a:cs typeface="Calibri"/>
              </a:rPr>
              <a:t>GLiCID</a:t>
            </a:r>
            <a:r>
              <a:rPr lang="en-US" sz="2400" dirty="0">
                <a:cs typeface="Calibri"/>
              </a:rPr>
              <a:t>  du 28/06; Discussion avec Denis </a:t>
            </a:r>
            <a:r>
              <a:rPr lang="en-US" sz="2400" dirty="0" err="1">
                <a:cs typeface="Calibri"/>
              </a:rPr>
              <a:t>Veynante</a:t>
            </a:r>
            <a:r>
              <a:rPr lang="en-US" sz="2400" dirty="0">
                <a:cs typeface="Calibri"/>
              </a:rPr>
              <a:t> (Dir adjoint DDOR) le 25/10. 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411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 de texte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67" name="Zone de texte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807327" y="267219"/>
            <a:ext cx="10913677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r-FR"/>
              <a:t>Projet </a:t>
            </a:r>
            <a:r>
              <a:rPr lang="fr-FR" err="1"/>
              <a:t>Glicid</a:t>
            </a:r>
            <a:endParaRPr lang="fr-FR"/>
          </a:p>
        </p:txBody>
      </p:sp>
      <p:sp>
        <p:nvSpPr>
          <p:cNvPr id="87" name="Rectangle : Coins arrondis 86">
            <a:extLst>
              <a:ext uri="{FF2B5EF4-FFF2-40B4-BE49-F238E27FC236}">
                <a16:creationId xmlns:a16="http://schemas.microsoft.com/office/drawing/2014/main" id="{A8111457-D9DC-4BEB-BBB9-82FD4783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grpSp>
        <p:nvGrpSpPr>
          <p:cNvPr id="94" name="Groupe 93" descr="Cette image est d’une forme abstraite. 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orme libre 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  <p:sp>
          <p:nvSpPr>
            <p:cNvPr id="96" name="Forme libre 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  <p:sp>
          <p:nvSpPr>
            <p:cNvPr id="97" name="Forme libre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/>
            </a:p>
          </p:txBody>
        </p:sp>
      </p:grpSp>
      <p:sp>
        <p:nvSpPr>
          <p:cNvPr id="98" name="Titr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Ressources humaines : diapositive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EAA80C-9784-48B6-9366-ACB9855C5B86}"/>
              </a:ext>
            </a:extLst>
          </p:cNvPr>
          <p:cNvSpPr txBox="1"/>
          <p:nvPr/>
        </p:nvSpPr>
        <p:spPr>
          <a:xfrm>
            <a:off x="549966" y="781879"/>
            <a:ext cx="6277112" cy="63228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RH </a:t>
            </a:r>
            <a:r>
              <a:rPr lang="en-US" sz="2400" err="1">
                <a:cs typeface="Calibri"/>
              </a:rPr>
              <a:t>travaillant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actuellement</a:t>
            </a:r>
            <a:r>
              <a:rPr lang="en-US" sz="2400">
                <a:cs typeface="Calibri"/>
              </a:rPr>
              <a:t> sur </a:t>
            </a:r>
            <a:r>
              <a:rPr lang="en-US" sz="2400" err="1">
                <a:cs typeface="Calibri"/>
              </a:rPr>
              <a:t>GLiCID</a:t>
            </a:r>
            <a:r>
              <a:rPr lang="en-US" sz="2400">
                <a:cs typeface="Calibri"/>
              </a:rPr>
              <a:t>:</a:t>
            </a:r>
            <a:endParaRPr lang="en-US"/>
          </a:p>
          <a:p>
            <a:r>
              <a:rPr lang="en-US" sz="2400" b="1" err="1">
                <a:cs typeface="Calibri"/>
              </a:rPr>
              <a:t>Équipe</a:t>
            </a:r>
            <a:r>
              <a:rPr lang="en-US" sz="2400" b="1">
                <a:cs typeface="Calibri"/>
              </a:rPr>
              <a:t> technique: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UA</a:t>
            </a: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Jean-Mathieu </a:t>
            </a:r>
            <a:r>
              <a:rPr lang="en-US" err="1">
                <a:ea typeface="+mn-lt"/>
                <a:cs typeface="+mn-lt"/>
              </a:rPr>
              <a:t>Chantrein</a:t>
            </a:r>
            <a:r>
              <a:rPr lang="en-US">
                <a:ea typeface="+mn-lt"/>
                <a:cs typeface="+mn-lt"/>
              </a:rPr>
              <a:t> (IGE,0.5 ETP (?)); 1 IGR à </a:t>
            </a:r>
            <a:r>
              <a:rPr lang="en-US" err="1">
                <a:ea typeface="+mn-lt"/>
                <a:cs typeface="+mn-lt"/>
              </a:rPr>
              <a:t>venir</a:t>
            </a:r>
            <a:endParaRPr lang="en-US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ECN</a:t>
            </a:r>
          </a:p>
          <a:p>
            <a:pPr marL="800100" lvl="1" indent="-342900">
              <a:buFont typeface="Arial"/>
              <a:buChar char="•"/>
            </a:pPr>
            <a:r>
              <a:rPr lang="en-US">
                <a:solidFill>
                  <a:srgbClr val="0070C0"/>
                </a:solidFill>
                <a:ea typeface="+mn-lt"/>
                <a:cs typeface="+mn-lt"/>
              </a:rPr>
              <a:t>Pierre-Emmanuel Guerin </a:t>
            </a:r>
            <a:r>
              <a:rPr lang="en-US">
                <a:ea typeface="+mn-lt"/>
                <a:cs typeface="+mn-lt"/>
              </a:rPr>
              <a:t>(IGR, ECN, 1 ETP)</a:t>
            </a:r>
            <a:endParaRPr lang="en-US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>
                <a:solidFill>
                  <a:srgbClr val="0070C0"/>
                </a:solidFill>
                <a:ea typeface="+mn-lt"/>
                <a:cs typeface="+mn-lt"/>
              </a:rPr>
              <a:t>Davide Rovell</a:t>
            </a:r>
            <a:r>
              <a:rPr lang="en-US">
                <a:ea typeface="+mn-lt"/>
                <a:cs typeface="+mn-lt"/>
              </a:rPr>
              <a:t> (IGR, ECN, 1 ETP)</a:t>
            </a:r>
            <a:endParaRPr lang="en-US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>
                <a:solidFill>
                  <a:srgbClr val="0070C0"/>
                </a:solidFill>
                <a:cs typeface="Calibri"/>
              </a:rPr>
              <a:t>Support </a:t>
            </a:r>
            <a:r>
              <a:rPr lang="en-US" err="1">
                <a:solidFill>
                  <a:srgbClr val="0070C0"/>
                </a:solidFill>
                <a:cs typeface="Calibri"/>
              </a:rPr>
              <a:t>administratif</a:t>
            </a:r>
            <a:r>
              <a:rPr lang="en-US">
                <a:solidFill>
                  <a:srgbClr val="0070C0"/>
                </a:solidFill>
                <a:cs typeface="Calibri"/>
              </a:rPr>
              <a:t> </a:t>
            </a:r>
            <a:r>
              <a:rPr lang="en-US">
                <a:cs typeface="Calibri"/>
              </a:rPr>
              <a:t>(0.5 ETP)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LMU</a:t>
            </a:r>
          </a:p>
          <a:p>
            <a:pPr marL="800100" lvl="1" indent="-34290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Grégor</a:t>
            </a:r>
            <a:r>
              <a:rPr lang="en-US">
                <a:ea typeface="+mn-lt"/>
                <a:cs typeface="+mn-lt"/>
              </a:rPr>
              <a:t> Dupuy (IGE, LMU, 0.5 ETP (?))</a:t>
            </a:r>
            <a:endParaRPr lang="en-US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UN</a:t>
            </a: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Yann Dupont (IGR, UN, 0.8 ETP)</a:t>
            </a:r>
            <a:endParaRPr lang="en-US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>
                <a:solidFill>
                  <a:srgbClr val="0070C0"/>
                </a:solidFill>
                <a:ea typeface="+mn-lt"/>
                <a:cs typeface="+mn-lt"/>
              </a:rPr>
              <a:t>Jean-francois Guillaume </a:t>
            </a:r>
            <a:r>
              <a:rPr lang="en-US">
                <a:ea typeface="+mn-lt"/>
                <a:cs typeface="+mn-lt"/>
              </a:rPr>
              <a:t>(IGE, </a:t>
            </a:r>
            <a:r>
              <a:rPr lang="en-US" err="1">
                <a:ea typeface="+mn-lt"/>
                <a:cs typeface="+mn-lt"/>
              </a:rPr>
              <a:t>BiRD</a:t>
            </a:r>
            <a:r>
              <a:rPr lang="en-US">
                <a:ea typeface="+mn-lt"/>
                <a:cs typeface="+mn-lt"/>
              </a:rPr>
              <a:t>-SFR, UN 1ETP)</a:t>
            </a:r>
            <a:endParaRPr lang="en-US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Guy Moebs (IGR, CNRS-LPG, 0.5 ETP)</a:t>
            </a:r>
            <a:endParaRPr lang="en-US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Aymeric Blondel (IGE, CNRS-CEISAM, 0.4 ETP)</a:t>
            </a:r>
            <a:endParaRPr lang="en-US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Laurent </a:t>
            </a:r>
            <a:r>
              <a:rPr lang="en-US" err="1">
                <a:ea typeface="+mn-lt"/>
                <a:cs typeface="+mn-lt"/>
              </a:rPr>
              <a:t>Cournede</a:t>
            </a:r>
            <a:r>
              <a:rPr lang="en-US">
                <a:ea typeface="+mn-lt"/>
                <a:cs typeface="+mn-lt"/>
              </a:rPr>
              <a:t> (IGE, CNRS-IMN, 0.2 ETP)</a:t>
            </a:r>
            <a:endParaRPr lang="en-US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Jerome </a:t>
            </a:r>
            <a:r>
              <a:rPr lang="en-US" err="1">
                <a:ea typeface="+mn-lt"/>
                <a:cs typeface="+mn-lt"/>
              </a:rPr>
              <a:t>Coatanea</a:t>
            </a:r>
            <a:r>
              <a:rPr lang="en-US">
                <a:ea typeface="+mn-lt"/>
                <a:cs typeface="+mn-lt"/>
              </a:rPr>
              <a:t> (IGE, UN, 0.1 ETP)</a:t>
            </a:r>
            <a:endParaRPr lang="en-US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Jean-Christian </a:t>
            </a:r>
            <a:r>
              <a:rPr lang="en-US" err="1">
                <a:ea typeface="+mn-lt"/>
                <a:cs typeface="+mn-lt"/>
              </a:rPr>
              <a:t>Feufeu</a:t>
            </a:r>
            <a:r>
              <a:rPr lang="en-US">
                <a:ea typeface="+mn-lt"/>
                <a:cs typeface="+mn-lt"/>
              </a:rPr>
              <a:t> (IGE, UN, 0.1 ETP)</a:t>
            </a:r>
            <a:endParaRPr lang="en-US">
              <a:cs typeface="Calibri"/>
            </a:endParaRPr>
          </a:p>
          <a:p>
            <a:pPr lvl="1"/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Total : 5.6 ETP </a:t>
            </a:r>
            <a:r>
              <a:rPr lang="en-US" sz="2400" err="1">
                <a:cs typeface="Calibri"/>
              </a:rPr>
              <a:t>dont</a:t>
            </a:r>
            <a:r>
              <a:rPr lang="en-US" sz="2400">
                <a:cs typeface="Calibri"/>
              </a:rPr>
              <a:t> </a:t>
            </a:r>
            <a:r>
              <a:rPr lang="en-US" sz="2400">
                <a:solidFill>
                  <a:srgbClr val="0070C0"/>
                </a:solidFill>
                <a:cs typeface="Calibri"/>
              </a:rPr>
              <a:t>3.5 sur fonds propres 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02EFE-C0D0-4D6A-908C-6C8F4F9F6C14}"/>
              </a:ext>
            </a:extLst>
          </p:cNvPr>
          <p:cNvSpPr txBox="1"/>
          <p:nvPr/>
        </p:nvSpPr>
        <p:spPr>
          <a:xfrm>
            <a:off x="6944139" y="1234660"/>
            <a:ext cx="4985026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/>
              <a:t>Équipe</a:t>
            </a:r>
            <a:r>
              <a:rPr lang="en-US" sz="2400" b="1"/>
              <a:t> de direction: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Audrey </a:t>
            </a:r>
            <a:r>
              <a:rPr lang="en-US" err="1">
                <a:ea typeface="+mn-lt"/>
                <a:cs typeface="+mn-lt"/>
              </a:rPr>
              <a:t>Bihouée</a:t>
            </a:r>
            <a:r>
              <a:rPr lang="en-US">
                <a:ea typeface="+mn-lt"/>
                <a:cs typeface="+mn-lt"/>
              </a:rPr>
              <a:t> (UN)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Yann Capdeville (CNRS-UN; 0.5 ETP)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Sylvain </a:t>
            </a:r>
            <a:r>
              <a:rPr lang="en-US" err="1">
                <a:ea typeface="+mn-lt"/>
                <a:cs typeface="+mn-lt"/>
              </a:rPr>
              <a:t>Meignier</a:t>
            </a:r>
            <a:r>
              <a:rPr lang="en-US">
                <a:ea typeface="+mn-lt"/>
                <a:cs typeface="+mn-lt"/>
              </a:rPr>
              <a:t> (LMU)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(Richard Redon (INSERM-UN))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Luisa Rocha-Da-Silva (ECN)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ea typeface="+mn-lt"/>
                <a:cs typeface="+mn-lt"/>
              </a:rPr>
              <a:t>Fréderique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Saubion</a:t>
            </a:r>
            <a:r>
              <a:rPr lang="en-US">
                <a:ea typeface="+mn-lt"/>
                <a:cs typeface="+mn-lt"/>
              </a:rPr>
              <a:t> (UA</a:t>
            </a:r>
            <a:r>
              <a:rPr lang="en-US" sz="2400">
                <a:ea typeface="+mn-lt"/>
                <a:cs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  <a:p>
            <a:r>
              <a:rPr lang="en-US" sz="2400">
                <a:cs typeface="Calibri" panose="020F0502020204030204"/>
              </a:rPr>
              <a:t>(Remarque sur la difficulté de recrutement de ces RH (très chers dans le privé): il faut chouchouter nos ingénieurs pour les garder)</a:t>
            </a:r>
          </a:p>
        </p:txBody>
      </p:sp>
    </p:spTree>
    <p:extLst>
      <p:ext uri="{BB962C8B-B14F-4D97-AF65-F5344CB8AC3E}">
        <p14:creationId xmlns:p14="http://schemas.microsoft.com/office/powerpoint/2010/main" val="3629620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 de texte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33192" y="4331033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Merci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74FAF-1757-48A8-BBFB-722E8E1D6FA4}"/>
              </a:ext>
            </a:extLst>
          </p:cNvPr>
          <p:cNvSpPr/>
          <p:nvPr/>
        </p:nvSpPr>
        <p:spPr>
          <a:xfrm>
            <a:off x="733192" y="5358396"/>
            <a:ext cx="353619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fr-FR" sz="1600" dirty="0">
                <a:latin typeface="+mj-lt"/>
              </a:rPr>
              <a:t>Aux acteurs de ce collectif</a:t>
            </a:r>
            <a:endParaRPr lang="fr-FR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5" name="Groupe 4" descr="Cette image est une icône représentant une interaction entre trois personnes. ">
            <a:extLst>
              <a:ext uri="{FF2B5EF4-FFF2-40B4-BE49-F238E27FC236}">
                <a16:creationId xmlns:a16="http://schemas.microsoft.com/office/drawing/2014/main" id="{5D1C056A-1D7A-4D89-A2E0-446D9944C6FB}"/>
              </a:ext>
            </a:extLst>
          </p:cNvPr>
          <p:cNvGrpSpPr/>
          <p:nvPr/>
        </p:nvGrpSpPr>
        <p:grpSpPr>
          <a:xfrm>
            <a:off x="791651" y="3549996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6" name="Forme libre 35">
              <a:extLst>
                <a:ext uri="{FF2B5EF4-FFF2-40B4-BE49-F238E27FC236}">
                  <a16:creationId xmlns:a16="http://schemas.microsoft.com/office/drawing/2014/main" id="{C9FAB44B-F1A9-406C-8DC0-7BC29AA6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7" name="Forme libre 36">
              <a:extLst>
                <a:ext uri="{FF2B5EF4-FFF2-40B4-BE49-F238E27FC236}">
                  <a16:creationId xmlns:a16="http://schemas.microsoft.com/office/drawing/2014/main" id="{12B0F9D4-64CB-42CD-88AA-7E8CAD1F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8" name="Forme libre 37">
              <a:extLst>
                <a:ext uri="{FF2B5EF4-FFF2-40B4-BE49-F238E27FC236}">
                  <a16:creationId xmlns:a16="http://schemas.microsoft.com/office/drawing/2014/main" id="{0FD5A500-BBCF-4857-86E7-EBF5AA53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9" name="Forme libre 38">
              <a:extLst>
                <a:ext uri="{FF2B5EF4-FFF2-40B4-BE49-F238E27FC236}">
                  <a16:creationId xmlns:a16="http://schemas.microsoft.com/office/drawing/2014/main" id="{443598C0-BD9C-4522-87F3-C9C8F628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0" name="Forme libre 39">
              <a:extLst>
                <a:ext uri="{FF2B5EF4-FFF2-40B4-BE49-F238E27FC236}">
                  <a16:creationId xmlns:a16="http://schemas.microsoft.com/office/drawing/2014/main" id="{426B4897-8470-4A76-9FA9-4E7CD62B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1" name="Forme libre 40">
              <a:extLst>
                <a:ext uri="{FF2B5EF4-FFF2-40B4-BE49-F238E27FC236}">
                  <a16:creationId xmlns:a16="http://schemas.microsoft.com/office/drawing/2014/main" id="{08884941-111D-4BB6-BD63-1DA532A17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2" name="Forme libre 41">
              <a:extLst>
                <a:ext uri="{FF2B5EF4-FFF2-40B4-BE49-F238E27FC236}">
                  <a16:creationId xmlns:a16="http://schemas.microsoft.com/office/drawing/2014/main" id="{0E89D6C0-E5F8-47FF-8190-4361ED77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3" name="Forme libre 42">
              <a:extLst>
                <a:ext uri="{FF2B5EF4-FFF2-40B4-BE49-F238E27FC236}">
                  <a16:creationId xmlns:a16="http://schemas.microsoft.com/office/drawing/2014/main" id="{F2B683ED-11A9-4ED1-A941-C7F0C509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4" name="Forme libre 43">
              <a:extLst>
                <a:ext uri="{FF2B5EF4-FFF2-40B4-BE49-F238E27FC236}">
                  <a16:creationId xmlns:a16="http://schemas.microsoft.com/office/drawing/2014/main" id="{5F24A4C5-7DDA-4711-B85E-9A434870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e 22" descr="Cette image est d’une forme abstraite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Forme libre 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5" name="Titre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10</a:t>
            </a:r>
          </a:p>
        </p:txBody>
      </p: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 de texte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fr-FR" dirty="0"/>
              <a:t>Présentation: Stéphane AMIARD</a:t>
            </a:r>
          </a:p>
        </p:txBody>
      </p:sp>
      <p:sp>
        <p:nvSpPr>
          <p:cNvPr id="67" name="Zone de texte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726780" y="273553"/>
            <a:ext cx="10913677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r-FR" dirty="0"/>
              <a:t>Affaires Générales</a:t>
            </a:r>
          </a:p>
        </p:txBody>
      </p:sp>
      <p:sp>
        <p:nvSpPr>
          <p:cNvPr id="87" name="Rectangle : Coins arrondis 86">
            <a:extLst>
              <a:ext uri="{FF2B5EF4-FFF2-40B4-BE49-F238E27FC236}">
                <a16:creationId xmlns:a16="http://schemas.microsoft.com/office/drawing/2014/main" id="{A8111457-D9DC-4BEB-BBB9-82FD4783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94" name="Groupe 93" descr="Cette image est d’une forme abstraite. 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orme libre 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7" name="Forme libre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8" name="Titr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9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347A69B-5DE5-47CE-853D-91757808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80" y="1391395"/>
            <a:ext cx="10515600" cy="4910931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SIEN, convention (statuts) votée par les 3U au 4 novembre 2021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Directeur stratégique : Stéphane AMIARD</a:t>
            </a:r>
          </a:p>
          <a:p>
            <a:pPr lvl="1"/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La direction technique :</a:t>
            </a:r>
            <a:endParaRPr lang="fr-FR" b="1" dirty="0">
              <a:solidFill>
                <a:srgbClr val="FF0000"/>
              </a:solidFill>
            </a:endParaRPr>
          </a:p>
          <a:p>
            <a:pPr lvl="2"/>
            <a:r>
              <a:rPr lang="fr-FR" dirty="0"/>
              <a:t>Heidi DERRIEN (UN) : Directeur technique Datacenters mutualisés PDLL</a:t>
            </a:r>
            <a:endParaRPr lang="fr-FR" dirty="0">
              <a:cs typeface="Calibri"/>
            </a:endParaRPr>
          </a:p>
          <a:p>
            <a:pPr lvl="2"/>
            <a:r>
              <a:rPr lang="fr-FR" dirty="0"/>
              <a:t>Thierry OGER (UA) : Directeur Technique Réseau Régional RRTHD-ESR-PDLL</a:t>
            </a:r>
            <a:endParaRPr lang="fr-FR" dirty="0">
              <a:cs typeface="Calibri"/>
            </a:endParaRPr>
          </a:p>
          <a:p>
            <a:pPr lvl="2"/>
            <a:r>
              <a:rPr lang="fr-FR" dirty="0"/>
              <a:t>Pierre CARTIER (LMU)  : Directeur Technique Services mutualisés.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r>
              <a:rPr lang="fr-FR" dirty="0"/>
              <a:t>Un CPER/FEDER de 14 M€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Un budget prévisionnel 2022 de 3,9 M€</a:t>
            </a:r>
          </a:p>
        </p:txBody>
      </p:sp>
    </p:spTree>
    <p:extLst>
      <p:ext uri="{BB962C8B-B14F-4D97-AF65-F5344CB8AC3E}">
        <p14:creationId xmlns:p14="http://schemas.microsoft.com/office/powerpoint/2010/main" val="183891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3E28C-691E-40AA-8670-533DE899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10" y="147411"/>
            <a:ext cx="10515600" cy="1325563"/>
          </a:xfrm>
        </p:spPr>
        <p:txBody>
          <a:bodyPr/>
          <a:lstStyle/>
          <a:p>
            <a:r>
              <a:rPr lang="fr-FR" dirty="0"/>
              <a:t>Organisation SIEN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71C2F37-45BB-4458-8D7D-3618B23FE20C}"/>
              </a:ext>
            </a:extLst>
          </p:cNvPr>
          <p:cNvSpPr/>
          <p:nvPr/>
        </p:nvSpPr>
        <p:spPr>
          <a:xfrm>
            <a:off x="1766962" y="1471991"/>
            <a:ext cx="4777618" cy="9192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cs typeface="Calibri"/>
              </a:rPr>
              <a:t>Directeur Stratégique</a:t>
            </a:r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45DA714-1AFD-47FE-B420-5B993DE20E66}"/>
              </a:ext>
            </a:extLst>
          </p:cNvPr>
          <p:cNvSpPr/>
          <p:nvPr/>
        </p:nvSpPr>
        <p:spPr>
          <a:xfrm>
            <a:off x="6531579" y="2473628"/>
            <a:ext cx="3289904" cy="677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cs typeface="Calibri"/>
              </a:rPr>
              <a:t>Direction Technique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79C57CA-FDF6-44C9-B7E5-0984F41968B2}"/>
              </a:ext>
            </a:extLst>
          </p:cNvPr>
          <p:cNvSpPr/>
          <p:nvPr/>
        </p:nvSpPr>
        <p:spPr>
          <a:xfrm>
            <a:off x="3290056" y="3550102"/>
            <a:ext cx="4088189" cy="90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cs typeface="Calibri"/>
              </a:rPr>
              <a:t>Conseil Stratégique</a:t>
            </a:r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B306559-1460-45B3-BCE0-E59D0936646E}"/>
              </a:ext>
            </a:extLst>
          </p:cNvPr>
          <p:cNvSpPr/>
          <p:nvPr/>
        </p:nvSpPr>
        <p:spPr>
          <a:xfrm>
            <a:off x="3338435" y="4614483"/>
            <a:ext cx="4088189" cy="90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cs typeface="Calibri"/>
              </a:rPr>
              <a:t>Comité de Direction</a:t>
            </a:r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109E9A0-E24D-4B57-B4DB-4E7AF241D137}"/>
              </a:ext>
            </a:extLst>
          </p:cNvPr>
          <p:cNvSpPr/>
          <p:nvPr/>
        </p:nvSpPr>
        <p:spPr>
          <a:xfrm>
            <a:off x="3290053" y="5678863"/>
            <a:ext cx="4088189" cy="907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cs typeface="Calibri"/>
              </a:rPr>
              <a:t>Comité utilisateurs</a:t>
            </a:r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8F6A393-2F14-4031-8F27-E36CEB7D08AC}"/>
              </a:ext>
            </a:extLst>
          </p:cNvPr>
          <p:cNvSpPr/>
          <p:nvPr/>
        </p:nvSpPr>
        <p:spPr>
          <a:xfrm>
            <a:off x="2254903" y="3765743"/>
            <a:ext cx="979714" cy="483809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D6EE"/>
              </a:solidFill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0F10C041-E694-4654-8A7F-B945C8BF09A5}"/>
              </a:ext>
            </a:extLst>
          </p:cNvPr>
          <p:cNvSpPr/>
          <p:nvPr/>
        </p:nvSpPr>
        <p:spPr>
          <a:xfrm>
            <a:off x="2206521" y="4830123"/>
            <a:ext cx="979714" cy="483809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D6EE"/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1DFE8EC-5C70-4AAC-BB95-A1333B1591C7}"/>
              </a:ext>
            </a:extLst>
          </p:cNvPr>
          <p:cNvSpPr/>
          <p:nvPr/>
        </p:nvSpPr>
        <p:spPr>
          <a:xfrm>
            <a:off x="2206521" y="5894504"/>
            <a:ext cx="979714" cy="483809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D6EE"/>
              </a:solidFill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5A909D52-F088-4203-96B1-1F55DA77C9A6}"/>
              </a:ext>
            </a:extLst>
          </p:cNvPr>
          <p:cNvSpPr/>
          <p:nvPr/>
        </p:nvSpPr>
        <p:spPr>
          <a:xfrm rot="10800000">
            <a:off x="1967332" y="2391731"/>
            <a:ext cx="471713" cy="4197047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D6EE"/>
              </a:solidFill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F38CAFC6-FF06-44D7-AA4C-C6C4BC88D9AD}"/>
              </a:ext>
            </a:extLst>
          </p:cNvPr>
          <p:cNvSpPr/>
          <p:nvPr/>
        </p:nvSpPr>
        <p:spPr>
          <a:xfrm>
            <a:off x="4831945" y="2665832"/>
            <a:ext cx="1705428" cy="350762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igne Moins 20">
            <a:extLst>
              <a:ext uri="{FF2B5EF4-FFF2-40B4-BE49-F238E27FC236}">
                <a16:creationId xmlns:a16="http://schemas.microsoft.com/office/drawing/2014/main" id="{AB3D34E6-F641-45FC-9701-5BB81609E112}"/>
              </a:ext>
            </a:extLst>
          </p:cNvPr>
          <p:cNvSpPr/>
          <p:nvPr/>
        </p:nvSpPr>
        <p:spPr>
          <a:xfrm rot="5400000">
            <a:off x="4351280" y="2219809"/>
            <a:ext cx="788276" cy="906518"/>
          </a:xfrm>
          <a:prstGeom prst="mathMinus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97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3E28C-691E-40AA-8670-533DE899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SIEN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FF016-5396-41C1-83FD-1E8D51C7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101"/>
            <a:ext cx="10515600" cy="4351338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endParaRPr lang="fr-FR" dirty="0"/>
          </a:p>
          <a:p>
            <a:r>
              <a:rPr lang="fr-FR" b="1" dirty="0">
                <a:cs typeface="Calibri"/>
              </a:rPr>
              <a:t>Conseil Stratégique : représente les membres fondateurs</a:t>
            </a:r>
          </a:p>
          <a:p>
            <a:pPr marL="0" indent="0">
              <a:buNone/>
            </a:pPr>
            <a:endParaRPr lang="fr-FR" b="1" dirty="0">
              <a:cs typeface="Calibri"/>
            </a:endParaRPr>
          </a:p>
          <a:p>
            <a:pPr lvl="1"/>
            <a:r>
              <a:rPr lang="fr-FR" b="1" dirty="0">
                <a:cs typeface="Calibri"/>
              </a:rPr>
              <a:t>Voix délibératives</a:t>
            </a:r>
          </a:p>
          <a:p>
            <a:pPr lvl="2"/>
            <a:r>
              <a:rPr lang="fr-FR" dirty="0">
                <a:cs typeface="Calibri"/>
              </a:rPr>
              <a:t>Chaque Université est représentée par un VP en charge du numérique et un VP en charge de la recherche</a:t>
            </a:r>
          </a:p>
          <a:p>
            <a:pPr lvl="2"/>
            <a:r>
              <a:rPr lang="fr-FR" dirty="0">
                <a:cs typeface="Calibri"/>
              </a:rPr>
              <a:t>Directeur Stratégique dispose d'une voix délibérative</a:t>
            </a:r>
          </a:p>
          <a:p>
            <a:pPr lvl="2"/>
            <a:endParaRPr lang="fr-FR" dirty="0">
              <a:cs typeface="Calibri"/>
            </a:endParaRPr>
          </a:p>
          <a:p>
            <a:pPr lvl="1"/>
            <a:r>
              <a:rPr lang="fr-FR" b="1" dirty="0">
                <a:cs typeface="Calibri"/>
              </a:rPr>
              <a:t>Voix consultatives</a:t>
            </a:r>
          </a:p>
          <a:p>
            <a:pPr lvl="2"/>
            <a:r>
              <a:rPr lang="fr-FR" dirty="0">
                <a:cs typeface="Calibri"/>
              </a:rPr>
              <a:t>Les Directeurs techniques ;</a:t>
            </a:r>
          </a:p>
          <a:p>
            <a:pPr lvl="2"/>
            <a:r>
              <a:rPr lang="fr-FR" dirty="0">
                <a:cs typeface="Calibri"/>
              </a:rPr>
              <a:t>Les DSI des membres fondateurs ou partenaires ;</a:t>
            </a:r>
          </a:p>
          <a:p>
            <a:pPr lvl="2"/>
            <a:r>
              <a:rPr lang="fr-FR" dirty="0">
                <a:cs typeface="Calibri"/>
              </a:rPr>
              <a:t>Un représentant par financeur ;</a:t>
            </a:r>
          </a:p>
          <a:p>
            <a:pPr lvl="2"/>
            <a:r>
              <a:rPr lang="fr-FR" dirty="0">
                <a:cs typeface="Calibri"/>
              </a:rPr>
              <a:t>Un représentant pour chaque partenaire ;</a:t>
            </a:r>
          </a:p>
          <a:p>
            <a:pPr lvl="2"/>
            <a:r>
              <a:rPr lang="fr-FR" dirty="0">
                <a:cs typeface="Calibri"/>
              </a:rPr>
              <a:t>Les responsables du centre de calcul.</a:t>
            </a:r>
          </a:p>
          <a:p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97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3E28C-691E-40AA-8670-533DE899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SIEN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FF016-5396-41C1-83FD-1E8D51C7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43" y="1426482"/>
            <a:ext cx="11495314" cy="5294766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endParaRPr lang="fr-FR"/>
          </a:p>
          <a:p>
            <a:r>
              <a:rPr lang="fr-FR" b="1">
                <a:cs typeface="Calibri"/>
              </a:rPr>
              <a:t>Conseil Stratégique : les compétences </a:t>
            </a:r>
          </a:p>
          <a:p>
            <a:endParaRPr lang="fr-FR" b="1"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La politique de mutualisation des Services Numériques des 3U et les partenariats associés (schémas directeurs, statuts du service, orientations stratégiques) ;</a:t>
            </a:r>
            <a:endParaRPr lang="fr-FR"/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L’offre de services et les bénéficiaires (conventions) ; </a:t>
            </a:r>
            <a:endParaRPr lang="fr-FR"/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La proposition de tarification des services soumise au vote du CA de l’Université de Nantes ;</a:t>
            </a:r>
            <a:endParaRPr lang="fr-FR"/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Le positionnement stratégique du service pour les relations avec les acteurs institutionnels : Collectivités, Ministère et Agences ministérielles, Laboratoires de Recherche ;</a:t>
            </a:r>
            <a:endParaRPr lang="fr-FR"/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L’élaboration budgétaire annuelle prévisionnelle du SIEN qui sera soumise à l’approbation du CA de Nantes ;</a:t>
            </a:r>
            <a:endParaRPr lang="fr-FR"/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La configuration des moyens de ressources humaines et budgétaires mis à disposition du service pour exercer ses missions ;</a:t>
            </a:r>
            <a:endParaRPr lang="fr-FR"/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Le rapport annuel d'activité et le bilan budgétaire annuel du service, soumis à l’approbation du CA de Nantes ;</a:t>
            </a:r>
            <a:endParaRPr lang="fr-FR"/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L’entrée ou la sortie d’un établissement partenaire dans le SIEN ;</a:t>
            </a:r>
            <a:endParaRPr lang="fr-FR"/>
          </a:p>
          <a:p>
            <a:pPr marL="9715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L’adoption du programme pluri annuel des actions portées par le SIEN et leur avancement.</a:t>
            </a:r>
            <a:br>
              <a:rPr lang="fr-FR">
                <a:ea typeface="+mn-lt"/>
                <a:cs typeface="+mn-lt"/>
              </a:rPr>
            </a:br>
            <a:r>
              <a:rPr lang="fr-FR">
                <a:ea typeface="+mn-lt"/>
                <a:cs typeface="+mn-lt"/>
              </a:rPr>
              <a:t> </a:t>
            </a:r>
            <a:br>
              <a:rPr lang="fr-FR">
                <a:ea typeface="+mn-lt"/>
                <a:cs typeface="+mn-lt"/>
              </a:rPr>
            </a:br>
            <a:endParaRPr lang="fr-FR">
              <a:ea typeface="+mn-lt"/>
              <a:cs typeface="+mn-lt"/>
            </a:endParaRPr>
          </a:p>
          <a:p>
            <a:pPr marL="0" indent="0">
              <a:buNone/>
            </a:pPr>
            <a:endParaRPr lang="fr-FR" b="1">
              <a:cs typeface="Calibri"/>
            </a:endParaRPr>
          </a:p>
          <a:p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98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3E28C-691E-40AA-8670-533DE899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SIEN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FF016-5396-41C1-83FD-1E8D51C7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95" y="1523244"/>
            <a:ext cx="10515600" cy="4786766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endParaRPr lang="fr-FR"/>
          </a:p>
          <a:p>
            <a:r>
              <a:rPr lang="fr-FR" b="1">
                <a:cs typeface="Calibri"/>
              </a:rPr>
              <a:t>Comité de Direction (CODIR)</a:t>
            </a:r>
          </a:p>
          <a:p>
            <a:pPr marL="0" indent="0">
              <a:buNone/>
            </a:pPr>
            <a:endParaRPr lang="fr-FR" b="1">
              <a:ea typeface="+mn-lt"/>
              <a:cs typeface="+mn-lt"/>
            </a:endParaRPr>
          </a:p>
          <a:p>
            <a:pPr lvl="1"/>
            <a:r>
              <a:rPr lang="fr-FR">
                <a:ea typeface="+mn-lt"/>
                <a:cs typeface="+mn-lt"/>
              </a:rPr>
              <a:t>Du Directeur Stratégique ;</a:t>
            </a:r>
            <a:endParaRPr lang="fr-FR">
              <a:cs typeface="Calibri"/>
            </a:endParaRPr>
          </a:p>
          <a:p>
            <a:pPr lvl="1"/>
            <a:r>
              <a:rPr lang="fr-FR">
                <a:ea typeface="+mn-lt"/>
                <a:cs typeface="+mn-lt"/>
              </a:rPr>
              <a:t>Des Directeurs techniques ;</a:t>
            </a:r>
            <a:endParaRPr lang="fr-FR">
              <a:cs typeface="Calibri"/>
            </a:endParaRPr>
          </a:p>
          <a:p>
            <a:pPr lvl="1"/>
            <a:r>
              <a:rPr lang="fr-FR">
                <a:ea typeface="+mn-lt"/>
                <a:cs typeface="+mn-lt"/>
              </a:rPr>
              <a:t>Des Directeurs des Systèmes d’Information de chaque établissement ;</a:t>
            </a:r>
            <a:endParaRPr lang="fr-FR">
              <a:cs typeface="Calibri"/>
            </a:endParaRPr>
          </a:p>
          <a:p>
            <a:pPr lvl="1"/>
            <a:r>
              <a:rPr lang="fr-FR">
                <a:ea typeface="+mn-lt"/>
                <a:cs typeface="+mn-lt"/>
              </a:rPr>
              <a:t>De la Direction Générale de chaque université (fonction des sujets à l’ordre du jour).</a:t>
            </a:r>
            <a:endParaRPr lang="fr-FR">
              <a:cs typeface="Calibri"/>
            </a:endParaRPr>
          </a:p>
          <a:p>
            <a:pPr lvl="1"/>
            <a:endParaRPr lang="fr-FR">
              <a:cs typeface="Calibri"/>
            </a:endParaRPr>
          </a:p>
          <a:p>
            <a:r>
              <a:rPr lang="fr-FR" sz="2400" b="1">
                <a:cs typeface="Calibri"/>
              </a:rPr>
              <a:t>Domaines de compétences</a:t>
            </a:r>
            <a:r>
              <a:rPr lang="fr-FR" sz="2400">
                <a:cs typeface="Calibri"/>
              </a:rPr>
              <a:t> </a:t>
            </a:r>
          </a:p>
          <a:p>
            <a:pPr lvl="1"/>
            <a:r>
              <a:rPr lang="fr-FR" sz="2000">
                <a:ea typeface="+mn-lt"/>
                <a:cs typeface="+mn-lt"/>
              </a:rPr>
              <a:t>La mise en œuvre des orientations et projets adoptés par le conseil stratégique</a:t>
            </a:r>
          </a:p>
          <a:p>
            <a:pPr lvl="1"/>
            <a:r>
              <a:rPr lang="fr-FR" sz="2000">
                <a:ea typeface="+mn-lt"/>
                <a:cs typeface="+mn-lt"/>
              </a:rPr>
              <a:t>L’exécution budgétaire ;</a:t>
            </a:r>
          </a:p>
          <a:p>
            <a:pPr lvl="1"/>
            <a:r>
              <a:rPr lang="fr-FR" sz="2000">
                <a:ea typeface="+mn-lt"/>
                <a:cs typeface="+mn-lt"/>
              </a:rPr>
              <a:t>La gestion des ressources humaines ;</a:t>
            </a:r>
          </a:p>
          <a:p>
            <a:pPr lvl="1"/>
            <a:r>
              <a:rPr lang="fr-FR" sz="2000">
                <a:ea typeface="+mn-lt"/>
                <a:cs typeface="+mn-lt"/>
              </a:rPr>
              <a:t>L’établissement du rapport financier.</a:t>
            </a:r>
          </a:p>
          <a:p>
            <a:pPr lvl="1"/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91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3E28C-691E-40AA-8670-533DE899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SIEN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FF016-5396-41C1-83FD-1E8D51C7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43" y="1523245"/>
            <a:ext cx="11132457" cy="5125432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marL="0" indent="0">
              <a:buNone/>
            </a:pPr>
            <a:endParaRPr lang="fr-FR">
              <a:cs typeface="Calibri"/>
            </a:endParaRPr>
          </a:p>
          <a:p>
            <a:r>
              <a:rPr lang="fr-FR" b="1">
                <a:cs typeface="Calibri"/>
              </a:rPr>
              <a:t>Comité utilisateurs</a:t>
            </a:r>
          </a:p>
          <a:p>
            <a:endParaRPr lang="fr-FR" b="1">
              <a:ea typeface="+mn-lt"/>
              <a:cs typeface="+mn-lt"/>
            </a:endParaRPr>
          </a:p>
          <a:p>
            <a:pPr lvl="1" algn="just"/>
            <a:r>
              <a:rPr lang="fr-FR">
                <a:ea typeface="+mn-lt"/>
                <a:cs typeface="+mn-lt"/>
              </a:rPr>
              <a:t>Il est composé par les 3 représentants de chaque établissement membre fondateur ou partenaire bénéficiaire des services du SIEN désignés par leur chef d’établissement respectif ; </a:t>
            </a:r>
          </a:p>
          <a:p>
            <a:pPr lvl="1" algn="just"/>
            <a:r>
              <a:rPr lang="fr-FR">
                <a:ea typeface="+mn-lt"/>
                <a:cs typeface="+mn-lt"/>
              </a:rPr>
              <a:t>Les membres du comité stratégique sont membres de droit du comité utilisateurs. </a:t>
            </a:r>
            <a:endParaRPr lang="fr-FR">
              <a:cs typeface="Calibri"/>
            </a:endParaRPr>
          </a:p>
          <a:p>
            <a:pPr marL="0" indent="0">
              <a:buNone/>
            </a:pPr>
            <a:endParaRPr lang="fr-FR">
              <a:cs typeface="Calibri"/>
            </a:endParaRPr>
          </a:p>
          <a:p>
            <a:pPr marL="0" indent="0">
              <a:buNone/>
            </a:pPr>
            <a:r>
              <a:rPr lang="fr-FR" b="1">
                <a:ea typeface="+mn-lt"/>
                <a:cs typeface="+mn-lt"/>
              </a:rPr>
              <a:t>Fonctionnement et compétences</a:t>
            </a:r>
          </a:p>
          <a:p>
            <a:pPr marL="0" indent="0">
              <a:buNone/>
            </a:pPr>
            <a:endParaRPr lang="fr-FR" b="1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Le Directeur Stratégique et la direction Technique présentent aux utilisateurs les évolutions du catalogue de services, de la grille tarifaire, et dressent un bilan de l’activité du SIEN. </a:t>
            </a:r>
          </a:p>
          <a:p>
            <a:pPr marL="0" indent="0">
              <a:buNone/>
            </a:pPr>
            <a:r>
              <a:rPr lang="fr-FR">
                <a:ea typeface="+mn-lt"/>
                <a:cs typeface="+mn-lt"/>
              </a:rPr>
              <a:t>  </a:t>
            </a:r>
            <a:endParaRPr lang="fr-FR">
              <a:cs typeface="Calibri" panose="020F0502020204030204"/>
            </a:endParaRPr>
          </a:p>
          <a:p>
            <a:r>
              <a:rPr lang="fr-FR">
                <a:ea typeface="+mn-lt"/>
                <a:cs typeface="+mn-lt"/>
              </a:rPr>
              <a:t>Le comité des Utilisateurs est amené à formuler des propositions d’améliorations rendant compte de leur avis sur les travaux menés, lesquelles auront vocation à être intégrées dans le rapport annuel d’activité du service.</a:t>
            </a:r>
            <a:br>
              <a:rPr lang="fr-FR">
                <a:ea typeface="+mn-lt"/>
                <a:cs typeface="+mn-lt"/>
              </a:rPr>
            </a:br>
            <a:r>
              <a:rPr lang="fr-FR">
                <a:ea typeface="+mn-lt"/>
                <a:cs typeface="+mn-lt"/>
              </a:rPr>
              <a:t> </a:t>
            </a:r>
            <a:br>
              <a:rPr lang="fr-FR">
                <a:ea typeface="+mn-lt"/>
                <a:cs typeface="+mn-lt"/>
              </a:rPr>
            </a:br>
            <a:endParaRPr lang="fr-FR">
              <a:ea typeface="+mn-lt"/>
              <a:cs typeface="+mn-lt"/>
            </a:endParaRPr>
          </a:p>
          <a:p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39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 de texte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fr-FR" dirty="0"/>
              <a:t>Directeur Technique : Thierry OGER</a:t>
            </a:r>
          </a:p>
        </p:txBody>
      </p:sp>
      <p:sp>
        <p:nvSpPr>
          <p:cNvPr id="67" name="Zone de texte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807327" y="267219"/>
            <a:ext cx="10913677" cy="51296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r-FR">
                <a:latin typeface="Segoe UI"/>
                <a:cs typeface="Segoe UI"/>
              </a:rPr>
              <a:t>Projet Réseau Régional ESR RRTHD-ESR-PDLL</a:t>
            </a:r>
            <a:endParaRPr lang="fr-FR" dirty="0"/>
          </a:p>
        </p:txBody>
      </p:sp>
      <p:sp>
        <p:nvSpPr>
          <p:cNvPr id="87" name="Rectangle : Coins arrondis 86">
            <a:extLst>
              <a:ext uri="{FF2B5EF4-FFF2-40B4-BE49-F238E27FC236}">
                <a16:creationId xmlns:a16="http://schemas.microsoft.com/office/drawing/2014/main" id="{A8111457-D9DC-4BEB-BBB9-82FD4783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94" name="Groupe 93" descr="Cette image est d’une forme abstraite. 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orme libre 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7" name="Forme libre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8" name="Titr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9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E87256B7-30B7-4408-9A1A-2171728423D6}"/>
              </a:ext>
            </a:extLst>
          </p:cNvPr>
          <p:cNvSpPr txBox="1"/>
          <p:nvPr/>
        </p:nvSpPr>
        <p:spPr bwMode="auto">
          <a:xfrm>
            <a:off x="221796" y="5992349"/>
            <a:ext cx="9560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R</a:t>
            </a:r>
            <a:r>
              <a:rPr lang="fr-FR" dirty="0"/>
              <a:t>éseau </a:t>
            </a:r>
            <a:r>
              <a:rPr lang="fr-FR" dirty="0">
                <a:solidFill>
                  <a:srgbClr val="0070C0"/>
                </a:solidFill>
              </a:rPr>
              <a:t>R</a:t>
            </a:r>
            <a:r>
              <a:rPr lang="fr-FR" dirty="0"/>
              <a:t>égional à </a:t>
            </a:r>
            <a:r>
              <a:rPr lang="fr-FR" dirty="0">
                <a:solidFill>
                  <a:srgbClr val="0070C0"/>
                </a:solidFill>
              </a:rPr>
              <a:t>T</a:t>
            </a:r>
            <a:r>
              <a:rPr lang="fr-FR" dirty="0"/>
              <a:t>rès </a:t>
            </a:r>
            <a:r>
              <a:rPr lang="fr-FR" dirty="0">
                <a:solidFill>
                  <a:srgbClr val="0070C0"/>
                </a:solidFill>
              </a:rPr>
              <a:t>H</a:t>
            </a:r>
            <a:r>
              <a:rPr lang="fr-FR" dirty="0"/>
              <a:t>aut </a:t>
            </a:r>
            <a:r>
              <a:rPr lang="fr-FR" dirty="0">
                <a:solidFill>
                  <a:srgbClr val="0070C0"/>
                </a:solidFill>
              </a:rPr>
              <a:t>D</a:t>
            </a:r>
            <a:r>
              <a:rPr lang="fr-FR" dirty="0"/>
              <a:t>ébit pour l’</a:t>
            </a:r>
            <a:r>
              <a:rPr lang="fr-FR" dirty="0">
                <a:solidFill>
                  <a:srgbClr val="0070C0"/>
                </a:solidFill>
              </a:rPr>
              <a:t>E</a:t>
            </a:r>
            <a:r>
              <a:rPr lang="fr-FR" dirty="0"/>
              <a:t>nseignement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S</a:t>
            </a:r>
            <a:r>
              <a:rPr lang="fr-FR" dirty="0"/>
              <a:t>upérieur et la </a:t>
            </a:r>
            <a:r>
              <a:rPr lang="fr-FR" dirty="0">
                <a:solidFill>
                  <a:srgbClr val="0070C0"/>
                </a:solidFill>
              </a:rPr>
              <a:t>R</a:t>
            </a:r>
            <a:r>
              <a:rPr lang="fr-FR" dirty="0"/>
              <a:t>echerche en </a:t>
            </a:r>
            <a:r>
              <a:rPr lang="fr-FR" dirty="0">
                <a:solidFill>
                  <a:srgbClr val="0070C0"/>
                </a:solidFill>
              </a:rPr>
              <a:t>P</a:t>
            </a:r>
            <a:r>
              <a:rPr lang="fr-FR" dirty="0"/>
              <a:t>ays </a:t>
            </a:r>
            <a:r>
              <a:rPr lang="fr-FR" dirty="0">
                <a:solidFill>
                  <a:srgbClr val="0070C0"/>
                </a:solidFill>
              </a:rPr>
              <a:t>D</a:t>
            </a:r>
            <a:r>
              <a:rPr lang="fr-FR" dirty="0"/>
              <a:t>e </a:t>
            </a:r>
            <a:r>
              <a:rPr lang="fr-FR" dirty="0">
                <a:solidFill>
                  <a:srgbClr val="0070C0"/>
                </a:solidFill>
              </a:rPr>
              <a:t>L</a:t>
            </a:r>
            <a:r>
              <a:rPr lang="fr-FR" dirty="0"/>
              <a:t>a </a:t>
            </a:r>
            <a:r>
              <a:rPr lang="fr-FR" dirty="0">
                <a:solidFill>
                  <a:srgbClr val="0070C0"/>
                </a:solidFill>
              </a:rPr>
              <a:t>L</a:t>
            </a:r>
            <a:r>
              <a:rPr lang="fr-FR" dirty="0"/>
              <a:t>oire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F3A78E3A-7F5C-4FF3-A777-FD47949A89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72" y="1838666"/>
            <a:ext cx="6879771" cy="332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112F0020-074B-4D93-A91A-2C778B8ED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357" y="1697904"/>
            <a:ext cx="5206896" cy="36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043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68_TF33668227.potx" id="{F0D5A7CF-CB2C-478D-8806-7025D89260FA}" vid="{9DBAA9DB-DA82-43BC-A5ED-9DE8B0A8B61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8" ma:contentTypeDescription="Crée un document." ma:contentTypeScope="" ma:versionID="c48e185e1733c2a7bbf0839185cf25a6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0ab17e79f18687d7b559ed312f22019a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b81776-e133-4dce-b2e8-6afb0b38aa2f">
      <UserInfo>
        <DisplayName>CPN-Orga - Membres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4B64C2D-02D6-4D90-A420-51AAE9AE1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ac62b-27f5-466b-a372-3296fbd6ea94"/>
    <ds:schemaRef ds:uri="14b81776-e133-4dce-b2e8-6afb0b38a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B33F02-13BF-46CA-9EA5-143349C89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85055B-79B2-4EF1-95CC-D296319FC628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14b81776-e133-4dce-b2e8-6afb0b38aa2f"/>
    <ds:schemaRef ds:uri="http://schemas.openxmlformats.org/package/2006/metadata/core-properties"/>
    <ds:schemaRef ds:uri="c85ac62b-27f5-466b-a372-3296fbd6ea94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Ressources humaines, à partir de 24Slides</Template>
  <TotalTime>11849</TotalTime>
  <Words>1525</Words>
  <Application>Microsoft Office PowerPoint</Application>
  <PresentationFormat>Grand écran</PresentationFormat>
  <Paragraphs>237</Paragraphs>
  <Slides>23</Slides>
  <Notes>11</Notes>
  <HiddenSlides>5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Arial,Sans-Serif</vt:lpstr>
      <vt:lpstr>Calibri</vt:lpstr>
      <vt:lpstr>Calibri Light</vt:lpstr>
      <vt:lpstr>Courier New</vt:lpstr>
      <vt:lpstr>Lucida Grande</vt:lpstr>
      <vt:lpstr>Segoe UI</vt:lpstr>
      <vt:lpstr>Times New Roman</vt:lpstr>
      <vt:lpstr>Trebuchet MS</vt:lpstr>
      <vt:lpstr>Thème Office</vt:lpstr>
      <vt:lpstr>Ressources humaines : diapositive 1</vt:lpstr>
      <vt:lpstr>Ressources humaines : diapositive 1</vt:lpstr>
      <vt:lpstr>Ressources humaines : diapositive 9</vt:lpstr>
      <vt:lpstr>Organisation SIEN</vt:lpstr>
      <vt:lpstr>Organisation SIEN</vt:lpstr>
      <vt:lpstr>Organisation SIEN</vt:lpstr>
      <vt:lpstr>Organisation SIEN</vt:lpstr>
      <vt:lpstr>Organisation SIEN</vt:lpstr>
      <vt:lpstr>Ressources humaines : diapositive 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Ressources humaines : diapositive 9</vt:lpstr>
      <vt:lpstr>Ressources humaines : diapositive 9</vt:lpstr>
      <vt:lpstr>Ressources humaines : diapositive 9</vt:lpstr>
      <vt:lpstr>Ressources humaines : diapositive 9</vt:lpstr>
      <vt:lpstr>Ressources humaines : diapositive 9</vt:lpstr>
      <vt:lpstr>Ressources humaines : diapositive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humaines : diapositive 1</dc:title>
  <dc:creator>Stephane Amiard</dc:creator>
  <cp:lastModifiedBy>Paola Pieroni</cp:lastModifiedBy>
  <cp:revision>39</cp:revision>
  <dcterms:created xsi:type="dcterms:W3CDTF">2021-11-04T17:46:46Z</dcterms:created>
  <dcterms:modified xsi:type="dcterms:W3CDTF">2021-12-02T16:02:45Z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</Properties>
</file>