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7" r:id="rId5"/>
    <p:sldMasterId id="2147483709" r:id="rId6"/>
    <p:sldMasterId id="2147483822" r:id="rId7"/>
    <p:sldMasterId id="2147483843" r:id="rId8"/>
    <p:sldMasterId id="2147483719" r:id="rId9"/>
  </p:sldMasterIdLst>
  <p:notesMasterIdLst>
    <p:notesMasterId r:id="rId45"/>
  </p:notesMasterIdLst>
  <p:sldIdLst>
    <p:sldId id="256" r:id="rId10"/>
    <p:sldId id="778" r:id="rId11"/>
    <p:sldId id="705" r:id="rId12"/>
    <p:sldId id="812" r:id="rId13"/>
    <p:sldId id="813" r:id="rId14"/>
    <p:sldId id="824" r:id="rId15"/>
    <p:sldId id="825" r:id="rId16"/>
    <p:sldId id="826" r:id="rId17"/>
    <p:sldId id="834" r:id="rId18"/>
    <p:sldId id="835" r:id="rId19"/>
    <p:sldId id="814" r:id="rId20"/>
    <p:sldId id="787" r:id="rId21"/>
    <p:sldId id="815" r:id="rId22"/>
    <p:sldId id="838" r:id="rId23"/>
    <p:sldId id="811" r:id="rId24"/>
    <p:sldId id="818" r:id="rId25"/>
    <p:sldId id="828" r:id="rId26"/>
    <p:sldId id="827" r:id="rId27"/>
    <p:sldId id="836" r:id="rId28"/>
    <p:sldId id="829" r:id="rId29"/>
    <p:sldId id="830" r:id="rId30"/>
    <p:sldId id="831" r:id="rId31"/>
    <p:sldId id="823" r:id="rId32"/>
    <p:sldId id="822" r:id="rId33"/>
    <p:sldId id="821" r:id="rId34"/>
    <p:sldId id="816" r:id="rId35"/>
    <p:sldId id="817" r:id="rId36"/>
    <p:sldId id="833" r:id="rId37"/>
    <p:sldId id="819" r:id="rId38"/>
    <p:sldId id="773" r:id="rId39"/>
    <p:sldId id="775" r:id="rId40"/>
    <p:sldId id="832" r:id="rId41"/>
    <p:sldId id="713" r:id="rId42"/>
    <p:sldId id="493" r:id="rId43"/>
    <p:sldId id="492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3428358-90C1-42B6-B31F-5F2103B8D6BC}">
          <p14:sldIdLst>
            <p14:sldId id="256"/>
          </p14:sldIdLst>
        </p14:section>
        <p14:section name="Section sans titre" id="{EF803953-6F88-448A-A4D0-18F6A986EFF8}">
          <p14:sldIdLst>
            <p14:sldId id="778"/>
            <p14:sldId id="705"/>
            <p14:sldId id="812"/>
            <p14:sldId id="813"/>
            <p14:sldId id="824"/>
            <p14:sldId id="825"/>
            <p14:sldId id="826"/>
            <p14:sldId id="834"/>
            <p14:sldId id="835"/>
            <p14:sldId id="814"/>
            <p14:sldId id="787"/>
            <p14:sldId id="815"/>
            <p14:sldId id="838"/>
            <p14:sldId id="811"/>
            <p14:sldId id="818"/>
            <p14:sldId id="828"/>
            <p14:sldId id="827"/>
            <p14:sldId id="836"/>
            <p14:sldId id="829"/>
            <p14:sldId id="830"/>
            <p14:sldId id="831"/>
            <p14:sldId id="823"/>
            <p14:sldId id="822"/>
            <p14:sldId id="821"/>
            <p14:sldId id="816"/>
            <p14:sldId id="817"/>
            <p14:sldId id="833"/>
            <p14:sldId id="819"/>
            <p14:sldId id="773"/>
            <p14:sldId id="775"/>
            <p14:sldId id="832"/>
            <p14:sldId id="713"/>
            <p14:sldId id="493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 Vincendeau" initials="SV" lastIdx="1" clrIdx="0"/>
  <p:cmAuthor id="1" name="Daniel Bourrion" initials="DB" lastIdx="1" clrIdx="1">
    <p:extLst>
      <p:ext uri="{19B8F6BF-5375-455C-9EA6-DF929625EA0E}">
        <p15:presenceInfo xmlns:p15="http://schemas.microsoft.com/office/powerpoint/2012/main" userId="S::daniel.bourrion@univ-angers.fr::5d034e2d-c6aa-4c66-b6fb-18a87295a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BBEF"/>
    <a:srgbClr val="0BBAEF"/>
    <a:srgbClr val="000000"/>
    <a:srgbClr val="898989"/>
    <a:srgbClr val="69B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7DE12-834C-42AA-AFE9-C2EF1365563D}" v="49" dt="2021-12-03T07:39:42.023"/>
    <p1510:client id="{62E2539A-74D5-56C1-28E1-50B1BB2ACFAF}" v="19" dt="2021-12-02T13:11:14.418"/>
    <p1510:client id="{710D3248-5215-11E4-6A21-EAAD8A75791F}" v="22" dt="2021-12-02T15:24:27.496"/>
    <p1510:client id="{ACCCAA7B-2207-4C4B-BAA0-FFAABD1F94E2}" v="337" dt="2021-12-02T13:24:55.288"/>
    <p1510:client id="{C5A50E04-E1C6-564E-C412-BC9F9AC6EC6A}" v="60" dt="2021-12-02T15:56:45.132"/>
    <p1510:client id="{ECE39809-4734-4D99-AE29-AB65D337AE9B}" v="5" dt="2021-12-03T08:07:55.774"/>
    <p1510:client id="{F692C04E-489E-0820-A0A8-EAFDF2FD792A}" v="108" dt="2021-12-02T23:31:07.609"/>
    <p1510:client id="{FDB1E7F9-2E60-4A71-A47D-F238A4C84D32}" v="3" dt="2021-12-02T13:12:34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gs" Target="tags/tag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9EAD-AD01-4746-BD3C-71A663349F4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D956-6367-49CA-B37E-8B9CA66BF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BD956-6367-49CA-B37E-8B9CA66BF27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22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14961-15F8-4E2B-A2AA-BD88BD8B2C0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28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21823A-F740-42C3-ACB0-61FD95936EAA}"/>
              </a:ext>
            </a:extLst>
          </p:cNvPr>
          <p:cNvSpPr/>
          <p:nvPr userDrawn="1"/>
        </p:nvSpPr>
        <p:spPr>
          <a:xfrm>
            <a:off x="163902" y="145062"/>
            <a:ext cx="8816196" cy="3252188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2979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6392"/>
            <a:ext cx="6858000" cy="13414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EC214-D9D2-4665-977E-C37D135B8E86}"/>
              </a:ext>
            </a:extLst>
          </p:cNvPr>
          <p:cNvSpPr/>
          <p:nvPr userDrawn="1"/>
        </p:nvSpPr>
        <p:spPr>
          <a:xfrm>
            <a:off x="163902" y="145062"/>
            <a:ext cx="559998" cy="138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65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6947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916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4706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3646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31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1563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9142F-7272-41AA-89FA-98415222E6FA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5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400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3268EE-B5C7-4C5E-96C0-636DCFD5B750}"/>
              </a:ext>
            </a:extLst>
          </p:cNvPr>
          <p:cNvSpPr/>
          <p:nvPr userDrawn="1"/>
        </p:nvSpPr>
        <p:spPr>
          <a:xfrm>
            <a:off x="314678" y="310551"/>
            <a:ext cx="8669547" cy="9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180735-B75E-457E-8CC5-70C8F5D93868}"/>
              </a:ext>
            </a:extLst>
          </p:cNvPr>
          <p:cNvSpPr/>
          <p:nvPr userDrawn="1"/>
        </p:nvSpPr>
        <p:spPr>
          <a:xfrm>
            <a:off x="198408" y="163902"/>
            <a:ext cx="8669547" cy="905774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1"/>
            <a:ext cx="7886700" cy="759126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996"/>
            <a:ext cx="7886700" cy="4675967"/>
          </a:xfrm>
        </p:spPr>
        <p:txBody>
          <a:bodyPr/>
          <a:lstStyle>
            <a:lvl2pPr marL="685800" indent="-228600">
              <a:buFont typeface="Verdana" panose="020B0604030504040204" pitchFamily="34" charset="0"/>
              <a:buChar char="–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4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4843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8044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257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26162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65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858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9587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2156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20350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5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4817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989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5D449D-C643-48A7-BD21-96E794B46011}"/>
              </a:ext>
            </a:extLst>
          </p:cNvPr>
          <p:cNvSpPr/>
          <p:nvPr userDrawn="1"/>
        </p:nvSpPr>
        <p:spPr>
          <a:xfrm>
            <a:off x="314678" y="310550"/>
            <a:ext cx="8669547" cy="3562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D4570A-232C-435D-AFE1-AD6DAD22DFD9}"/>
              </a:ext>
            </a:extLst>
          </p:cNvPr>
          <p:cNvSpPr/>
          <p:nvPr userDrawn="1"/>
        </p:nvSpPr>
        <p:spPr>
          <a:xfrm>
            <a:off x="198408" y="146649"/>
            <a:ext cx="8669547" cy="3562709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8747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7202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4961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4543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0317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BDE18-7311-4D84-95CA-5D3720DCD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5B82AA-5F66-49EA-B902-E3C9DEA7E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65899-6662-4A98-B504-821FCED8542D}"/>
              </a:ext>
            </a:extLst>
          </p:cNvPr>
          <p:cNvSpPr/>
          <p:nvPr userDrawn="1"/>
        </p:nvSpPr>
        <p:spPr>
          <a:xfrm>
            <a:off x="0" y="1"/>
            <a:ext cx="900836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F5822-830B-4B01-88D8-B7D29C796E95}"/>
              </a:ext>
            </a:extLst>
          </p:cNvPr>
          <p:cNvSpPr/>
          <p:nvPr userDrawn="1"/>
        </p:nvSpPr>
        <p:spPr>
          <a:xfrm>
            <a:off x="78581" y="95249"/>
            <a:ext cx="8991000" cy="6660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70585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8A04F6-BC06-49DE-AE35-07E6C02478C8}"/>
              </a:ext>
            </a:extLst>
          </p:cNvPr>
          <p:cNvSpPr/>
          <p:nvPr userDrawn="1"/>
        </p:nvSpPr>
        <p:spPr>
          <a:xfrm>
            <a:off x="357187" y="486172"/>
            <a:ext cx="8596313" cy="2949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480EBF-863D-4F47-9684-06EAAECA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" y="232570"/>
            <a:ext cx="8605838" cy="2891631"/>
          </a:xfrm>
          <a:solidFill>
            <a:srgbClr val="0BBBEF"/>
          </a:solidFill>
        </p:spPr>
        <p:txBody>
          <a:bodyPr anchor="ctr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C19024-B985-4959-AA8E-F82FF5CB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37" y="3537745"/>
            <a:ext cx="8234363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99EE0F-4835-44FC-9C71-F5C1274C3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0693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DFEB0D-8C6F-4239-A2C8-0E1BBD8132D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9E5EC5-C364-4CAC-876F-BCFEB9E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04604-87A8-4B52-A5CE-B9A72243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2471"/>
            <a:ext cx="7886700" cy="35647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4823D1-1F79-427E-AD4D-3862830B3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48736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538667-5CEF-40D4-BB4B-73F5027F845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7283E42-833D-4ED4-B08D-E59D79C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78FDDBF-890B-45AB-99D4-6941BEC00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61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39091-94BF-4AB9-B41C-CB0F9276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022723-B1E4-4D21-A029-81B1688B2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D07E78-F805-4EE4-B956-60038269E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C910A2-5A78-4589-8976-64E92853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2BD5B3-BF30-453F-8434-0ED6EB0C1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</p:spTree>
    <p:extLst>
      <p:ext uri="{BB962C8B-B14F-4D97-AF65-F5344CB8AC3E}">
        <p14:creationId xmlns:p14="http://schemas.microsoft.com/office/powerpoint/2010/main" val="17665377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300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26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Noi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7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7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7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982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8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8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8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13075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1268414"/>
            <a:ext cx="8507077" cy="4968875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3A78BB8-1A9B-4281-867D-7F46668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1590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3"/>
            <a:ext cx="4126657" cy="4968000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436" y="1268413"/>
            <a:ext cx="4126657" cy="4968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111C96-5471-4B1E-8E82-0A858416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67590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9328"/>
            <a:ext cx="571562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2091951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894574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3697197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4499820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8718" y="1289328"/>
            <a:ext cx="12756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8718" y="4499820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8718" y="3697197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8718" y="2894574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8718" y="2091951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5302445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8718" y="5302445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24638" y="1289328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638" y="2091951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8" y="2894574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8" y="3697197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24638" y="4499820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24638" y="5302445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977794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2012"/>
            <a:ext cx="5594684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75755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233094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708635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556188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9983" y="1282012"/>
            <a:ext cx="1159660" cy="4140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9983" y="556188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9983" y="2708635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9983" y="2233094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9983" y="175755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3184176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9983" y="3184176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26662" y="3659717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26662" y="4135258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19983" y="4135258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19983" y="3659717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26662" y="4610799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19983" y="4610799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26662" y="5086340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19983" y="5086340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30222" y="1282012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30222" y="175755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30222" y="2233094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30222" y="2708635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30222" y="3184176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0222" y="3659717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30222" y="4135258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30222" y="4610799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30222" y="5086340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30222" y="556188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33147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1134723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3290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88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10511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1961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35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6"/>
            <a:ext cx="9144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4"/>
          <a:stretch/>
        </p:blipFill>
        <p:spPr bwMode="auto">
          <a:xfrm>
            <a:off x="-14356" y="1"/>
            <a:ext cx="9158356" cy="6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0"/>
            <a:ext cx="2126274" cy="52292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PARIS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LONDRES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YORK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SINGAPORE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DUBAI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SAO PAULO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LUXEMBOURG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MADRID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MILAN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BRUXELLES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GENEVE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CASABLANCA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ISTAMBUL *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LYON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MARSEILLE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5301209"/>
            <a:ext cx="69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6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64549" y="3212976"/>
          <a:ext cx="8671012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fr-FR" sz="900" b="1"/>
                        <a:t>Niveau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fr-FR" sz="10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fr-FR" sz="22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45673" y="410412"/>
            <a:ext cx="438042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Remaining bug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Police Tahoma italique ne passe pas à l’impression depuis un document PDF généré directement par PPT.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Passer par une imprimante PDF type PDF Creator.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/>
        </p:nvGraphicFramePr>
        <p:xfrm>
          <a:off x="335141" y="1470716"/>
          <a:ext cx="8520100" cy="177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326140"/>
          </a:xfrm>
        </p:spPr>
        <p:txBody>
          <a:bodyPr lIns="108000" tIns="3600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730806"/>
            <a:ext cx="4126656" cy="753979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Raccourci pour changer de niveau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Shift + Alt + Flèche droite ou gauche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621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669088"/>
            <a:ext cx="915865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fr-FR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9" name="Numero"/>
          <p:cNvSpPr>
            <a:spLocks noChangeArrowheads="1"/>
          </p:cNvSpPr>
          <p:nvPr userDrawn="1"/>
        </p:nvSpPr>
        <p:spPr bwMode="auto">
          <a:xfrm>
            <a:off x="8839626" y="6669093"/>
            <a:ext cx="304374" cy="2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4" tIns="45692" rIns="91384" bIns="45692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DD48-17BC-4FDF-AB5F-031E7608C1BF}" type="slidenum">
              <a:rPr kumimoji="1" lang="fr-CA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1" lang="fr-CA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549200" y="134838"/>
            <a:ext cx="8102991" cy="255186"/>
          </a:xfrm>
        </p:spPr>
        <p:txBody>
          <a:bodyPr>
            <a:noAutofit/>
          </a:bodyPr>
          <a:lstStyle>
            <a:lvl1pPr algn="l">
              <a:defRPr sz="140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Titre section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49204" y="387470"/>
            <a:ext cx="8121614" cy="38561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6924" indent="0" algn="l">
              <a:buNone/>
              <a:defRPr/>
            </a:lvl2pPr>
            <a:lvl3pPr marL="913848" indent="0" algn="l">
              <a:buNone/>
              <a:defRPr/>
            </a:lvl3pPr>
            <a:lvl4pPr marL="1370770" indent="0" algn="l">
              <a:buNone/>
              <a:defRPr/>
            </a:lvl4pPr>
            <a:lvl5pPr marL="1827694" indent="0" algn="l">
              <a:buNone/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4390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08206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4"/>
            <a:ext cx="4718769" cy="3795699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200"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1100"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171706"/>
            <a:ext cx="9144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50622" y="1268414"/>
            <a:ext cx="3575471" cy="3255699"/>
          </a:xfrm>
        </p:spPr>
        <p:txBody>
          <a:bodyPr anchor="t"/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fr-FR"/>
              <a:t>Insérer votre illustration ici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50461" y="4524112"/>
            <a:ext cx="3575631" cy="540000"/>
          </a:xfrm>
        </p:spPr>
        <p:txBody>
          <a:bodyPr lIns="0" rIns="0" anchor="b"/>
          <a:lstStyle>
            <a:lvl1pPr algn="l">
              <a:buFontTx/>
              <a:buNone/>
              <a:defRPr sz="100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36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noProof="0"/>
              <a:t>Insérer le titre de votre illustration ici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274" y="5189706"/>
            <a:ext cx="2399262" cy="104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66700" marR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100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2pPr>
            <a:lvl3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3pPr>
            <a:lvl4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4pPr>
            <a:lvl5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5pPr>
            <a:lvl6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6pPr>
            <a:lvl7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7pPr>
            <a:lvl8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8pPr>
            <a:lvl9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31742" y="5189706"/>
            <a:ext cx="2399262" cy="1044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1000" dirty="0" smtClean="0"/>
            </a:lvl1pPr>
          </a:lstStyle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805" y="5549706"/>
            <a:ext cx="2990769" cy="32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95250" indent="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400" b="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Résultats et éléments-clés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Complete with a title here that carries your message on two lines at most for more </a:t>
            </a:r>
            <a:r>
              <a:rPr lang="en-US" noProof="0"/>
              <a:t>readability</a:t>
            </a:r>
            <a:endParaRPr lang="fr-FR" noProof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1221314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rple background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 &gt;&gt;</a:t>
            </a:r>
          </a:p>
          <a:p>
            <a:r>
              <a:rPr lang="en-US" noProof="0"/>
              <a:t>to insert a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964881" y="6503348"/>
            <a:ext cx="1503133" cy="230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18" name="Textfeld 6"/>
          <p:cNvSpPr txBox="1"/>
          <p:nvPr userDrawn="1"/>
        </p:nvSpPr>
        <p:spPr bwMode="gray">
          <a:xfrm>
            <a:off x="8493666" y="6549298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9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953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3515" y="144463"/>
            <a:ext cx="8816975" cy="3252787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63515" y="144467"/>
            <a:ext cx="560387" cy="138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7"/>
            <a:ext cx="7772400" cy="2129795"/>
          </a:xfrm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6396"/>
            <a:ext cx="6858000" cy="134140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1CBD6CBA-C703-448D-ADFB-D4FBB88EC8A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59447912-71F0-41E1-A9FC-2A008439883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6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4325" y="311150"/>
            <a:ext cx="8669338" cy="96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98440" y="163513"/>
            <a:ext cx="8669337" cy="906462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1"/>
            <a:ext cx="7886700" cy="759126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999"/>
            <a:ext cx="7886700" cy="4675967"/>
          </a:xfrm>
        </p:spPr>
        <p:txBody>
          <a:bodyPr/>
          <a:lstStyle>
            <a:lvl2pPr marL="385763" indent="-128588">
              <a:buFont typeface="Verdana" panose="020B0604030504040204" pitchFamily="34" charset="0"/>
              <a:buChar char="–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B599BBF0-FAE6-4236-B694-134EED445B2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39B96AAB-957A-4C72-B996-11E39401D23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672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4325" y="311150"/>
            <a:ext cx="8669338" cy="3562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98440" y="146050"/>
            <a:ext cx="8669337" cy="3563938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4821"/>
            <a:ext cx="7886700" cy="1500187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898989"/>
                </a:solidFill>
              </a:defRPr>
            </a:lvl1pPr>
            <a:lvl2pPr marL="2571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87476"/>
          </a:xfrm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460FE131-0332-4E8A-9207-413AC05DAF2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FB7EF64D-D192-44A5-A6D3-E93B06DC83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40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DB00A988-2C50-4570-ACD9-E08D8E6C959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376007A1-6D88-4001-A6D1-6D6EF78ECDF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25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67EF8BEF-B872-420B-92F6-36C785DCFE6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81B84D45-7297-4577-BE16-0D790E951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879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698F29E7-2642-4B70-9D8C-3B54E656474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D8D7FE7B-1426-4F02-A724-A7E112F694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9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DCF920E2-63C4-459E-8483-9F9401AA59E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AC6FC880-B175-4C63-8272-2E3F62BDC7E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117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0752F0D5-0611-4073-BF46-4B58D957C2C4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12EA22DB-CA55-4DF0-BD94-9B8CA2DD85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889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CFB44E56-B6F5-4F7D-B6F2-A7622D89752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9C1130EC-21E1-4E7A-B322-8661A68EF4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14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62703B55-F8A6-4608-8E26-A1B3B0E923E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788EEBFC-7A8A-4378-BC68-2C89672A973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4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7844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3176C618-5120-48AB-BFD0-81D996BF22E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CA35AF44-8749-4692-B457-305725FF6AB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6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ppt page tex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664577" y="-365125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ＭＳ Ｐゴシック" pitchFamily="1" charset="-128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1938" y="157167"/>
            <a:ext cx="6577012" cy="4397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3659188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16389" y="1828800"/>
            <a:ext cx="3660775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r>
              <a:rPr lang="fr-FR" altLang="fr-FR">
                <a:solidFill>
                  <a:prstClr val="black">
                    <a:tint val="75000"/>
                  </a:prstClr>
                </a:solidFill>
              </a:rPr>
              <a:t>DPI – 16/01/2017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fld id="{D89C1055-72BD-4585-91FE-C78D6BE863D5}" type="slidenum"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50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B6B8-529C-465F-A35B-898488350AA5}" type="datetimeFigureOut">
              <a:rPr lang="fr-FR" smtClean="0"/>
              <a:pPr/>
              <a:t>03/12/2021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8B05904-3DC1-402C-BE37-D66601B90EC6}"/>
              </a:ext>
            </a:extLst>
          </p:cNvPr>
          <p:cNvGrpSpPr/>
          <p:nvPr userDrawn="1"/>
        </p:nvGrpSpPr>
        <p:grpSpPr>
          <a:xfrm>
            <a:off x="7491675" y="5531642"/>
            <a:ext cx="1163877" cy="1142208"/>
            <a:chOff x="6708775" y="-482600"/>
            <a:chExt cx="596900" cy="585787"/>
          </a:xfrm>
        </p:grpSpPr>
        <p:sp>
          <p:nvSpPr>
            <p:cNvPr id="32" name="Freeform 244">
              <a:extLst>
                <a:ext uri="{FF2B5EF4-FFF2-40B4-BE49-F238E27FC236}">
                  <a16:creationId xmlns:a16="http://schemas.microsoft.com/office/drawing/2014/main" id="{5E4E6750-E829-40CC-8948-BDD7301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-82550"/>
              <a:ext cx="39688" cy="38100"/>
            </a:xfrm>
            <a:custGeom>
              <a:avLst/>
              <a:gdLst>
                <a:gd name="T0" fmla="*/ 14 w 80"/>
                <a:gd name="T1" fmla="*/ 66 h 80"/>
                <a:gd name="T2" fmla="*/ 14 w 80"/>
                <a:gd name="T3" fmla="*/ 0 h 80"/>
                <a:gd name="T4" fmla="*/ 0 w 80"/>
                <a:gd name="T5" fmla="*/ 0 h 80"/>
                <a:gd name="T6" fmla="*/ 0 w 80"/>
                <a:gd name="T7" fmla="*/ 80 h 80"/>
                <a:gd name="T8" fmla="*/ 80 w 80"/>
                <a:gd name="T9" fmla="*/ 80 h 80"/>
                <a:gd name="T10" fmla="*/ 80 w 80"/>
                <a:gd name="T11" fmla="*/ 0 h 80"/>
                <a:gd name="T12" fmla="*/ 67 w 80"/>
                <a:gd name="T13" fmla="*/ 0 h 80"/>
                <a:gd name="T14" fmla="*/ 67 w 80"/>
                <a:gd name="T15" fmla="*/ 66 h 80"/>
                <a:gd name="T16" fmla="*/ 14 w 80"/>
                <a:gd name="T1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4" y="6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66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45">
              <a:extLst>
                <a:ext uri="{FF2B5EF4-FFF2-40B4-BE49-F238E27FC236}">
                  <a16:creationId xmlns:a16="http://schemas.microsoft.com/office/drawing/2014/main" id="{8FE4A4DB-884D-4680-83B5-71A9D509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80 h 80"/>
                <a:gd name="T4" fmla="*/ 14 w 80"/>
                <a:gd name="T5" fmla="*/ 80 h 80"/>
                <a:gd name="T6" fmla="*/ 14 w 80"/>
                <a:gd name="T7" fmla="*/ 12 h 80"/>
                <a:gd name="T8" fmla="*/ 67 w 80"/>
                <a:gd name="T9" fmla="*/ 12 h 80"/>
                <a:gd name="T10" fmla="*/ 67 w 80"/>
                <a:gd name="T11" fmla="*/ 80 h 80"/>
                <a:gd name="T12" fmla="*/ 80 w 80"/>
                <a:gd name="T13" fmla="*/ 80 h 80"/>
                <a:gd name="T14" fmla="*/ 80 w 80"/>
                <a:gd name="T15" fmla="*/ 0 h 80"/>
                <a:gd name="T16" fmla="*/ 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80"/>
                  </a:lnTo>
                  <a:lnTo>
                    <a:pt x="14" y="80"/>
                  </a:lnTo>
                  <a:lnTo>
                    <a:pt x="14" y="12"/>
                  </a:lnTo>
                  <a:lnTo>
                    <a:pt x="67" y="12"/>
                  </a:lnTo>
                  <a:lnTo>
                    <a:pt x="67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46">
              <a:extLst>
                <a:ext uri="{FF2B5EF4-FFF2-40B4-BE49-F238E27FC236}">
                  <a16:creationId xmlns:a16="http://schemas.microsoft.com/office/drawing/2014/main" id="{CEE14759-EA83-43E2-B246-736EDD4A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95250"/>
              <a:ext cx="7938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247">
              <a:extLst>
                <a:ext uri="{FF2B5EF4-FFF2-40B4-BE49-F238E27FC236}">
                  <a16:creationId xmlns:a16="http://schemas.microsoft.com/office/drawing/2014/main" id="{0190FBC4-8591-442F-AB72-F16D1074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82550"/>
              <a:ext cx="7938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48">
              <a:extLst>
                <a:ext uri="{FF2B5EF4-FFF2-40B4-BE49-F238E27FC236}">
                  <a16:creationId xmlns:a16="http://schemas.microsoft.com/office/drawing/2014/main" id="{DA7D266A-1AA6-4687-A222-B1D14811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-82550"/>
              <a:ext cx="39688" cy="38100"/>
            </a:xfrm>
            <a:custGeom>
              <a:avLst/>
              <a:gdLst>
                <a:gd name="T0" fmla="*/ 66 w 80"/>
                <a:gd name="T1" fmla="*/ 0 h 80"/>
                <a:gd name="T2" fmla="*/ 47 w 80"/>
                <a:gd name="T3" fmla="*/ 66 h 80"/>
                <a:gd name="T4" fmla="*/ 33 w 80"/>
                <a:gd name="T5" fmla="*/ 66 h 80"/>
                <a:gd name="T6" fmla="*/ 13 w 80"/>
                <a:gd name="T7" fmla="*/ 0 h 80"/>
                <a:gd name="T8" fmla="*/ 0 w 80"/>
                <a:gd name="T9" fmla="*/ 0 h 80"/>
                <a:gd name="T10" fmla="*/ 21 w 80"/>
                <a:gd name="T11" fmla="*/ 80 h 80"/>
                <a:gd name="T12" fmla="*/ 58 w 80"/>
                <a:gd name="T13" fmla="*/ 80 h 80"/>
                <a:gd name="T14" fmla="*/ 80 w 80"/>
                <a:gd name="T15" fmla="*/ 0 h 80"/>
                <a:gd name="T16" fmla="*/ 66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6" y="0"/>
                  </a:moveTo>
                  <a:cubicBezTo>
                    <a:pt x="66" y="0"/>
                    <a:pt x="47" y="64"/>
                    <a:pt x="47" y="66"/>
                  </a:cubicBezTo>
                  <a:lnTo>
                    <a:pt x="33" y="6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1" y="80"/>
                  </a:lnTo>
                  <a:lnTo>
                    <a:pt x="58" y="80"/>
                  </a:lnTo>
                  <a:lnTo>
                    <a:pt x="8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49">
              <a:extLst>
                <a:ext uri="{FF2B5EF4-FFF2-40B4-BE49-F238E27FC236}">
                  <a16:creationId xmlns:a16="http://schemas.microsoft.com/office/drawing/2014/main" id="{34A8E66B-7B9F-4D19-B4E2-FD096BA85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50" y="-82550"/>
              <a:ext cx="38100" cy="38100"/>
            </a:xfrm>
            <a:custGeom>
              <a:avLst/>
              <a:gdLst>
                <a:gd name="T0" fmla="*/ 66 w 80"/>
                <a:gd name="T1" fmla="*/ 66 h 80"/>
                <a:gd name="T2" fmla="*/ 15 w 80"/>
                <a:gd name="T3" fmla="*/ 66 h 80"/>
                <a:gd name="T4" fmla="*/ 15 w 80"/>
                <a:gd name="T5" fmla="*/ 46 h 80"/>
                <a:gd name="T6" fmla="*/ 80 w 80"/>
                <a:gd name="T7" fmla="*/ 46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  <a:gd name="T14" fmla="*/ 66 w 80"/>
                <a:gd name="T15" fmla="*/ 80 h 80"/>
                <a:gd name="T16" fmla="*/ 66 w 80"/>
                <a:gd name="T17" fmla="*/ 66 h 80"/>
                <a:gd name="T18" fmla="*/ 15 w 80"/>
                <a:gd name="T19" fmla="*/ 14 h 80"/>
                <a:gd name="T20" fmla="*/ 66 w 80"/>
                <a:gd name="T21" fmla="*/ 14 h 80"/>
                <a:gd name="T22" fmla="*/ 66 w 80"/>
                <a:gd name="T23" fmla="*/ 34 h 80"/>
                <a:gd name="T24" fmla="*/ 15 w 80"/>
                <a:gd name="T25" fmla="*/ 34 h 80"/>
                <a:gd name="T26" fmla="*/ 15 w 80"/>
                <a:gd name="T2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66" y="66"/>
                  </a:moveTo>
                  <a:lnTo>
                    <a:pt x="15" y="66"/>
                  </a:lnTo>
                  <a:lnTo>
                    <a:pt x="15" y="46"/>
                  </a:lnTo>
                  <a:lnTo>
                    <a:pt x="80" y="46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66" y="66"/>
                  </a:lnTo>
                  <a:close/>
                  <a:moveTo>
                    <a:pt x="15" y="14"/>
                  </a:moveTo>
                  <a:lnTo>
                    <a:pt x="66" y="14"/>
                  </a:lnTo>
                  <a:lnTo>
                    <a:pt x="66" y="34"/>
                  </a:lnTo>
                  <a:lnTo>
                    <a:pt x="15" y="3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50">
              <a:extLst>
                <a:ext uri="{FF2B5EF4-FFF2-40B4-BE49-F238E27FC236}">
                  <a16:creationId xmlns:a16="http://schemas.microsoft.com/office/drawing/2014/main" id="{333BB094-50B3-458C-AB81-B30C046E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-82550"/>
              <a:ext cx="23813" cy="38100"/>
            </a:xfrm>
            <a:custGeom>
              <a:avLst/>
              <a:gdLst>
                <a:gd name="T0" fmla="*/ 14 w 50"/>
                <a:gd name="T1" fmla="*/ 80 h 80"/>
                <a:gd name="T2" fmla="*/ 14 w 50"/>
                <a:gd name="T3" fmla="*/ 12 h 80"/>
                <a:gd name="T4" fmla="*/ 50 w 50"/>
                <a:gd name="T5" fmla="*/ 12 h 80"/>
                <a:gd name="T6" fmla="*/ 50 w 50"/>
                <a:gd name="T7" fmla="*/ 0 h 80"/>
                <a:gd name="T8" fmla="*/ 0 w 50"/>
                <a:gd name="T9" fmla="*/ 0 h 80"/>
                <a:gd name="T10" fmla="*/ 0 w 50"/>
                <a:gd name="T11" fmla="*/ 80 h 80"/>
                <a:gd name="T12" fmla="*/ 14 w 5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0">
                  <a:moveTo>
                    <a:pt x="14" y="80"/>
                  </a:moveTo>
                  <a:lnTo>
                    <a:pt x="14" y="12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51">
              <a:extLst>
                <a:ext uri="{FF2B5EF4-FFF2-40B4-BE49-F238E27FC236}">
                  <a16:creationId xmlns:a16="http://schemas.microsoft.com/office/drawing/2014/main" id="{B7C94C48-0C8E-4F58-82B6-6823845E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46 h 80"/>
                <a:gd name="T4" fmla="*/ 33 w 80"/>
                <a:gd name="T5" fmla="*/ 46 h 80"/>
                <a:gd name="T6" fmla="*/ 65 w 80"/>
                <a:gd name="T7" fmla="*/ 46 h 80"/>
                <a:gd name="T8" fmla="*/ 65 w 80"/>
                <a:gd name="T9" fmla="*/ 66 h 80"/>
                <a:gd name="T10" fmla="*/ 0 w 80"/>
                <a:gd name="T11" fmla="*/ 66 h 80"/>
                <a:gd name="T12" fmla="*/ 0 w 80"/>
                <a:gd name="T13" fmla="*/ 80 h 80"/>
                <a:gd name="T14" fmla="*/ 80 w 80"/>
                <a:gd name="T15" fmla="*/ 80 h 80"/>
                <a:gd name="T16" fmla="*/ 80 w 80"/>
                <a:gd name="T17" fmla="*/ 32 h 80"/>
                <a:gd name="T18" fmla="*/ 14 w 80"/>
                <a:gd name="T19" fmla="*/ 32 h 80"/>
                <a:gd name="T20" fmla="*/ 14 w 80"/>
                <a:gd name="T21" fmla="*/ 12 h 80"/>
                <a:gd name="T22" fmla="*/ 66 w 80"/>
                <a:gd name="T23" fmla="*/ 12 h 80"/>
                <a:gd name="T24" fmla="*/ 66 w 80"/>
                <a:gd name="T25" fmla="*/ 0 h 80"/>
                <a:gd name="T26" fmla="*/ 0 w 80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46"/>
                  </a:lnTo>
                  <a:lnTo>
                    <a:pt x="33" y="46"/>
                  </a:lnTo>
                  <a:lnTo>
                    <a:pt x="65" y="46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32"/>
                  </a:lnTo>
                  <a:lnTo>
                    <a:pt x="14" y="32"/>
                  </a:lnTo>
                  <a:lnTo>
                    <a:pt x="14" y="12"/>
                  </a:lnTo>
                  <a:lnTo>
                    <a:pt x="66" y="12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252">
              <a:extLst>
                <a:ext uri="{FF2B5EF4-FFF2-40B4-BE49-F238E27FC236}">
                  <a16:creationId xmlns:a16="http://schemas.microsoft.com/office/drawing/2014/main" id="{BE1262AD-07E9-431A-BFD4-7CB59E6C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82550"/>
              <a:ext cx="6350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Rectangle 253">
              <a:extLst>
                <a:ext uri="{FF2B5EF4-FFF2-40B4-BE49-F238E27FC236}">
                  <a16:creationId xmlns:a16="http://schemas.microsoft.com/office/drawing/2014/main" id="{AD7175E7-E863-4B9F-9A35-76993226C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95250"/>
              <a:ext cx="6350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4">
              <a:extLst>
                <a:ext uri="{FF2B5EF4-FFF2-40B4-BE49-F238E27FC236}">
                  <a16:creationId xmlns:a16="http://schemas.microsoft.com/office/drawing/2014/main" id="{4237EF54-E367-4432-84DA-BE10A503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-95250"/>
              <a:ext cx="25400" cy="50800"/>
            </a:xfrm>
            <a:custGeom>
              <a:avLst/>
              <a:gdLst>
                <a:gd name="T0" fmla="*/ 14 w 53"/>
                <a:gd name="T1" fmla="*/ 24 h 104"/>
                <a:gd name="T2" fmla="*/ 14 w 53"/>
                <a:gd name="T3" fmla="*/ 0 h 104"/>
                <a:gd name="T4" fmla="*/ 0 w 53"/>
                <a:gd name="T5" fmla="*/ 0 h 104"/>
                <a:gd name="T6" fmla="*/ 0 w 53"/>
                <a:gd name="T7" fmla="*/ 53 h 104"/>
                <a:gd name="T8" fmla="*/ 0 w 53"/>
                <a:gd name="T9" fmla="*/ 104 h 104"/>
                <a:gd name="T10" fmla="*/ 53 w 53"/>
                <a:gd name="T11" fmla="*/ 104 h 104"/>
                <a:gd name="T12" fmla="*/ 53 w 53"/>
                <a:gd name="T13" fmla="*/ 90 h 104"/>
                <a:gd name="T14" fmla="*/ 14 w 53"/>
                <a:gd name="T15" fmla="*/ 90 h 104"/>
                <a:gd name="T16" fmla="*/ 14 w 53"/>
                <a:gd name="T17" fmla="*/ 36 h 104"/>
                <a:gd name="T18" fmla="*/ 42 w 53"/>
                <a:gd name="T19" fmla="*/ 36 h 104"/>
                <a:gd name="T20" fmla="*/ 42 w 53"/>
                <a:gd name="T21" fmla="*/ 24 h 104"/>
                <a:gd name="T22" fmla="*/ 14 w 53"/>
                <a:gd name="T23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104">
                  <a:moveTo>
                    <a:pt x="14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104"/>
                  </a:lnTo>
                  <a:lnTo>
                    <a:pt x="53" y="104"/>
                  </a:lnTo>
                  <a:lnTo>
                    <a:pt x="53" y="90"/>
                  </a:lnTo>
                  <a:lnTo>
                    <a:pt x="14" y="90"/>
                  </a:lnTo>
                  <a:lnTo>
                    <a:pt x="14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55">
              <a:extLst>
                <a:ext uri="{FF2B5EF4-FFF2-40B4-BE49-F238E27FC236}">
                  <a16:creationId xmlns:a16="http://schemas.microsoft.com/office/drawing/2014/main" id="{24671760-DD62-48B6-9C20-DE19CECC1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9475" y="-95250"/>
              <a:ext cx="38100" cy="50800"/>
            </a:xfrm>
            <a:custGeom>
              <a:avLst/>
              <a:gdLst>
                <a:gd name="T0" fmla="*/ 65 w 79"/>
                <a:gd name="T1" fmla="*/ 90 h 104"/>
                <a:gd name="T2" fmla="*/ 14 w 79"/>
                <a:gd name="T3" fmla="*/ 90 h 104"/>
                <a:gd name="T4" fmla="*/ 14 w 79"/>
                <a:gd name="T5" fmla="*/ 70 h 104"/>
                <a:gd name="T6" fmla="*/ 79 w 79"/>
                <a:gd name="T7" fmla="*/ 70 h 104"/>
                <a:gd name="T8" fmla="*/ 79 w 79"/>
                <a:gd name="T9" fmla="*/ 24 h 104"/>
                <a:gd name="T10" fmla="*/ 44 w 79"/>
                <a:gd name="T11" fmla="*/ 24 h 104"/>
                <a:gd name="T12" fmla="*/ 60 w 79"/>
                <a:gd name="T13" fmla="*/ 0 h 104"/>
                <a:gd name="T14" fmla="*/ 46 w 79"/>
                <a:gd name="T15" fmla="*/ 0 h 104"/>
                <a:gd name="T16" fmla="*/ 29 w 79"/>
                <a:gd name="T17" fmla="*/ 24 h 104"/>
                <a:gd name="T18" fmla="*/ 0 w 79"/>
                <a:gd name="T19" fmla="*/ 24 h 104"/>
                <a:gd name="T20" fmla="*/ 0 w 79"/>
                <a:gd name="T21" fmla="*/ 104 h 104"/>
                <a:gd name="T22" fmla="*/ 66 w 79"/>
                <a:gd name="T23" fmla="*/ 104 h 104"/>
                <a:gd name="T24" fmla="*/ 66 w 79"/>
                <a:gd name="T25" fmla="*/ 90 h 104"/>
                <a:gd name="T26" fmla="*/ 65 w 79"/>
                <a:gd name="T27" fmla="*/ 90 h 104"/>
                <a:gd name="T28" fmla="*/ 14 w 79"/>
                <a:gd name="T29" fmla="*/ 38 h 104"/>
                <a:gd name="T30" fmla="*/ 65 w 79"/>
                <a:gd name="T31" fmla="*/ 38 h 104"/>
                <a:gd name="T32" fmla="*/ 65 w 79"/>
                <a:gd name="T33" fmla="*/ 58 h 104"/>
                <a:gd name="T34" fmla="*/ 14 w 79"/>
                <a:gd name="T35" fmla="*/ 58 h 104"/>
                <a:gd name="T36" fmla="*/ 14 w 79"/>
                <a:gd name="T37" fmla="*/ 3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04">
                  <a:moveTo>
                    <a:pt x="65" y="90"/>
                  </a:moveTo>
                  <a:lnTo>
                    <a:pt x="14" y="90"/>
                  </a:lnTo>
                  <a:lnTo>
                    <a:pt x="14" y="70"/>
                  </a:lnTo>
                  <a:lnTo>
                    <a:pt x="79" y="70"/>
                  </a:lnTo>
                  <a:lnTo>
                    <a:pt x="79" y="24"/>
                  </a:lnTo>
                  <a:lnTo>
                    <a:pt x="44" y="24"/>
                  </a:lnTo>
                  <a:lnTo>
                    <a:pt x="60" y="0"/>
                  </a:lnTo>
                  <a:lnTo>
                    <a:pt x="46" y="0"/>
                  </a:lnTo>
                  <a:cubicBezTo>
                    <a:pt x="46" y="0"/>
                    <a:pt x="33" y="16"/>
                    <a:pt x="29" y="24"/>
                  </a:cubicBezTo>
                  <a:lnTo>
                    <a:pt x="0" y="24"/>
                  </a:lnTo>
                  <a:lnTo>
                    <a:pt x="0" y="104"/>
                  </a:lnTo>
                  <a:lnTo>
                    <a:pt x="66" y="104"/>
                  </a:lnTo>
                  <a:lnTo>
                    <a:pt x="66" y="90"/>
                  </a:lnTo>
                  <a:lnTo>
                    <a:pt x="65" y="90"/>
                  </a:lnTo>
                  <a:close/>
                  <a:moveTo>
                    <a:pt x="14" y="38"/>
                  </a:moveTo>
                  <a:lnTo>
                    <a:pt x="65" y="38"/>
                  </a:lnTo>
                  <a:lnTo>
                    <a:pt x="65" y="58"/>
                  </a:lnTo>
                  <a:lnTo>
                    <a:pt x="14" y="5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6">
              <a:extLst>
                <a:ext uri="{FF2B5EF4-FFF2-40B4-BE49-F238E27FC236}">
                  <a16:creationId xmlns:a16="http://schemas.microsoft.com/office/drawing/2014/main" id="{FF602D85-3C85-4308-B5D6-3DF5BA1B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8775" y="-12700"/>
              <a:ext cx="80963" cy="80963"/>
            </a:xfrm>
            <a:custGeom>
              <a:avLst/>
              <a:gdLst>
                <a:gd name="T0" fmla="*/ 133 w 165"/>
                <a:gd name="T1" fmla="*/ 125 h 166"/>
                <a:gd name="T2" fmla="*/ 133 w 165"/>
                <a:gd name="T3" fmla="*/ 56 h 166"/>
                <a:gd name="T4" fmla="*/ 73 w 165"/>
                <a:gd name="T5" fmla="*/ 0 h 166"/>
                <a:gd name="T6" fmla="*/ 7 w 165"/>
                <a:gd name="T7" fmla="*/ 35 h 166"/>
                <a:gd name="T8" fmla="*/ 28 w 165"/>
                <a:gd name="T9" fmla="*/ 52 h 166"/>
                <a:gd name="T10" fmla="*/ 73 w 165"/>
                <a:gd name="T11" fmla="*/ 11 h 166"/>
                <a:gd name="T12" fmla="*/ 98 w 165"/>
                <a:gd name="T13" fmla="*/ 56 h 166"/>
                <a:gd name="T14" fmla="*/ 98 w 165"/>
                <a:gd name="T15" fmla="*/ 73 h 166"/>
                <a:gd name="T16" fmla="*/ 0 w 165"/>
                <a:gd name="T17" fmla="*/ 126 h 166"/>
                <a:gd name="T18" fmla="*/ 47 w 165"/>
                <a:gd name="T19" fmla="*/ 166 h 166"/>
                <a:gd name="T20" fmla="*/ 97 w 165"/>
                <a:gd name="T21" fmla="*/ 142 h 166"/>
                <a:gd name="T22" fmla="*/ 126 w 165"/>
                <a:gd name="T23" fmla="*/ 166 h 166"/>
                <a:gd name="T24" fmla="*/ 165 w 165"/>
                <a:gd name="T25" fmla="*/ 160 h 166"/>
                <a:gd name="T26" fmla="*/ 165 w 165"/>
                <a:gd name="T27" fmla="*/ 151 h 166"/>
                <a:gd name="T28" fmla="*/ 151 w 165"/>
                <a:gd name="T29" fmla="*/ 153 h 166"/>
                <a:gd name="T30" fmla="*/ 133 w 165"/>
                <a:gd name="T31" fmla="*/ 125 h 166"/>
                <a:gd name="T32" fmla="*/ 97 w 165"/>
                <a:gd name="T33" fmla="*/ 106 h 166"/>
                <a:gd name="T34" fmla="*/ 62 w 165"/>
                <a:gd name="T35" fmla="*/ 145 h 166"/>
                <a:gd name="T36" fmla="*/ 40 w 165"/>
                <a:gd name="T37" fmla="*/ 120 h 166"/>
                <a:gd name="T38" fmla="*/ 97 w 165"/>
                <a:gd name="T39" fmla="*/ 85 h 166"/>
                <a:gd name="T40" fmla="*/ 97 w 165"/>
                <a:gd name="T41" fmla="*/ 10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66">
                  <a:moveTo>
                    <a:pt x="133" y="125"/>
                  </a:moveTo>
                  <a:lnTo>
                    <a:pt x="133" y="56"/>
                  </a:lnTo>
                  <a:cubicBezTo>
                    <a:pt x="133" y="17"/>
                    <a:pt x="118" y="0"/>
                    <a:pt x="73" y="0"/>
                  </a:cubicBezTo>
                  <a:cubicBezTo>
                    <a:pt x="43" y="0"/>
                    <a:pt x="7" y="11"/>
                    <a:pt x="7" y="35"/>
                  </a:cubicBezTo>
                  <a:cubicBezTo>
                    <a:pt x="7" y="47"/>
                    <a:pt x="17" y="52"/>
                    <a:pt x="28" y="52"/>
                  </a:cubicBezTo>
                  <a:cubicBezTo>
                    <a:pt x="62" y="52"/>
                    <a:pt x="37" y="11"/>
                    <a:pt x="73" y="11"/>
                  </a:cubicBezTo>
                  <a:cubicBezTo>
                    <a:pt x="98" y="11"/>
                    <a:pt x="98" y="37"/>
                    <a:pt x="98" y="56"/>
                  </a:cubicBezTo>
                  <a:lnTo>
                    <a:pt x="98" y="73"/>
                  </a:lnTo>
                  <a:cubicBezTo>
                    <a:pt x="75" y="75"/>
                    <a:pt x="0" y="78"/>
                    <a:pt x="0" y="126"/>
                  </a:cubicBezTo>
                  <a:cubicBezTo>
                    <a:pt x="0" y="148"/>
                    <a:pt x="22" y="166"/>
                    <a:pt x="47" y="166"/>
                  </a:cubicBezTo>
                  <a:cubicBezTo>
                    <a:pt x="75" y="166"/>
                    <a:pt x="90" y="150"/>
                    <a:pt x="97" y="142"/>
                  </a:cubicBezTo>
                  <a:cubicBezTo>
                    <a:pt x="100" y="153"/>
                    <a:pt x="105" y="166"/>
                    <a:pt x="126" y="166"/>
                  </a:cubicBezTo>
                  <a:cubicBezTo>
                    <a:pt x="141" y="166"/>
                    <a:pt x="152" y="163"/>
                    <a:pt x="165" y="160"/>
                  </a:cubicBezTo>
                  <a:lnTo>
                    <a:pt x="165" y="151"/>
                  </a:lnTo>
                  <a:cubicBezTo>
                    <a:pt x="160" y="152"/>
                    <a:pt x="155" y="153"/>
                    <a:pt x="151" y="153"/>
                  </a:cubicBezTo>
                  <a:cubicBezTo>
                    <a:pt x="138" y="153"/>
                    <a:pt x="133" y="146"/>
                    <a:pt x="133" y="125"/>
                  </a:cubicBezTo>
                  <a:close/>
                  <a:moveTo>
                    <a:pt x="97" y="106"/>
                  </a:moveTo>
                  <a:cubicBezTo>
                    <a:pt x="97" y="131"/>
                    <a:pt x="83" y="145"/>
                    <a:pt x="62" y="145"/>
                  </a:cubicBezTo>
                  <a:cubicBezTo>
                    <a:pt x="47" y="145"/>
                    <a:pt x="40" y="133"/>
                    <a:pt x="40" y="120"/>
                  </a:cubicBezTo>
                  <a:cubicBezTo>
                    <a:pt x="40" y="87"/>
                    <a:pt x="83" y="85"/>
                    <a:pt x="97" y="85"/>
                  </a:cubicBezTo>
                  <a:lnTo>
                    <a:pt x="97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7">
              <a:extLst>
                <a:ext uri="{FF2B5EF4-FFF2-40B4-BE49-F238E27FC236}">
                  <a16:creationId xmlns:a16="http://schemas.microsoft.com/office/drawing/2014/main" id="{251A8DD7-387B-4149-A045-F728E10BB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-12700"/>
              <a:ext cx="95250" cy="79375"/>
            </a:xfrm>
            <a:custGeom>
              <a:avLst/>
              <a:gdLst>
                <a:gd name="T0" fmla="*/ 169 w 196"/>
                <a:gd name="T1" fmla="*/ 125 h 162"/>
                <a:gd name="T2" fmla="*/ 169 w 196"/>
                <a:gd name="T3" fmla="*/ 46 h 162"/>
                <a:gd name="T4" fmla="*/ 125 w 196"/>
                <a:gd name="T5" fmla="*/ 0 h 162"/>
                <a:gd name="T6" fmla="*/ 65 w 196"/>
                <a:gd name="T7" fmla="*/ 41 h 162"/>
                <a:gd name="T8" fmla="*/ 64 w 196"/>
                <a:gd name="T9" fmla="*/ 41 h 162"/>
                <a:gd name="T10" fmla="*/ 64 w 196"/>
                <a:gd name="T11" fmla="*/ 0 h 162"/>
                <a:gd name="T12" fmla="*/ 0 w 196"/>
                <a:gd name="T13" fmla="*/ 8 h 162"/>
                <a:gd name="T14" fmla="*/ 0 w 196"/>
                <a:gd name="T15" fmla="*/ 16 h 162"/>
                <a:gd name="T16" fmla="*/ 28 w 196"/>
                <a:gd name="T17" fmla="*/ 43 h 162"/>
                <a:gd name="T18" fmla="*/ 28 w 196"/>
                <a:gd name="T19" fmla="*/ 125 h 162"/>
                <a:gd name="T20" fmla="*/ 0 w 196"/>
                <a:gd name="T21" fmla="*/ 155 h 162"/>
                <a:gd name="T22" fmla="*/ 0 w 196"/>
                <a:gd name="T23" fmla="*/ 162 h 162"/>
                <a:gd name="T24" fmla="*/ 91 w 196"/>
                <a:gd name="T25" fmla="*/ 162 h 162"/>
                <a:gd name="T26" fmla="*/ 91 w 196"/>
                <a:gd name="T27" fmla="*/ 155 h 162"/>
                <a:gd name="T28" fmla="*/ 64 w 196"/>
                <a:gd name="T29" fmla="*/ 125 h 162"/>
                <a:gd name="T30" fmla="*/ 64 w 196"/>
                <a:gd name="T31" fmla="*/ 78 h 162"/>
                <a:gd name="T32" fmla="*/ 109 w 196"/>
                <a:gd name="T33" fmla="*/ 21 h 162"/>
                <a:gd name="T34" fmla="*/ 133 w 196"/>
                <a:gd name="T35" fmla="*/ 73 h 162"/>
                <a:gd name="T36" fmla="*/ 133 w 196"/>
                <a:gd name="T37" fmla="*/ 125 h 162"/>
                <a:gd name="T38" fmla="*/ 105 w 196"/>
                <a:gd name="T39" fmla="*/ 155 h 162"/>
                <a:gd name="T40" fmla="*/ 105 w 196"/>
                <a:gd name="T41" fmla="*/ 162 h 162"/>
                <a:gd name="T42" fmla="*/ 196 w 196"/>
                <a:gd name="T43" fmla="*/ 162 h 162"/>
                <a:gd name="T44" fmla="*/ 196 w 196"/>
                <a:gd name="T45" fmla="*/ 155 h 162"/>
                <a:gd name="T46" fmla="*/ 169 w 196"/>
                <a:gd name="T47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62">
                  <a:moveTo>
                    <a:pt x="169" y="125"/>
                  </a:moveTo>
                  <a:lnTo>
                    <a:pt x="169" y="46"/>
                  </a:lnTo>
                  <a:cubicBezTo>
                    <a:pt x="169" y="20"/>
                    <a:pt x="161" y="0"/>
                    <a:pt x="125" y="0"/>
                  </a:cubicBezTo>
                  <a:cubicBezTo>
                    <a:pt x="90" y="0"/>
                    <a:pt x="74" y="26"/>
                    <a:pt x="65" y="41"/>
                  </a:cubicBezTo>
                  <a:lnTo>
                    <a:pt x="64" y="41"/>
                  </a:lnTo>
                  <a:lnTo>
                    <a:pt x="64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4" y="16"/>
                    <a:pt x="28" y="18"/>
                    <a:pt x="28" y="43"/>
                  </a:cubicBezTo>
                  <a:lnTo>
                    <a:pt x="28" y="125"/>
                  </a:lnTo>
                  <a:cubicBezTo>
                    <a:pt x="28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4" y="148"/>
                    <a:pt x="64" y="125"/>
                  </a:cubicBezTo>
                  <a:lnTo>
                    <a:pt x="64" y="78"/>
                  </a:lnTo>
                  <a:cubicBezTo>
                    <a:pt x="64" y="57"/>
                    <a:pt x="88" y="21"/>
                    <a:pt x="109" y="21"/>
                  </a:cubicBezTo>
                  <a:cubicBezTo>
                    <a:pt x="126" y="21"/>
                    <a:pt x="133" y="32"/>
                    <a:pt x="133" y="73"/>
                  </a:cubicBezTo>
                  <a:lnTo>
                    <a:pt x="133" y="125"/>
                  </a:lnTo>
                  <a:cubicBezTo>
                    <a:pt x="133" y="148"/>
                    <a:pt x="126" y="155"/>
                    <a:pt x="105" y="155"/>
                  </a:cubicBezTo>
                  <a:lnTo>
                    <a:pt x="105" y="162"/>
                  </a:lnTo>
                  <a:lnTo>
                    <a:pt x="196" y="162"/>
                  </a:lnTo>
                  <a:lnTo>
                    <a:pt x="196" y="155"/>
                  </a:lnTo>
                  <a:cubicBezTo>
                    <a:pt x="175" y="155"/>
                    <a:pt x="169" y="148"/>
                    <a:pt x="169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8">
              <a:extLst>
                <a:ext uri="{FF2B5EF4-FFF2-40B4-BE49-F238E27FC236}">
                  <a16:creationId xmlns:a16="http://schemas.microsoft.com/office/drawing/2014/main" id="{71ED7B9E-5EC4-43A9-A56B-C590D9491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6263" y="-26988"/>
              <a:ext cx="87313" cy="130175"/>
            </a:xfrm>
            <a:custGeom>
              <a:avLst/>
              <a:gdLst>
                <a:gd name="T0" fmla="*/ 155 w 178"/>
                <a:gd name="T1" fmla="*/ 0 h 264"/>
                <a:gd name="T2" fmla="*/ 114 w 178"/>
                <a:gd name="T3" fmla="*/ 38 h 264"/>
                <a:gd name="T4" fmla="*/ 75 w 178"/>
                <a:gd name="T5" fmla="*/ 28 h 264"/>
                <a:gd name="T6" fmla="*/ 8 w 178"/>
                <a:gd name="T7" fmla="*/ 84 h 264"/>
                <a:gd name="T8" fmla="*/ 33 w 178"/>
                <a:gd name="T9" fmla="*/ 129 h 264"/>
                <a:gd name="T10" fmla="*/ 12 w 178"/>
                <a:gd name="T11" fmla="*/ 169 h 264"/>
                <a:gd name="T12" fmla="*/ 23 w 178"/>
                <a:gd name="T13" fmla="*/ 189 h 264"/>
                <a:gd name="T14" fmla="*/ 0 w 178"/>
                <a:gd name="T15" fmla="*/ 223 h 264"/>
                <a:gd name="T16" fmla="*/ 75 w 178"/>
                <a:gd name="T17" fmla="*/ 264 h 264"/>
                <a:gd name="T18" fmla="*/ 169 w 178"/>
                <a:gd name="T19" fmla="*/ 204 h 264"/>
                <a:gd name="T20" fmla="*/ 114 w 178"/>
                <a:gd name="T21" fmla="*/ 163 h 264"/>
                <a:gd name="T22" fmla="*/ 57 w 178"/>
                <a:gd name="T23" fmla="*/ 163 h 264"/>
                <a:gd name="T24" fmla="*/ 38 w 178"/>
                <a:gd name="T25" fmla="*/ 150 h 264"/>
                <a:gd name="T26" fmla="*/ 45 w 178"/>
                <a:gd name="T27" fmla="*/ 135 h 264"/>
                <a:gd name="T28" fmla="*/ 77 w 178"/>
                <a:gd name="T29" fmla="*/ 140 h 264"/>
                <a:gd name="T30" fmla="*/ 144 w 178"/>
                <a:gd name="T31" fmla="*/ 85 h 264"/>
                <a:gd name="T32" fmla="*/ 124 w 178"/>
                <a:gd name="T33" fmla="*/ 44 h 264"/>
                <a:gd name="T34" fmla="*/ 138 w 178"/>
                <a:gd name="T35" fmla="*/ 31 h 264"/>
                <a:gd name="T36" fmla="*/ 145 w 178"/>
                <a:gd name="T37" fmla="*/ 35 h 264"/>
                <a:gd name="T38" fmla="*/ 158 w 178"/>
                <a:gd name="T39" fmla="*/ 39 h 264"/>
                <a:gd name="T40" fmla="*/ 178 w 178"/>
                <a:gd name="T41" fmla="*/ 20 h 264"/>
                <a:gd name="T42" fmla="*/ 155 w 178"/>
                <a:gd name="T43" fmla="*/ 0 h 264"/>
                <a:gd name="T44" fmla="*/ 104 w 178"/>
                <a:gd name="T45" fmla="*/ 194 h 264"/>
                <a:gd name="T46" fmla="*/ 137 w 178"/>
                <a:gd name="T47" fmla="*/ 213 h 264"/>
                <a:gd name="T48" fmla="*/ 77 w 178"/>
                <a:gd name="T49" fmla="*/ 248 h 264"/>
                <a:gd name="T50" fmla="*/ 27 w 178"/>
                <a:gd name="T51" fmla="*/ 213 h 264"/>
                <a:gd name="T52" fmla="*/ 34 w 178"/>
                <a:gd name="T53" fmla="*/ 194 h 264"/>
                <a:gd name="T54" fmla="*/ 104 w 178"/>
                <a:gd name="T55" fmla="*/ 194 h 264"/>
                <a:gd name="T56" fmla="*/ 75 w 178"/>
                <a:gd name="T57" fmla="*/ 128 h 264"/>
                <a:gd name="T58" fmla="*/ 45 w 178"/>
                <a:gd name="T59" fmla="*/ 85 h 264"/>
                <a:gd name="T60" fmla="*/ 75 w 178"/>
                <a:gd name="T61" fmla="*/ 40 h 264"/>
                <a:gd name="T62" fmla="*/ 105 w 178"/>
                <a:gd name="T63" fmla="*/ 85 h 264"/>
                <a:gd name="T64" fmla="*/ 75 w 178"/>
                <a:gd name="T65" fmla="*/ 12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264">
                  <a:moveTo>
                    <a:pt x="155" y="0"/>
                  </a:moveTo>
                  <a:cubicBezTo>
                    <a:pt x="133" y="0"/>
                    <a:pt x="122" y="25"/>
                    <a:pt x="114" y="38"/>
                  </a:cubicBezTo>
                  <a:cubicBezTo>
                    <a:pt x="104" y="33"/>
                    <a:pt x="93" y="28"/>
                    <a:pt x="75" y="28"/>
                  </a:cubicBezTo>
                  <a:cubicBezTo>
                    <a:pt x="34" y="28"/>
                    <a:pt x="8" y="49"/>
                    <a:pt x="8" y="84"/>
                  </a:cubicBezTo>
                  <a:cubicBezTo>
                    <a:pt x="8" y="111"/>
                    <a:pt x="23" y="121"/>
                    <a:pt x="33" y="129"/>
                  </a:cubicBezTo>
                  <a:cubicBezTo>
                    <a:pt x="28" y="135"/>
                    <a:pt x="12" y="151"/>
                    <a:pt x="12" y="169"/>
                  </a:cubicBezTo>
                  <a:cubicBezTo>
                    <a:pt x="12" y="180"/>
                    <a:pt x="19" y="185"/>
                    <a:pt x="23" y="189"/>
                  </a:cubicBezTo>
                  <a:cubicBezTo>
                    <a:pt x="14" y="196"/>
                    <a:pt x="0" y="206"/>
                    <a:pt x="0" y="223"/>
                  </a:cubicBezTo>
                  <a:cubicBezTo>
                    <a:pt x="0" y="239"/>
                    <a:pt x="22" y="264"/>
                    <a:pt x="75" y="264"/>
                  </a:cubicBezTo>
                  <a:cubicBezTo>
                    <a:pt x="134" y="264"/>
                    <a:pt x="169" y="233"/>
                    <a:pt x="169" y="204"/>
                  </a:cubicBezTo>
                  <a:cubicBezTo>
                    <a:pt x="169" y="171"/>
                    <a:pt x="140" y="163"/>
                    <a:pt x="114" y="163"/>
                  </a:cubicBezTo>
                  <a:lnTo>
                    <a:pt x="57" y="163"/>
                  </a:lnTo>
                  <a:cubicBezTo>
                    <a:pt x="45" y="163"/>
                    <a:pt x="38" y="160"/>
                    <a:pt x="38" y="150"/>
                  </a:cubicBezTo>
                  <a:cubicBezTo>
                    <a:pt x="38" y="145"/>
                    <a:pt x="42" y="139"/>
                    <a:pt x="45" y="135"/>
                  </a:cubicBezTo>
                  <a:cubicBezTo>
                    <a:pt x="53" y="138"/>
                    <a:pt x="60" y="140"/>
                    <a:pt x="77" y="140"/>
                  </a:cubicBezTo>
                  <a:cubicBezTo>
                    <a:pt x="115" y="140"/>
                    <a:pt x="144" y="120"/>
                    <a:pt x="144" y="85"/>
                  </a:cubicBezTo>
                  <a:cubicBezTo>
                    <a:pt x="144" y="63"/>
                    <a:pt x="134" y="51"/>
                    <a:pt x="124" y="44"/>
                  </a:cubicBezTo>
                  <a:cubicBezTo>
                    <a:pt x="127" y="39"/>
                    <a:pt x="130" y="31"/>
                    <a:pt x="138" y="31"/>
                  </a:cubicBezTo>
                  <a:cubicBezTo>
                    <a:pt x="140" y="31"/>
                    <a:pt x="143" y="33"/>
                    <a:pt x="145" y="35"/>
                  </a:cubicBezTo>
                  <a:cubicBezTo>
                    <a:pt x="148" y="38"/>
                    <a:pt x="152" y="39"/>
                    <a:pt x="158" y="39"/>
                  </a:cubicBezTo>
                  <a:cubicBezTo>
                    <a:pt x="169" y="39"/>
                    <a:pt x="178" y="30"/>
                    <a:pt x="178" y="20"/>
                  </a:cubicBezTo>
                  <a:cubicBezTo>
                    <a:pt x="174" y="8"/>
                    <a:pt x="167" y="0"/>
                    <a:pt x="155" y="0"/>
                  </a:cubicBezTo>
                  <a:close/>
                  <a:moveTo>
                    <a:pt x="104" y="194"/>
                  </a:moveTo>
                  <a:cubicBezTo>
                    <a:pt x="119" y="194"/>
                    <a:pt x="137" y="199"/>
                    <a:pt x="137" y="213"/>
                  </a:cubicBezTo>
                  <a:cubicBezTo>
                    <a:pt x="137" y="229"/>
                    <a:pt x="112" y="248"/>
                    <a:pt x="77" y="248"/>
                  </a:cubicBezTo>
                  <a:cubicBezTo>
                    <a:pt x="43" y="248"/>
                    <a:pt x="27" y="226"/>
                    <a:pt x="27" y="213"/>
                  </a:cubicBezTo>
                  <a:cubicBezTo>
                    <a:pt x="27" y="205"/>
                    <a:pt x="30" y="200"/>
                    <a:pt x="34" y="194"/>
                  </a:cubicBezTo>
                  <a:lnTo>
                    <a:pt x="104" y="194"/>
                  </a:lnTo>
                  <a:close/>
                  <a:moveTo>
                    <a:pt x="75" y="128"/>
                  </a:moveTo>
                  <a:cubicBezTo>
                    <a:pt x="52" y="128"/>
                    <a:pt x="45" y="110"/>
                    <a:pt x="45" y="85"/>
                  </a:cubicBezTo>
                  <a:cubicBezTo>
                    <a:pt x="45" y="68"/>
                    <a:pt x="49" y="40"/>
                    <a:pt x="75" y="40"/>
                  </a:cubicBezTo>
                  <a:cubicBezTo>
                    <a:pt x="98" y="40"/>
                    <a:pt x="105" y="61"/>
                    <a:pt x="105" y="85"/>
                  </a:cubicBezTo>
                  <a:cubicBezTo>
                    <a:pt x="105" y="108"/>
                    <a:pt x="97" y="128"/>
                    <a:pt x="75" y="1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9">
              <a:extLst>
                <a:ext uri="{FF2B5EF4-FFF2-40B4-BE49-F238E27FC236}">
                  <a16:creationId xmlns:a16="http://schemas.microsoft.com/office/drawing/2014/main" id="{45F98E69-8A37-4A0A-B76D-E4955527C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625" y="-12700"/>
              <a:ext cx="69850" cy="80963"/>
            </a:xfrm>
            <a:custGeom>
              <a:avLst/>
              <a:gdLst>
                <a:gd name="T0" fmla="*/ 76 w 144"/>
                <a:gd name="T1" fmla="*/ 0 h 166"/>
                <a:gd name="T2" fmla="*/ 0 w 144"/>
                <a:gd name="T3" fmla="*/ 77 h 166"/>
                <a:gd name="T4" fmla="*/ 89 w 144"/>
                <a:gd name="T5" fmla="*/ 166 h 166"/>
                <a:gd name="T6" fmla="*/ 139 w 144"/>
                <a:gd name="T7" fmla="*/ 157 h 166"/>
                <a:gd name="T8" fmla="*/ 139 w 144"/>
                <a:gd name="T9" fmla="*/ 145 h 166"/>
                <a:gd name="T10" fmla="*/ 105 w 144"/>
                <a:gd name="T11" fmla="*/ 151 h 166"/>
                <a:gd name="T12" fmla="*/ 39 w 144"/>
                <a:gd name="T13" fmla="*/ 66 h 166"/>
                <a:gd name="T14" fmla="*/ 141 w 144"/>
                <a:gd name="T15" fmla="*/ 66 h 166"/>
                <a:gd name="T16" fmla="*/ 76 w 144"/>
                <a:gd name="T17" fmla="*/ 0 h 166"/>
                <a:gd name="T18" fmla="*/ 40 w 144"/>
                <a:gd name="T19" fmla="*/ 51 h 166"/>
                <a:gd name="T20" fmla="*/ 75 w 144"/>
                <a:gd name="T21" fmla="*/ 12 h 166"/>
                <a:gd name="T22" fmla="*/ 106 w 144"/>
                <a:gd name="T23" fmla="*/ 51 h 166"/>
                <a:gd name="T24" fmla="*/ 40 w 144"/>
                <a:gd name="T25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66">
                  <a:moveTo>
                    <a:pt x="76" y="0"/>
                  </a:moveTo>
                  <a:cubicBezTo>
                    <a:pt x="27" y="0"/>
                    <a:pt x="0" y="25"/>
                    <a:pt x="0" y="77"/>
                  </a:cubicBezTo>
                  <a:cubicBezTo>
                    <a:pt x="0" y="135"/>
                    <a:pt x="34" y="166"/>
                    <a:pt x="89" y="166"/>
                  </a:cubicBezTo>
                  <a:cubicBezTo>
                    <a:pt x="114" y="166"/>
                    <a:pt x="132" y="160"/>
                    <a:pt x="139" y="157"/>
                  </a:cubicBezTo>
                  <a:lnTo>
                    <a:pt x="139" y="145"/>
                  </a:lnTo>
                  <a:cubicBezTo>
                    <a:pt x="131" y="147"/>
                    <a:pt x="120" y="151"/>
                    <a:pt x="105" y="151"/>
                  </a:cubicBezTo>
                  <a:cubicBezTo>
                    <a:pt x="54" y="151"/>
                    <a:pt x="39" y="102"/>
                    <a:pt x="39" y="66"/>
                  </a:cubicBezTo>
                  <a:lnTo>
                    <a:pt x="141" y="66"/>
                  </a:lnTo>
                  <a:cubicBezTo>
                    <a:pt x="144" y="36"/>
                    <a:pt x="134" y="0"/>
                    <a:pt x="76" y="0"/>
                  </a:cubicBezTo>
                  <a:close/>
                  <a:moveTo>
                    <a:pt x="40" y="51"/>
                  </a:moveTo>
                  <a:cubicBezTo>
                    <a:pt x="40" y="37"/>
                    <a:pt x="47" y="12"/>
                    <a:pt x="75" y="12"/>
                  </a:cubicBezTo>
                  <a:cubicBezTo>
                    <a:pt x="100" y="12"/>
                    <a:pt x="106" y="30"/>
                    <a:pt x="106" y="51"/>
                  </a:cubicBezTo>
                  <a:lnTo>
                    <a:pt x="4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0">
              <a:extLst>
                <a:ext uri="{FF2B5EF4-FFF2-40B4-BE49-F238E27FC236}">
                  <a16:creationId xmlns:a16="http://schemas.microsoft.com/office/drawing/2014/main" id="{18F61ACB-5376-48E8-829F-BD96D223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0" y="-12700"/>
              <a:ext cx="66675" cy="79375"/>
            </a:xfrm>
            <a:custGeom>
              <a:avLst/>
              <a:gdLst>
                <a:gd name="T0" fmla="*/ 115 w 135"/>
                <a:gd name="T1" fmla="*/ 0 h 162"/>
                <a:gd name="T2" fmla="*/ 65 w 135"/>
                <a:gd name="T3" fmla="*/ 40 h 162"/>
                <a:gd name="T4" fmla="*/ 63 w 135"/>
                <a:gd name="T5" fmla="*/ 40 h 162"/>
                <a:gd name="T6" fmla="*/ 63 w 135"/>
                <a:gd name="T7" fmla="*/ 0 h 162"/>
                <a:gd name="T8" fmla="*/ 0 w 135"/>
                <a:gd name="T9" fmla="*/ 8 h 162"/>
                <a:gd name="T10" fmla="*/ 0 w 135"/>
                <a:gd name="T11" fmla="*/ 16 h 162"/>
                <a:gd name="T12" fmla="*/ 27 w 135"/>
                <a:gd name="T13" fmla="*/ 43 h 162"/>
                <a:gd name="T14" fmla="*/ 27 w 135"/>
                <a:gd name="T15" fmla="*/ 125 h 162"/>
                <a:gd name="T16" fmla="*/ 0 w 135"/>
                <a:gd name="T17" fmla="*/ 155 h 162"/>
                <a:gd name="T18" fmla="*/ 0 w 135"/>
                <a:gd name="T19" fmla="*/ 162 h 162"/>
                <a:gd name="T20" fmla="*/ 91 w 135"/>
                <a:gd name="T21" fmla="*/ 162 h 162"/>
                <a:gd name="T22" fmla="*/ 91 w 135"/>
                <a:gd name="T23" fmla="*/ 155 h 162"/>
                <a:gd name="T24" fmla="*/ 63 w 135"/>
                <a:gd name="T25" fmla="*/ 125 h 162"/>
                <a:gd name="T26" fmla="*/ 63 w 135"/>
                <a:gd name="T27" fmla="*/ 86 h 162"/>
                <a:gd name="T28" fmla="*/ 91 w 135"/>
                <a:gd name="T29" fmla="*/ 30 h 162"/>
                <a:gd name="T30" fmla="*/ 113 w 135"/>
                <a:gd name="T31" fmla="*/ 37 h 162"/>
                <a:gd name="T32" fmla="*/ 133 w 135"/>
                <a:gd name="T33" fmla="*/ 18 h 162"/>
                <a:gd name="T34" fmla="*/ 115 w 135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62">
                  <a:moveTo>
                    <a:pt x="115" y="0"/>
                  </a:moveTo>
                  <a:cubicBezTo>
                    <a:pt x="85" y="0"/>
                    <a:pt x="71" y="25"/>
                    <a:pt x="65" y="40"/>
                  </a:cubicBezTo>
                  <a:lnTo>
                    <a:pt x="63" y="40"/>
                  </a:lnTo>
                  <a:lnTo>
                    <a:pt x="63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3" y="16"/>
                    <a:pt x="27" y="18"/>
                    <a:pt x="27" y="43"/>
                  </a:cubicBezTo>
                  <a:lnTo>
                    <a:pt x="27" y="125"/>
                  </a:lnTo>
                  <a:cubicBezTo>
                    <a:pt x="27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3" y="148"/>
                    <a:pt x="63" y="125"/>
                  </a:cubicBezTo>
                  <a:lnTo>
                    <a:pt x="63" y="86"/>
                  </a:lnTo>
                  <a:cubicBezTo>
                    <a:pt x="63" y="51"/>
                    <a:pt x="80" y="30"/>
                    <a:pt x="91" y="30"/>
                  </a:cubicBezTo>
                  <a:cubicBezTo>
                    <a:pt x="103" y="30"/>
                    <a:pt x="101" y="37"/>
                    <a:pt x="113" y="37"/>
                  </a:cubicBezTo>
                  <a:cubicBezTo>
                    <a:pt x="123" y="37"/>
                    <a:pt x="133" y="30"/>
                    <a:pt x="133" y="18"/>
                  </a:cubicBezTo>
                  <a:cubicBezTo>
                    <a:pt x="135" y="6"/>
                    <a:pt x="122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61">
              <a:extLst>
                <a:ext uri="{FF2B5EF4-FFF2-40B4-BE49-F238E27FC236}">
                  <a16:creationId xmlns:a16="http://schemas.microsoft.com/office/drawing/2014/main" id="{7DA2A064-F1AF-46D4-8981-8AEEF81E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-12700"/>
              <a:ext cx="58738" cy="80963"/>
            </a:xfrm>
            <a:custGeom>
              <a:avLst/>
              <a:gdLst>
                <a:gd name="T0" fmla="*/ 99 w 118"/>
                <a:gd name="T1" fmla="*/ 82 h 166"/>
                <a:gd name="T2" fmla="*/ 34 w 118"/>
                <a:gd name="T3" fmla="*/ 35 h 166"/>
                <a:gd name="T4" fmla="*/ 62 w 118"/>
                <a:gd name="T5" fmla="*/ 12 h 166"/>
                <a:gd name="T6" fmla="*/ 98 w 118"/>
                <a:gd name="T7" fmla="*/ 47 h 166"/>
                <a:gd name="T8" fmla="*/ 108 w 118"/>
                <a:gd name="T9" fmla="*/ 47 h 166"/>
                <a:gd name="T10" fmla="*/ 105 w 118"/>
                <a:gd name="T11" fmla="*/ 6 h 166"/>
                <a:gd name="T12" fmla="*/ 64 w 118"/>
                <a:gd name="T13" fmla="*/ 0 h 166"/>
                <a:gd name="T14" fmla="*/ 0 w 118"/>
                <a:gd name="T15" fmla="*/ 45 h 166"/>
                <a:gd name="T16" fmla="*/ 27 w 118"/>
                <a:gd name="T17" fmla="*/ 85 h 166"/>
                <a:gd name="T18" fmla="*/ 84 w 118"/>
                <a:gd name="T19" fmla="*/ 128 h 166"/>
                <a:gd name="T20" fmla="*/ 52 w 118"/>
                <a:gd name="T21" fmla="*/ 155 h 166"/>
                <a:gd name="T22" fmla="*/ 10 w 118"/>
                <a:gd name="T23" fmla="*/ 113 h 166"/>
                <a:gd name="T24" fmla="*/ 0 w 118"/>
                <a:gd name="T25" fmla="*/ 113 h 166"/>
                <a:gd name="T26" fmla="*/ 3 w 118"/>
                <a:gd name="T27" fmla="*/ 160 h 166"/>
                <a:gd name="T28" fmla="*/ 53 w 118"/>
                <a:gd name="T29" fmla="*/ 166 h 166"/>
                <a:gd name="T30" fmla="*/ 118 w 118"/>
                <a:gd name="T31" fmla="*/ 118 h 166"/>
                <a:gd name="T32" fmla="*/ 99 w 118"/>
                <a:gd name="T33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66">
                  <a:moveTo>
                    <a:pt x="99" y="82"/>
                  </a:moveTo>
                  <a:cubicBezTo>
                    <a:pt x="77" y="66"/>
                    <a:pt x="34" y="57"/>
                    <a:pt x="34" y="35"/>
                  </a:cubicBezTo>
                  <a:cubicBezTo>
                    <a:pt x="34" y="22"/>
                    <a:pt x="45" y="12"/>
                    <a:pt x="62" y="12"/>
                  </a:cubicBezTo>
                  <a:cubicBezTo>
                    <a:pt x="89" y="12"/>
                    <a:pt x="97" y="35"/>
                    <a:pt x="98" y="47"/>
                  </a:cubicBezTo>
                  <a:lnTo>
                    <a:pt x="108" y="47"/>
                  </a:lnTo>
                  <a:lnTo>
                    <a:pt x="105" y="6"/>
                  </a:lnTo>
                  <a:cubicBezTo>
                    <a:pt x="94" y="3"/>
                    <a:pt x="82" y="0"/>
                    <a:pt x="64" y="0"/>
                  </a:cubicBezTo>
                  <a:cubicBezTo>
                    <a:pt x="29" y="0"/>
                    <a:pt x="0" y="13"/>
                    <a:pt x="0" y="45"/>
                  </a:cubicBezTo>
                  <a:cubicBezTo>
                    <a:pt x="0" y="63"/>
                    <a:pt x="9" y="73"/>
                    <a:pt x="27" y="85"/>
                  </a:cubicBezTo>
                  <a:cubicBezTo>
                    <a:pt x="48" y="98"/>
                    <a:pt x="84" y="106"/>
                    <a:pt x="84" y="128"/>
                  </a:cubicBezTo>
                  <a:cubicBezTo>
                    <a:pt x="84" y="146"/>
                    <a:pt x="67" y="155"/>
                    <a:pt x="52" y="155"/>
                  </a:cubicBezTo>
                  <a:cubicBezTo>
                    <a:pt x="24" y="155"/>
                    <a:pt x="10" y="133"/>
                    <a:pt x="10" y="113"/>
                  </a:cubicBezTo>
                  <a:lnTo>
                    <a:pt x="0" y="113"/>
                  </a:lnTo>
                  <a:lnTo>
                    <a:pt x="3" y="160"/>
                  </a:lnTo>
                  <a:cubicBezTo>
                    <a:pt x="12" y="162"/>
                    <a:pt x="32" y="166"/>
                    <a:pt x="53" y="166"/>
                  </a:cubicBezTo>
                  <a:cubicBezTo>
                    <a:pt x="95" y="166"/>
                    <a:pt x="118" y="147"/>
                    <a:pt x="118" y="118"/>
                  </a:cubicBezTo>
                  <a:cubicBezTo>
                    <a:pt x="118" y="102"/>
                    <a:pt x="109" y="90"/>
                    <a:pt x="99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62">
              <a:extLst>
                <a:ext uri="{FF2B5EF4-FFF2-40B4-BE49-F238E27FC236}">
                  <a16:creationId xmlns:a16="http://schemas.microsoft.com/office/drawing/2014/main" id="{0322B3F2-797C-4030-9B08-F0C2B256A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-385763"/>
              <a:ext cx="165100" cy="187325"/>
            </a:xfrm>
            <a:custGeom>
              <a:avLst/>
              <a:gdLst>
                <a:gd name="T0" fmla="*/ 319 w 338"/>
                <a:gd name="T1" fmla="*/ 364 h 384"/>
                <a:gd name="T2" fmla="*/ 284 w 338"/>
                <a:gd name="T3" fmla="*/ 326 h 384"/>
                <a:gd name="T4" fmla="*/ 284 w 338"/>
                <a:gd name="T5" fmla="*/ 128 h 384"/>
                <a:gd name="T6" fmla="*/ 150 w 338"/>
                <a:gd name="T7" fmla="*/ 0 h 384"/>
                <a:gd name="T8" fmla="*/ 13 w 338"/>
                <a:gd name="T9" fmla="*/ 79 h 384"/>
                <a:gd name="T10" fmla="*/ 53 w 338"/>
                <a:gd name="T11" fmla="*/ 115 h 384"/>
                <a:gd name="T12" fmla="*/ 91 w 338"/>
                <a:gd name="T13" fmla="*/ 74 h 384"/>
                <a:gd name="T14" fmla="*/ 149 w 338"/>
                <a:gd name="T15" fmla="*/ 28 h 384"/>
                <a:gd name="T16" fmla="*/ 219 w 338"/>
                <a:gd name="T17" fmla="*/ 143 h 384"/>
                <a:gd name="T18" fmla="*/ 219 w 338"/>
                <a:gd name="T19" fmla="*/ 173 h 384"/>
                <a:gd name="T20" fmla="*/ 0 w 338"/>
                <a:gd name="T21" fmla="*/ 294 h 384"/>
                <a:gd name="T22" fmla="*/ 100 w 338"/>
                <a:gd name="T23" fmla="*/ 384 h 384"/>
                <a:gd name="T24" fmla="*/ 218 w 338"/>
                <a:gd name="T25" fmla="*/ 325 h 384"/>
                <a:gd name="T26" fmla="*/ 219 w 338"/>
                <a:gd name="T27" fmla="*/ 325 h 384"/>
                <a:gd name="T28" fmla="*/ 281 w 338"/>
                <a:gd name="T29" fmla="*/ 384 h 384"/>
                <a:gd name="T30" fmla="*/ 323 w 338"/>
                <a:gd name="T31" fmla="*/ 381 h 384"/>
                <a:gd name="T32" fmla="*/ 328 w 338"/>
                <a:gd name="T33" fmla="*/ 376 h 384"/>
                <a:gd name="T34" fmla="*/ 338 w 338"/>
                <a:gd name="T35" fmla="*/ 361 h 384"/>
                <a:gd name="T36" fmla="*/ 319 w 338"/>
                <a:gd name="T37" fmla="*/ 3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4">
                  <a:moveTo>
                    <a:pt x="319" y="364"/>
                  </a:moveTo>
                  <a:cubicBezTo>
                    <a:pt x="293" y="364"/>
                    <a:pt x="284" y="354"/>
                    <a:pt x="284" y="326"/>
                  </a:cubicBezTo>
                  <a:lnTo>
                    <a:pt x="284" y="128"/>
                  </a:lnTo>
                  <a:cubicBezTo>
                    <a:pt x="284" y="53"/>
                    <a:pt x="263" y="0"/>
                    <a:pt x="150" y="0"/>
                  </a:cubicBezTo>
                  <a:cubicBezTo>
                    <a:pt x="93" y="0"/>
                    <a:pt x="13" y="26"/>
                    <a:pt x="13" y="79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6" y="115"/>
                    <a:pt x="91" y="106"/>
                    <a:pt x="91" y="74"/>
                  </a:cubicBezTo>
                  <a:cubicBezTo>
                    <a:pt x="91" y="49"/>
                    <a:pt x="98" y="28"/>
                    <a:pt x="149" y="28"/>
                  </a:cubicBezTo>
                  <a:cubicBezTo>
                    <a:pt x="219" y="28"/>
                    <a:pt x="219" y="86"/>
                    <a:pt x="219" y="143"/>
                  </a:cubicBezTo>
                  <a:lnTo>
                    <a:pt x="219" y="173"/>
                  </a:lnTo>
                  <a:cubicBezTo>
                    <a:pt x="156" y="178"/>
                    <a:pt x="0" y="178"/>
                    <a:pt x="0" y="294"/>
                  </a:cubicBezTo>
                  <a:cubicBezTo>
                    <a:pt x="0" y="346"/>
                    <a:pt x="43" y="384"/>
                    <a:pt x="100" y="384"/>
                  </a:cubicBezTo>
                  <a:cubicBezTo>
                    <a:pt x="156" y="384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4"/>
                    <a:pt x="281" y="384"/>
                  </a:cubicBezTo>
                  <a:cubicBezTo>
                    <a:pt x="291" y="384"/>
                    <a:pt x="301" y="384"/>
                    <a:pt x="323" y="381"/>
                  </a:cubicBezTo>
                  <a:lnTo>
                    <a:pt x="328" y="376"/>
                  </a:lnTo>
                  <a:cubicBezTo>
                    <a:pt x="331" y="371"/>
                    <a:pt x="335" y="366"/>
                    <a:pt x="338" y="361"/>
                  </a:cubicBezTo>
                  <a:cubicBezTo>
                    <a:pt x="324" y="364"/>
                    <a:pt x="321" y="364"/>
                    <a:pt x="319" y="3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63">
              <a:extLst>
                <a:ext uri="{FF2B5EF4-FFF2-40B4-BE49-F238E27FC236}">
                  <a16:creationId xmlns:a16="http://schemas.microsoft.com/office/drawing/2014/main" id="{05F4623F-F5EC-4543-8DF9-2E5EEA13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-355600"/>
              <a:ext cx="109538" cy="109538"/>
            </a:xfrm>
            <a:custGeom>
              <a:avLst/>
              <a:gdLst>
                <a:gd name="T0" fmla="*/ 20 w 224"/>
                <a:gd name="T1" fmla="*/ 0 h 224"/>
                <a:gd name="T2" fmla="*/ 0 w 224"/>
                <a:gd name="T3" fmla="*/ 19 h 224"/>
                <a:gd name="T4" fmla="*/ 0 w 224"/>
                <a:gd name="T5" fmla="*/ 224 h 224"/>
                <a:gd name="T6" fmla="*/ 224 w 224"/>
                <a:gd name="T7" fmla="*/ 224 h 224"/>
                <a:gd name="T8" fmla="*/ 224 w 224"/>
                <a:gd name="T9" fmla="*/ 0 h 224"/>
                <a:gd name="T10" fmla="*/ 149 w 224"/>
                <a:gd name="T11" fmla="*/ 0 h 224"/>
                <a:gd name="T12" fmla="*/ 149 w 224"/>
                <a:gd name="T13" fmla="*/ 149 h 224"/>
                <a:gd name="T14" fmla="*/ 74 w 224"/>
                <a:gd name="T15" fmla="*/ 149 h 224"/>
                <a:gd name="T16" fmla="*/ 74 w 224"/>
                <a:gd name="T17" fmla="*/ 0 h 224"/>
                <a:gd name="T18" fmla="*/ 20 w 224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4">
                  <a:moveTo>
                    <a:pt x="20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4" y="224"/>
                  </a:lnTo>
                  <a:lnTo>
                    <a:pt x="224" y="0"/>
                  </a:lnTo>
                  <a:lnTo>
                    <a:pt x="149" y="0"/>
                  </a:lnTo>
                  <a:lnTo>
                    <a:pt x="149" y="149"/>
                  </a:lnTo>
                  <a:lnTo>
                    <a:pt x="74" y="149"/>
                  </a:lnTo>
                  <a:lnTo>
                    <a:pt x="7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4">
              <a:extLst>
                <a:ext uri="{FF2B5EF4-FFF2-40B4-BE49-F238E27FC236}">
                  <a16:creationId xmlns:a16="http://schemas.microsoft.com/office/drawing/2014/main" id="{0D937415-F3D5-4469-A8E4-FD40E29C8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8325" y="-447675"/>
              <a:ext cx="387350" cy="311150"/>
            </a:xfrm>
            <a:custGeom>
              <a:avLst/>
              <a:gdLst>
                <a:gd name="T0" fmla="*/ 463 w 790"/>
                <a:gd name="T1" fmla="*/ 407 h 637"/>
                <a:gd name="T2" fmla="*/ 608 w 790"/>
                <a:gd name="T3" fmla="*/ 325 h 637"/>
                <a:gd name="T4" fmla="*/ 608 w 790"/>
                <a:gd name="T5" fmla="*/ 372 h 637"/>
                <a:gd name="T6" fmla="*/ 519 w 790"/>
                <a:gd name="T7" fmla="*/ 477 h 637"/>
                <a:gd name="T8" fmla="*/ 463 w 790"/>
                <a:gd name="T9" fmla="*/ 407 h 637"/>
                <a:gd name="T10" fmla="*/ 708 w 790"/>
                <a:gd name="T11" fmla="*/ 490 h 637"/>
                <a:gd name="T12" fmla="*/ 727 w 790"/>
                <a:gd name="T13" fmla="*/ 489 h 637"/>
                <a:gd name="T14" fmla="*/ 790 w 790"/>
                <a:gd name="T15" fmla="*/ 284 h 637"/>
                <a:gd name="T16" fmla="*/ 519 w 790"/>
                <a:gd name="T17" fmla="*/ 0 h 637"/>
                <a:gd name="T18" fmla="*/ 408 w 790"/>
                <a:gd name="T19" fmla="*/ 17 h 637"/>
                <a:gd name="T20" fmla="*/ 408 w 790"/>
                <a:gd name="T21" fmla="*/ 116 h 637"/>
                <a:gd name="T22" fmla="*/ 389 w 790"/>
                <a:gd name="T23" fmla="*/ 116 h 637"/>
                <a:gd name="T24" fmla="*/ 389 w 790"/>
                <a:gd name="T25" fmla="*/ 135 h 637"/>
                <a:gd name="T26" fmla="*/ 314 w 790"/>
                <a:gd name="T27" fmla="*/ 135 h 637"/>
                <a:gd name="T28" fmla="*/ 314 w 790"/>
                <a:gd name="T29" fmla="*/ 135 h 637"/>
                <a:gd name="T30" fmla="*/ 314 w 790"/>
                <a:gd name="T31" fmla="*/ 54 h 637"/>
                <a:gd name="T32" fmla="*/ 125 w 790"/>
                <a:gd name="T33" fmla="*/ 187 h 637"/>
                <a:gd name="T34" fmla="*/ 179 w 790"/>
                <a:gd name="T35" fmla="*/ 187 h 637"/>
                <a:gd name="T36" fmla="*/ 179 w 790"/>
                <a:gd name="T37" fmla="*/ 337 h 637"/>
                <a:gd name="T38" fmla="*/ 254 w 790"/>
                <a:gd name="T39" fmla="*/ 337 h 637"/>
                <a:gd name="T40" fmla="*/ 254 w 790"/>
                <a:gd name="T41" fmla="*/ 187 h 637"/>
                <a:gd name="T42" fmla="*/ 329 w 790"/>
                <a:gd name="T43" fmla="*/ 187 h 637"/>
                <a:gd name="T44" fmla="*/ 329 w 790"/>
                <a:gd name="T45" fmla="*/ 412 h 637"/>
                <a:gd name="T46" fmla="*/ 104 w 790"/>
                <a:gd name="T47" fmla="*/ 412 h 637"/>
                <a:gd name="T48" fmla="*/ 104 w 790"/>
                <a:gd name="T49" fmla="*/ 206 h 637"/>
                <a:gd name="T50" fmla="*/ 0 w 790"/>
                <a:gd name="T51" fmla="*/ 397 h 637"/>
                <a:gd name="T52" fmla="*/ 400 w 790"/>
                <a:gd name="T53" fmla="*/ 637 h 637"/>
                <a:gd name="T54" fmla="*/ 698 w 790"/>
                <a:gd name="T55" fmla="*/ 524 h 637"/>
                <a:gd name="T56" fmla="*/ 712 w 790"/>
                <a:gd name="T57" fmla="*/ 509 h 637"/>
                <a:gd name="T58" fmla="*/ 670 w 790"/>
                <a:gd name="T59" fmla="*/ 511 h 637"/>
                <a:gd name="T60" fmla="*/ 608 w 790"/>
                <a:gd name="T61" fmla="*/ 452 h 637"/>
                <a:gd name="T62" fmla="*/ 607 w 790"/>
                <a:gd name="T63" fmla="*/ 452 h 637"/>
                <a:gd name="T64" fmla="*/ 489 w 790"/>
                <a:gd name="T65" fmla="*/ 511 h 637"/>
                <a:gd name="T66" fmla="*/ 389 w 790"/>
                <a:gd name="T67" fmla="*/ 421 h 637"/>
                <a:gd name="T68" fmla="*/ 608 w 790"/>
                <a:gd name="T69" fmla="*/ 300 h 637"/>
                <a:gd name="T70" fmla="*/ 608 w 790"/>
                <a:gd name="T71" fmla="*/ 270 h 637"/>
                <a:gd name="T72" fmla="*/ 538 w 790"/>
                <a:gd name="T73" fmla="*/ 155 h 637"/>
                <a:gd name="T74" fmla="*/ 480 w 790"/>
                <a:gd name="T75" fmla="*/ 201 h 637"/>
                <a:gd name="T76" fmla="*/ 442 w 790"/>
                <a:gd name="T77" fmla="*/ 242 h 637"/>
                <a:gd name="T78" fmla="*/ 402 w 790"/>
                <a:gd name="T79" fmla="*/ 206 h 637"/>
                <a:gd name="T80" fmla="*/ 539 w 790"/>
                <a:gd name="T81" fmla="*/ 127 h 637"/>
                <a:gd name="T82" fmla="*/ 672 w 790"/>
                <a:gd name="T83" fmla="*/ 254 h 637"/>
                <a:gd name="T84" fmla="*/ 672 w 790"/>
                <a:gd name="T85" fmla="*/ 452 h 637"/>
                <a:gd name="T86" fmla="*/ 708 w 790"/>
                <a:gd name="T87" fmla="*/ 49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7">
                  <a:moveTo>
                    <a:pt x="463" y="407"/>
                  </a:moveTo>
                  <a:cubicBezTo>
                    <a:pt x="463" y="332"/>
                    <a:pt x="569" y="326"/>
                    <a:pt x="608" y="325"/>
                  </a:cubicBezTo>
                  <a:lnTo>
                    <a:pt x="608" y="372"/>
                  </a:lnTo>
                  <a:cubicBezTo>
                    <a:pt x="608" y="427"/>
                    <a:pt x="573" y="477"/>
                    <a:pt x="519" y="477"/>
                  </a:cubicBezTo>
                  <a:cubicBezTo>
                    <a:pt x="490" y="477"/>
                    <a:pt x="463" y="449"/>
                    <a:pt x="463" y="407"/>
                  </a:cubicBezTo>
                  <a:close/>
                  <a:moveTo>
                    <a:pt x="708" y="490"/>
                  </a:moveTo>
                  <a:cubicBezTo>
                    <a:pt x="710" y="490"/>
                    <a:pt x="713" y="490"/>
                    <a:pt x="727" y="489"/>
                  </a:cubicBezTo>
                  <a:cubicBezTo>
                    <a:pt x="770" y="426"/>
                    <a:pt x="790" y="351"/>
                    <a:pt x="790" y="284"/>
                  </a:cubicBezTo>
                  <a:cubicBezTo>
                    <a:pt x="790" y="129"/>
                    <a:pt x="684" y="0"/>
                    <a:pt x="519" y="0"/>
                  </a:cubicBezTo>
                  <a:cubicBezTo>
                    <a:pt x="484" y="0"/>
                    <a:pt x="447" y="6"/>
                    <a:pt x="408" y="17"/>
                  </a:cubicBezTo>
                  <a:lnTo>
                    <a:pt x="408" y="116"/>
                  </a:lnTo>
                  <a:lnTo>
                    <a:pt x="389" y="116"/>
                  </a:lnTo>
                  <a:lnTo>
                    <a:pt x="389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54"/>
                  </a:lnTo>
                  <a:cubicBezTo>
                    <a:pt x="253" y="85"/>
                    <a:pt x="189" y="129"/>
                    <a:pt x="125" y="187"/>
                  </a:cubicBezTo>
                  <a:lnTo>
                    <a:pt x="179" y="187"/>
                  </a:lnTo>
                  <a:lnTo>
                    <a:pt x="179" y="337"/>
                  </a:lnTo>
                  <a:lnTo>
                    <a:pt x="254" y="337"/>
                  </a:lnTo>
                  <a:lnTo>
                    <a:pt x="254" y="187"/>
                  </a:lnTo>
                  <a:lnTo>
                    <a:pt x="329" y="187"/>
                  </a:lnTo>
                  <a:lnTo>
                    <a:pt x="329" y="412"/>
                  </a:lnTo>
                  <a:lnTo>
                    <a:pt x="104" y="412"/>
                  </a:lnTo>
                  <a:lnTo>
                    <a:pt x="104" y="206"/>
                  </a:lnTo>
                  <a:cubicBezTo>
                    <a:pt x="29" y="279"/>
                    <a:pt x="0" y="342"/>
                    <a:pt x="0" y="397"/>
                  </a:cubicBezTo>
                  <a:cubicBezTo>
                    <a:pt x="0" y="511"/>
                    <a:pt x="152" y="637"/>
                    <a:pt x="400" y="637"/>
                  </a:cubicBezTo>
                  <a:cubicBezTo>
                    <a:pt x="539" y="637"/>
                    <a:pt x="635" y="590"/>
                    <a:pt x="698" y="524"/>
                  </a:cubicBezTo>
                  <a:lnTo>
                    <a:pt x="712" y="509"/>
                  </a:lnTo>
                  <a:cubicBezTo>
                    <a:pt x="689" y="511"/>
                    <a:pt x="680" y="511"/>
                    <a:pt x="670" y="511"/>
                  </a:cubicBezTo>
                  <a:cubicBezTo>
                    <a:pt x="623" y="511"/>
                    <a:pt x="608" y="487"/>
                    <a:pt x="608" y="452"/>
                  </a:cubicBezTo>
                  <a:lnTo>
                    <a:pt x="607" y="452"/>
                  </a:lnTo>
                  <a:cubicBezTo>
                    <a:pt x="580" y="489"/>
                    <a:pt x="545" y="511"/>
                    <a:pt x="489" y="511"/>
                  </a:cubicBezTo>
                  <a:cubicBezTo>
                    <a:pt x="432" y="511"/>
                    <a:pt x="389" y="472"/>
                    <a:pt x="389" y="421"/>
                  </a:cubicBezTo>
                  <a:cubicBezTo>
                    <a:pt x="389" y="305"/>
                    <a:pt x="545" y="305"/>
                    <a:pt x="608" y="300"/>
                  </a:cubicBezTo>
                  <a:lnTo>
                    <a:pt x="608" y="270"/>
                  </a:lnTo>
                  <a:cubicBezTo>
                    <a:pt x="608" y="214"/>
                    <a:pt x="607" y="155"/>
                    <a:pt x="538" y="155"/>
                  </a:cubicBezTo>
                  <a:cubicBezTo>
                    <a:pt x="487" y="155"/>
                    <a:pt x="480" y="176"/>
                    <a:pt x="480" y="201"/>
                  </a:cubicBezTo>
                  <a:cubicBezTo>
                    <a:pt x="480" y="234"/>
                    <a:pt x="455" y="242"/>
                    <a:pt x="442" y="242"/>
                  </a:cubicBezTo>
                  <a:cubicBezTo>
                    <a:pt x="419" y="242"/>
                    <a:pt x="402" y="227"/>
                    <a:pt x="402" y="206"/>
                  </a:cubicBezTo>
                  <a:cubicBezTo>
                    <a:pt x="402" y="154"/>
                    <a:pt x="482" y="127"/>
                    <a:pt x="539" y="127"/>
                  </a:cubicBezTo>
                  <a:cubicBezTo>
                    <a:pt x="652" y="126"/>
                    <a:pt x="672" y="179"/>
                    <a:pt x="672" y="254"/>
                  </a:cubicBezTo>
                  <a:lnTo>
                    <a:pt x="672" y="452"/>
                  </a:lnTo>
                  <a:cubicBezTo>
                    <a:pt x="672" y="480"/>
                    <a:pt x="682" y="490"/>
                    <a:pt x="708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265">
              <a:extLst>
                <a:ext uri="{FF2B5EF4-FFF2-40B4-BE49-F238E27FC236}">
                  <a16:creationId xmlns:a16="http://schemas.microsoft.com/office/drawing/2014/main" id="{F8D5B463-EEB8-4CDC-9413-7D2DEBC27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-482600"/>
              <a:ext cx="36513" cy="92075"/>
            </a:xfrm>
            <a:prstGeom prst="rect">
              <a:avLst/>
            </a:prstGeom>
            <a:solidFill>
              <a:srgbClr val="0BBBE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632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24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4005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60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883" r:id="rId10"/>
    <p:sldLayoutId id="21474838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D9A05D-73BA-4C7C-9389-175D637D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67315B-BDD9-4372-A1C4-29DD43D9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 txBox="1">
            <a:spLocks/>
          </p:cNvSpPr>
          <p:nvPr userDrawn="1"/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402C8-AAF6-430C-9C4F-B768B719CBA8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7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LucidaGrande" charset="0"/>
        <a:buChar char="-"/>
        <a:defRPr sz="2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404665"/>
            <a:ext cx="8507077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6503348"/>
            <a:ext cx="1503133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6549514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1268414"/>
            <a:ext cx="8507077" cy="4968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72" y="5935042"/>
            <a:ext cx="854721" cy="9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2228">
          <p15:clr>
            <a:srgbClr val="F26B43"/>
          </p15:clr>
        </p15:guide>
        <p15:guide id="7" orient="horz" pos="2092">
          <p15:clr>
            <a:srgbClr val="F26B43"/>
          </p15:clr>
        </p15:guide>
        <p15:guide id="8" pos="3188">
          <p15:clr>
            <a:srgbClr val="F26B43"/>
          </p15:clr>
        </p15:guide>
        <p15:guide id="9" pos="3052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orient="horz" pos="43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514350">
              <a:defRPr/>
            </a:pPr>
            <a:fld id="{D760C744-91CB-4422-8E65-E1A5A02C59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03/12/2021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514350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514350">
              <a:defRPr/>
            </a:pPr>
            <a:fld id="{F1F70D42-90C1-4A4E-AC98-66340A812FF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31" name="Groupe 30"/>
          <p:cNvGrpSpPr>
            <a:grpSpLocks/>
          </p:cNvGrpSpPr>
          <p:nvPr userDrawn="1"/>
        </p:nvGrpSpPr>
        <p:grpSpPr bwMode="auto">
          <a:xfrm>
            <a:off x="7491413" y="5530850"/>
            <a:ext cx="1163637" cy="1143000"/>
            <a:chOff x="6708775" y="-482600"/>
            <a:chExt cx="596900" cy="585787"/>
          </a:xfrm>
        </p:grpSpPr>
        <p:sp>
          <p:nvSpPr>
            <p:cNvPr id="1032" name="Freeform 244"/>
            <p:cNvSpPr>
              <a:spLocks/>
            </p:cNvSpPr>
            <p:nvPr/>
          </p:nvSpPr>
          <p:spPr bwMode="auto">
            <a:xfrm>
              <a:off x="6718300" y="-82550"/>
              <a:ext cx="39688" cy="38100"/>
            </a:xfrm>
            <a:custGeom>
              <a:avLst/>
              <a:gdLst>
                <a:gd name="T0" fmla="*/ 2147483646 w 80"/>
                <a:gd name="T1" fmla="*/ 2147483646 h 80"/>
                <a:gd name="T2" fmla="*/ 2147483646 w 80"/>
                <a:gd name="T3" fmla="*/ 0 h 80"/>
                <a:gd name="T4" fmla="*/ 0 w 80"/>
                <a:gd name="T5" fmla="*/ 0 h 80"/>
                <a:gd name="T6" fmla="*/ 0 w 80"/>
                <a:gd name="T7" fmla="*/ 2147483646 h 80"/>
                <a:gd name="T8" fmla="*/ 2147483646 w 80"/>
                <a:gd name="T9" fmla="*/ 2147483646 h 80"/>
                <a:gd name="T10" fmla="*/ 2147483646 w 80"/>
                <a:gd name="T11" fmla="*/ 0 h 80"/>
                <a:gd name="T12" fmla="*/ 2147483646 w 80"/>
                <a:gd name="T13" fmla="*/ 0 h 80"/>
                <a:gd name="T14" fmla="*/ 2147483646 w 80"/>
                <a:gd name="T15" fmla="*/ 2147483646 h 80"/>
                <a:gd name="T16" fmla="*/ 2147483646 w 80"/>
                <a:gd name="T17" fmla="*/ 2147483646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14" y="6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66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Freeform 245"/>
            <p:cNvSpPr>
              <a:spLocks/>
            </p:cNvSpPr>
            <p:nvPr/>
          </p:nvSpPr>
          <p:spPr bwMode="auto">
            <a:xfrm>
              <a:off x="6786563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2147483646 h 80"/>
                <a:gd name="T4" fmla="*/ 2147483646 w 80"/>
                <a:gd name="T5" fmla="*/ 2147483646 h 80"/>
                <a:gd name="T6" fmla="*/ 2147483646 w 80"/>
                <a:gd name="T7" fmla="*/ 2147483646 h 80"/>
                <a:gd name="T8" fmla="*/ 2147483646 w 80"/>
                <a:gd name="T9" fmla="*/ 2147483646 h 80"/>
                <a:gd name="T10" fmla="*/ 2147483646 w 80"/>
                <a:gd name="T11" fmla="*/ 2147483646 h 80"/>
                <a:gd name="T12" fmla="*/ 2147483646 w 80"/>
                <a:gd name="T13" fmla="*/ 2147483646 h 80"/>
                <a:gd name="T14" fmla="*/ 2147483646 w 80"/>
                <a:gd name="T15" fmla="*/ 0 h 80"/>
                <a:gd name="T16" fmla="*/ 0 w 80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80"/>
                  </a:lnTo>
                  <a:lnTo>
                    <a:pt x="14" y="80"/>
                  </a:lnTo>
                  <a:lnTo>
                    <a:pt x="14" y="12"/>
                  </a:lnTo>
                  <a:lnTo>
                    <a:pt x="67" y="12"/>
                  </a:lnTo>
                  <a:lnTo>
                    <a:pt x="67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Rectangle 246"/>
            <p:cNvSpPr>
              <a:spLocks noChangeArrowheads="1"/>
            </p:cNvSpPr>
            <p:nvPr/>
          </p:nvSpPr>
          <p:spPr bwMode="auto">
            <a:xfrm>
              <a:off x="6854539" y="-95330"/>
              <a:ext cx="8143" cy="65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5" name="Rectangle 247"/>
            <p:cNvSpPr>
              <a:spLocks noChangeArrowheads="1"/>
            </p:cNvSpPr>
            <p:nvPr/>
          </p:nvSpPr>
          <p:spPr bwMode="auto">
            <a:xfrm>
              <a:off x="6854539" y="-82312"/>
              <a:ext cx="8143" cy="382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6" name="Freeform 248"/>
            <p:cNvSpPr>
              <a:spLocks/>
            </p:cNvSpPr>
            <p:nvPr/>
          </p:nvSpPr>
          <p:spPr bwMode="auto">
            <a:xfrm>
              <a:off x="6888163" y="-82550"/>
              <a:ext cx="39688" cy="38100"/>
            </a:xfrm>
            <a:custGeom>
              <a:avLst/>
              <a:gdLst>
                <a:gd name="T0" fmla="*/ 2147483646 w 80"/>
                <a:gd name="T1" fmla="*/ 0 h 80"/>
                <a:gd name="T2" fmla="*/ 2147483646 w 80"/>
                <a:gd name="T3" fmla="*/ 2147483646 h 80"/>
                <a:gd name="T4" fmla="*/ 2147483646 w 80"/>
                <a:gd name="T5" fmla="*/ 2147483646 h 80"/>
                <a:gd name="T6" fmla="*/ 2147483646 w 80"/>
                <a:gd name="T7" fmla="*/ 0 h 80"/>
                <a:gd name="T8" fmla="*/ 0 w 80"/>
                <a:gd name="T9" fmla="*/ 0 h 80"/>
                <a:gd name="T10" fmla="*/ 2147483646 w 80"/>
                <a:gd name="T11" fmla="*/ 2147483646 h 80"/>
                <a:gd name="T12" fmla="*/ 2147483646 w 80"/>
                <a:gd name="T13" fmla="*/ 2147483646 h 80"/>
                <a:gd name="T14" fmla="*/ 2147483646 w 80"/>
                <a:gd name="T15" fmla="*/ 0 h 80"/>
                <a:gd name="T16" fmla="*/ 2147483646 w 80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" h="80">
                  <a:moveTo>
                    <a:pt x="66" y="0"/>
                  </a:moveTo>
                  <a:cubicBezTo>
                    <a:pt x="66" y="0"/>
                    <a:pt x="47" y="64"/>
                    <a:pt x="47" y="66"/>
                  </a:cubicBezTo>
                  <a:lnTo>
                    <a:pt x="33" y="6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1" y="80"/>
                  </a:lnTo>
                  <a:lnTo>
                    <a:pt x="58" y="80"/>
                  </a:lnTo>
                  <a:lnTo>
                    <a:pt x="8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Freeform 249"/>
            <p:cNvSpPr>
              <a:spLocks noEditPoints="1"/>
            </p:cNvSpPr>
            <p:nvPr/>
          </p:nvSpPr>
          <p:spPr bwMode="auto">
            <a:xfrm>
              <a:off x="6953250" y="-82550"/>
              <a:ext cx="38100" cy="38100"/>
            </a:xfrm>
            <a:custGeom>
              <a:avLst/>
              <a:gdLst>
                <a:gd name="T0" fmla="*/ 2147483646 w 80"/>
                <a:gd name="T1" fmla="*/ 2147483646 h 80"/>
                <a:gd name="T2" fmla="*/ 2147483646 w 80"/>
                <a:gd name="T3" fmla="*/ 2147483646 h 80"/>
                <a:gd name="T4" fmla="*/ 2147483646 w 80"/>
                <a:gd name="T5" fmla="*/ 2147483646 h 80"/>
                <a:gd name="T6" fmla="*/ 2147483646 w 80"/>
                <a:gd name="T7" fmla="*/ 2147483646 h 80"/>
                <a:gd name="T8" fmla="*/ 2147483646 w 80"/>
                <a:gd name="T9" fmla="*/ 0 h 80"/>
                <a:gd name="T10" fmla="*/ 0 w 80"/>
                <a:gd name="T11" fmla="*/ 0 h 80"/>
                <a:gd name="T12" fmla="*/ 0 w 80"/>
                <a:gd name="T13" fmla="*/ 2147483646 h 80"/>
                <a:gd name="T14" fmla="*/ 2147483646 w 80"/>
                <a:gd name="T15" fmla="*/ 2147483646 h 80"/>
                <a:gd name="T16" fmla="*/ 2147483646 w 80"/>
                <a:gd name="T17" fmla="*/ 2147483646 h 80"/>
                <a:gd name="T18" fmla="*/ 2147483646 w 80"/>
                <a:gd name="T19" fmla="*/ 2147483646 h 80"/>
                <a:gd name="T20" fmla="*/ 2147483646 w 80"/>
                <a:gd name="T21" fmla="*/ 2147483646 h 80"/>
                <a:gd name="T22" fmla="*/ 2147483646 w 80"/>
                <a:gd name="T23" fmla="*/ 2147483646 h 80"/>
                <a:gd name="T24" fmla="*/ 2147483646 w 80"/>
                <a:gd name="T25" fmla="*/ 2147483646 h 80"/>
                <a:gd name="T26" fmla="*/ 2147483646 w 80"/>
                <a:gd name="T27" fmla="*/ 2147483646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" h="80">
                  <a:moveTo>
                    <a:pt x="66" y="66"/>
                  </a:moveTo>
                  <a:lnTo>
                    <a:pt x="15" y="66"/>
                  </a:lnTo>
                  <a:lnTo>
                    <a:pt x="15" y="46"/>
                  </a:lnTo>
                  <a:lnTo>
                    <a:pt x="80" y="46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66" y="66"/>
                  </a:lnTo>
                  <a:close/>
                  <a:moveTo>
                    <a:pt x="15" y="14"/>
                  </a:moveTo>
                  <a:lnTo>
                    <a:pt x="66" y="14"/>
                  </a:lnTo>
                  <a:lnTo>
                    <a:pt x="66" y="34"/>
                  </a:lnTo>
                  <a:lnTo>
                    <a:pt x="15" y="3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Freeform 250"/>
            <p:cNvSpPr>
              <a:spLocks/>
            </p:cNvSpPr>
            <p:nvPr/>
          </p:nvSpPr>
          <p:spPr bwMode="auto">
            <a:xfrm>
              <a:off x="7018338" y="-82550"/>
              <a:ext cx="23813" cy="38100"/>
            </a:xfrm>
            <a:custGeom>
              <a:avLst/>
              <a:gdLst>
                <a:gd name="T0" fmla="*/ 2147483646 w 50"/>
                <a:gd name="T1" fmla="*/ 2147483646 h 80"/>
                <a:gd name="T2" fmla="*/ 2147483646 w 50"/>
                <a:gd name="T3" fmla="*/ 2147483646 h 80"/>
                <a:gd name="T4" fmla="*/ 2147483646 w 50"/>
                <a:gd name="T5" fmla="*/ 2147483646 h 80"/>
                <a:gd name="T6" fmla="*/ 2147483646 w 50"/>
                <a:gd name="T7" fmla="*/ 0 h 80"/>
                <a:gd name="T8" fmla="*/ 0 w 50"/>
                <a:gd name="T9" fmla="*/ 0 h 80"/>
                <a:gd name="T10" fmla="*/ 0 w 50"/>
                <a:gd name="T11" fmla="*/ 2147483646 h 80"/>
                <a:gd name="T12" fmla="*/ 2147483646 w 50"/>
                <a:gd name="T13" fmla="*/ 2147483646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80">
                  <a:moveTo>
                    <a:pt x="14" y="80"/>
                  </a:moveTo>
                  <a:lnTo>
                    <a:pt x="14" y="12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Freeform 251"/>
            <p:cNvSpPr>
              <a:spLocks/>
            </p:cNvSpPr>
            <p:nvPr/>
          </p:nvSpPr>
          <p:spPr bwMode="auto">
            <a:xfrm>
              <a:off x="7067550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2147483646 h 80"/>
                <a:gd name="T4" fmla="*/ 2147483646 w 80"/>
                <a:gd name="T5" fmla="*/ 2147483646 h 80"/>
                <a:gd name="T6" fmla="*/ 2147483646 w 80"/>
                <a:gd name="T7" fmla="*/ 2147483646 h 80"/>
                <a:gd name="T8" fmla="*/ 2147483646 w 80"/>
                <a:gd name="T9" fmla="*/ 2147483646 h 80"/>
                <a:gd name="T10" fmla="*/ 0 w 80"/>
                <a:gd name="T11" fmla="*/ 2147483646 h 80"/>
                <a:gd name="T12" fmla="*/ 0 w 80"/>
                <a:gd name="T13" fmla="*/ 2147483646 h 80"/>
                <a:gd name="T14" fmla="*/ 2147483646 w 80"/>
                <a:gd name="T15" fmla="*/ 2147483646 h 80"/>
                <a:gd name="T16" fmla="*/ 2147483646 w 80"/>
                <a:gd name="T17" fmla="*/ 2147483646 h 80"/>
                <a:gd name="T18" fmla="*/ 2147483646 w 80"/>
                <a:gd name="T19" fmla="*/ 2147483646 h 80"/>
                <a:gd name="T20" fmla="*/ 2147483646 w 80"/>
                <a:gd name="T21" fmla="*/ 2147483646 h 80"/>
                <a:gd name="T22" fmla="*/ 2147483646 w 80"/>
                <a:gd name="T23" fmla="*/ 2147483646 h 80"/>
                <a:gd name="T24" fmla="*/ 2147483646 w 80"/>
                <a:gd name="T25" fmla="*/ 0 h 80"/>
                <a:gd name="T26" fmla="*/ 0 w 80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46"/>
                  </a:lnTo>
                  <a:lnTo>
                    <a:pt x="33" y="46"/>
                  </a:lnTo>
                  <a:lnTo>
                    <a:pt x="65" y="46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32"/>
                  </a:lnTo>
                  <a:lnTo>
                    <a:pt x="14" y="32"/>
                  </a:lnTo>
                  <a:lnTo>
                    <a:pt x="14" y="12"/>
                  </a:lnTo>
                  <a:lnTo>
                    <a:pt x="66" y="12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Rectangle 252"/>
            <p:cNvSpPr>
              <a:spLocks noChangeArrowheads="1"/>
            </p:cNvSpPr>
            <p:nvPr/>
          </p:nvSpPr>
          <p:spPr bwMode="auto">
            <a:xfrm>
              <a:off x="7135481" y="-82312"/>
              <a:ext cx="6515" cy="382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Rectangle 253"/>
            <p:cNvSpPr>
              <a:spLocks noChangeArrowheads="1"/>
            </p:cNvSpPr>
            <p:nvPr/>
          </p:nvSpPr>
          <p:spPr bwMode="auto">
            <a:xfrm>
              <a:off x="7135481" y="-95330"/>
              <a:ext cx="6515" cy="65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Freeform 254"/>
            <p:cNvSpPr>
              <a:spLocks/>
            </p:cNvSpPr>
            <p:nvPr/>
          </p:nvSpPr>
          <p:spPr bwMode="auto">
            <a:xfrm>
              <a:off x="7173913" y="-95250"/>
              <a:ext cx="25400" cy="50800"/>
            </a:xfrm>
            <a:custGeom>
              <a:avLst/>
              <a:gdLst>
                <a:gd name="T0" fmla="*/ 2147483646 w 53"/>
                <a:gd name="T1" fmla="*/ 2147483646 h 104"/>
                <a:gd name="T2" fmla="*/ 2147483646 w 53"/>
                <a:gd name="T3" fmla="*/ 0 h 104"/>
                <a:gd name="T4" fmla="*/ 0 w 53"/>
                <a:gd name="T5" fmla="*/ 0 h 104"/>
                <a:gd name="T6" fmla="*/ 0 w 53"/>
                <a:gd name="T7" fmla="*/ 2147483646 h 104"/>
                <a:gd name="T8" fmla="*/ 0 w 53"/>
                <a:gd name="T9" fmla="*/ 2147483646 h 104"/>
                <a:gd name="T10" fmla="*/ 2147483646 w 53"/>
                <a:gd name="T11" fmla="*/ 2147483646 h 104"/>
                <a:gd name="T12" fmla="*/ 2147483646 w 53"/>
                <a:gd name="T13" fmla="*/ 2147483646 h 104"/>
                <a:gd name="T14" fmla="*/ 2147483646 w 53"/>
                <a:gd name="T15" fmla="*/ 2147483646 h 104"/>
                <a:gd name="T16" fmla="*/ 2147483646 w 53"/>
                <a:gd name="T17" fmla="*/ 2147483646 h 104"/>
                <a:gd name="T18" fmla="*/ 2147483646 w 53"/>
                <a:gd name="T19" fmla="*/ 2147483646 h 104"/>
                <a:gd name="T20" fmla="*/ 2147483646 w 53"/>
                <a:gd name="T21" fmla="*/ 2147483646 h 104"/>
                <a:gd name="T22" fmla="*/ 2147483646 w 53"/>
                <a:gd name="T23" fmla="*/ 2147483646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" h="104">
                  <a:moveTo>
                    <a:pt x="14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104"/>
                  </a:lnTo>
                  <a:lnTo>
                    <a:pt x="53" y="104"/>
                  </a:lnTo>
                  <a:lnTo>
                    <a:pt x="53" y="90"/>
                  </a:lnTo>
                  <a:lnTo>
                    <a:pt x="14" y="90"/>
                  </a:lnTo>
                  <a:lnTo>
                    <a:pt x="14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Freeform 255"/>
            <p:cNvSpPr>
              <a:spLocks noEditPoints="1"/>
            </p:cNvSpPr>
            <p:nvPr/>
          </p:nvSpPr>
          <p:spPr bwMode="auto">
            <a:xfrm>
              <a:off x="7229475" y="-95250"/>
              <a:ext cx="38100" cy="50800"/>
            </a:xfrm>
            <a:custGeom>
              <a:avLst/>
              <a:gdLst>
                <a:gd name="T0" fmla="*/ 2147483646 w 79"/>
                <a:gd name="T1" fmla="*/ 2147483646 h 104"/>
                <a:gd name="T2" fmla="*/ 2147483646 w 79"/>
                <a:gd name="T3" fmla="*/ 2147483646 h 104"/>
                <a:gd name="T4" fmla="*/ 2147483646 w 79"/>
                <a:gd name="T5" fmla="*/ 2147483646 h 104"/>
                <a:gd name="T6" fmla="*/ 2147483646 w 79"/>
                <a:gd name="T7" fmla="*/ 2147483646 h 104"/>
                <a:gd name="T8" fmla="*/ 2147483646 w 79"/>
                <a:gd name="T9" fmla="*/ 2147483646 h 104"/>
                <a:gd name="T10" fmla="*/ 2147483646 w 79"/>
                <a:gd name="T11" fmla="*/ 2147483646 h 104"/>
                <a:gd name="T12" fmla="*/ 2147483646 w 79"/>
                <a:gd name="T13" fmla="*/ 0 h 104"/>
                <a:gd name="T14" fmla="*/ 2147483646 w 79"/>
                <a:gd name="T15" fmla="*/ 0 h 104"/>
                <a:gd name="T16" fmla="*/ 2147483646 w 79"/>
                <a:gd name="T17" fmla="*/ 2147483646 h 104"/>
                <a:gd name="T18" fmla="*/ 0 w 79"/>
                <a:gd name="T19" fmla="*/ 2147483646 h 104"/>
                <a:gd name="T20" fmla="*/ 0 w 79"/>
                <a:gd name="T21" fmla="*/ 2147483646 h 104"/>
                <a:gd name="T22" fmla="*/ 2147483646 w 79"/>
                <a:gd name="T23" fmla="*/ 2147483646 h 104"/>
                <a:gd name="T24" fmla="*/ 2147483646 w 79"/>
                <a:gd name="T25" fmla="*/ 2147483646 h 104"/>
                <a:gd name="T26" fmla="*/ 2147483646 w 79"/>
                <a:gd name="T27" fmla="*/ 2147483646 h 104"/>
                <a:gd name="T28" fmla="*/ 2147483646 w 79"/>
                <a:gd name="T29" fmla="*/ 2147483646 h 104"/>
                <a:gd name="T30" fmla="*/ 2147483646 w 79"/>
                <a:gd name="T31" fmla="*/ 2147483646 h 104"/>
                <a:gd name="T32" fmla="*/ 2147483646 w 79"/>
                <a:gd name="T33" fmla="*/ 2147483646 h 104"/>
                <a:gd name="T34" fmla="*/ 2147483646 w 79"/>
                <a:gd name="T35" fmla="*/ 2147483646 h 104"/>
                <a:gd name="T36" fmla="*/ 2147483646 w 79"/>
                <a:gd name="T37" fmla="*/ 2147483646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" h="104">
                  <a:moveTo>
                    <a:pt x="65" y="90"/>
                  </a:moveTo>
                  <a:lnTo>
                    <a:pt x="14" y="90"/>
                  </a:lnTo>
                  <a:lnTo>
                    <a:pt x="14" y="70"/>
                  </a:lnTo>
                  <a:lnTo>
                    <a:pt x="79" y="70"/>
                  </a:lnTo>
                  <a:lnTo>
                    <a:pt x="79" y="24"/>
                  </a:lnTo>
                  <a:lnTo>
                    <a:pt x="44" y="24"/>
                  </a:lnTo>
                  <a:lnTo>
                    <a:pt x="60" y="0"/>
                  </a:lnTo>
                  <a:lnTo>
                    <a:pt x="46" y="0"/>
                  </a:lnTo>
                  <a:cubicBezTo>
                    <a:pt x="46" y="0"/>
                    <a:pt x="33" y="16"/>
                    <a:pt x="29" y="24"/>
                  </a:cubicBezTo>
                  <a:lnTo>
                    <a:pt x="0" y="24"/>
                  </a:lnTo>
                  <a:lnTo>
                    <a:pt x="0" y="104"/>
                  </a:lnTo>
                  <a:lnTo>
                    <a:pt x="66" y="104"/>
                  </a:lnTo>
                  <a:lnTo>
                    <a:pt x="66" y="90"/>
                  </a:lnTo>
                  <a:lnTo>
                    <a:pt x="65" y="90"/>
                  </a:lnTo>
                  <a:close/>
                  <a:moveTo>
                    <a:pt x="14" y="38"/>
                  </a:moveTo>
                  <a:lnTo>
                    <a:pt x="65" y="38"/>
                  </a:lnTo>
                  <a:lnTo>
                    <a:pt x="65" y="58"/>
                  </a:lnTo>
                  <a:lnTo>
                    <a:pt x="14" y="5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Freeform 256"/>
            <p:cNvSpPr>
              <a:spLocks noEditPoints="1"/>
            </p:cNvSpPr>
            <p:nvPr/>
          </p:nvSpPr>
          <p:spPr bwMode="auto">
            <a:xfrm>
              <a:off x="6708775" y="-12700"/>
              <a:ext cx="80963" cy="80963"/>
            </a:xfrm>
            <a:custGeom>
              <a:avLst/>
              <a:gdLst>
                <a:gd name="T0" fmla="*/ 2147483646 w 165"/>
                <a:gd name="T1" fmla="*/ 2147483646 h 166"/>
                <a:gd name="T2" fmla="*/ 2147483646 w 165"/>
                <a:gd name="T3" fmla="*/ 2147483646 h 166"/>
                <a:gd name="T4" fmla="*/ 2147483646 w 165"/>
                <a:gd name="T5" fmla="*/ 0 h 166"/>
                <a:gd name="T6" fmla="*/ 2147483646 w 165"/>
                <a:gd name="T7" fmla="*/ 2147483646 h 166"/>
                <a:gd name="T8" fmla="*/ 2147483646 w 165"/>
                <a:gd name="T9" fmla="*/ 2147483646 h 166"/>
                <a:gd name="T10" fmla="*/ 2147483646 w 165"/>
                <a:gd name="T11" fmla="*/ 2147483646 h 166"/>
                <a:gd name="T12" fmla="*/ 2147483646 w 165"/>
                <a:gd name="T13" fmla="*/ 2147483646 h 166"/>
                <a:gd name="T14" fmla="*/ 2147483646 w 165"/>
                <a:gd name="T15" fmla="*/ 2147483646 h 166"/>
                <a:gd name="T16" fmla="*/ 0 w 165"/>
                <a:gd name="T17" fmla="*/ 2147483646 h 166"/>
                <a:gd name="T18" fmla="*/ 2147483646 w 165"/>
                <a:gd name="T19" fmla="*/ 2147483646 h 166"/>
                <a:gd name="T20" fmla="*/ 2147483646 w 165"/>
                <a:gd name="T21" fmla="*/ 2147483646 h 166"/>
                <a:gd name="T22" fmla="*/ 2147483646 w 165"/>
                <a:gd name="T23" fmla="*/ 2147483646 h 166"/>
                <a:gd name="T24" fmla="*/ 2147483646 w 165"/>
                <a:gd name="T25" fmla="*/ 2147483646 h 166"/>
                <a:gd name="T26" fmla="*/ 2147483646 w 165"/>
                <a:gd name="T27" fmla="*/ 2147483646 h 166"/>
                <a:gd name="T28" fmla="*/ 2147483646 w 165"/>
                <a:gd name="T29" fmla="*/ 2147483646 h 166"/>
                <a:gd name="T30" fmla="*/ 2147483646 w 165"/>
                <a:gd name="T31" fmla="*/ 2147483646 h 166"/>
                <a:gd name="T32" fmla="*/ 2147483646 w 165"/>
                <a:gd name="T33" fmla="*/ 2147483646 h 166"/>
                <a:gd name="T34" fmla="*/ 2147483646 w 165"/>
                <a:gd name="T35" fmla="*/ 2147483646 h 166"/>
                <a:gd name="T36" fmla="*/ 2147483646 w 165"/>
                <a:gd name="T37" fmla="*/ 2147483646 h 166"/>
                <a:gd name="T38" fmla="*/ 2147483646 w 165"/>
                <a:gd name="T39" fmla="*/ 2147483646 h 166"/>
                <a:gd name="T40" fmla="*/ 2147483646 w 165"/>
                <a:gd name="T41" fmla="*/ 214748364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5" h="166">
                  <a:moveTo>
                    <a:pt x="133" y="125"/>
                  </a:moveTo>
                  <a:lnTo>
                    <a:pt x="133" y="56"/>
                  </a:lnTo>
                  <a:cubicBezTo>
                    <a:pt x="133" y="17"/>
                    <a:pt x="118" y="0"/>
                    <a:pt x="73" y="0"/>
                  </a:cubicBezTo>
                  <a:cubicBezTo>
                    <a:pt x="43" y="0"/>
                    <a:pt x="7" y="11"/>
                    <a:pt x="7" y="35"/>
                  </a:cubicBezTo>
                  <a:cubicBezTo>
                    <a:pt x="7" y="47"/>
                    <a:pt x="17" y="52"/>
                    <a:pt x="28" y="52"/>
                  </a:cubicBezTo>
                  <a:cubicBezTo>
                    <a:pt x="62" y="52"/>
                    <a:pt x="37" y="11"/>
                    <a:pt x="73" y="11"/>
                  </a:cubicBezTo>
                  <a:cubicBezTo>
                    <a:pt x="98" y="11"/>
                    <a:pt x="98" y="37"/>
                    <a:pt x="98" y="56"/>
                  </a:cubicBezTo>
                  <a:lnTo>
                    <a:pt x="98" y="73"/>
                  </a:lnTo>
                  <a:cubicBezTo>
                    <a:pt x="75" y="75"/>
                    <a:pt x="0" y="78"/>
                    <a:pt x="0" y="126"/>
                  </a:cubicBezTo>
                  <a:cubicBezTo>
                    <a:pt x="0" y="148"/>
                    <a:pt x="22" y="166"/>
                    <a:pt x="47" y="166"/>
                  </a:cubicBezTo>
                  <a:cubicBezTo>
                    <a:pt x="75" y="166"/>
                    <a:pt x="90" y="150"/>
                    <a:pt x="97" y="142"/>
                  </a:cubicBezTo>
                  <a:cubicBezTo>
                    <a:pt x="100" y="153"/>
                    <a:pt x="105" y="166"/>
                    <a:pt x="126" y="166"/>
                  </a:cubicBezTo>
                  <a:cubicBezTo>
                    <a:pt x="141" y="166"/>
                    <a:pt x="152" y="163"/>
                    <a:pt x="165" y="160"/>
                  </a:cubicBezTo>
                  <a:lnTo>
                    <a:pt x="165" y="151"/>
                  </a:lnTo>
                  <a:cubicBezTo>
                    <a:pt x="160" y="152"/>
                    <a:pt x="155" y="153"/>
                    <a:pt x="151" y="153"/>
                  </a:cubicBezTo>
                  <a:cubicBezTo>
                    <a:pt x="138" y="153"/>
                    <a:pt x="133" y="146"/>
                    <a:pt x="133" y="125"/>
                  </a:cubicBezTo>
                  <a:close/>
                  <a:moveTo>
                    <a:pt x="97" y="106"/>
                  </a:moveTo>
                  <a:cubicBezTo>
                    <a:pt x="97" y="131"/>
                    <a:pt x="83" y="145"/>
                    <a:pt x="62" y="145"/>
                  </a:cubicBezTo>
                  <a:cubicBezTo>
                    <a:pt x="47" y="145"/>
                    <a:pt x="40" y="133"/>
                    <a:pt x="40" y="120"/>
                  </a:cubicBezTo>
                  <a:cubicBezTo>
                    <a:pt x="40" y="87"/>
                    <a:pt x="83" y="85"/>
                    <a:pt x="97" y="85"/>
                  </a:cubicBezTo>
                  <a:lnTo>
                    <a:pt x="9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Freeform 257"/>
            <p:cNvSpPr>
              <a:spLocks/>
            </p:cNvSpPr>
            <p:nvPr/>
          </p:nvSpPr>
          <p:spPr bwMode="auto">
            <a:xfrm>
              <a:off x="6808788" y="-12700"/>
              <a:ext cx="95250" cy="79375"/>
            </a:xfrm>
            <a:custGeom>
              <a:avLst/>
              <a:gdLst>
                <a:gd name="T0" fmla="*/ 2147483646 w 196"/>
                <a:gd name="T1" fmla="*/ 2147483646 h 162"/>
                <a:gd name="T2" fmla="*/ 2147483646 w 196"/>
                <a:gd name="T3" fmla="*/ 2147483646 h 162"/>
                <a:gd name="T4" fmla="*/ 2147483646 w 196"/>
                <a:gd name="T5" fmla="*/ 0 h 162"/>
                <a:gd name="T6" fmla="*/ 2147483646 w 196"/>
                <a:gd name="T7" fmla="*/ 2147483646 h 162"/>
                <a:gd name="T8" fmla="*/ 2147483646 w 196"/>
                <a:gd name="T9" fmla="*/ 2147483646 h 162"/>
                <a:gd name="T10" fmla="*/ 2147483646 w 196"/>
                <a:gd name="T11" fmla="*/ 0 h 162"/>
                <a:gd name="T12" fmla="*/ 0 w 196"/>
                <a:gd name="T13" fmla="*/ 2147483646 h 162"/>
                <a:gd name="T14" fmla="*/ 0 w 196"/>
                <a:gd name="T15" fmla="*/ 2147483646 h 162"/>
                <a:gd name="T16" fmla="*/ 2147483646 w 196"/>
                <a:gd name="T17" fmla="*/ 2147483646 h 162"/>
                <a:gd name="T18" fmla="*/ 2147483646 w 196"/>
                <a:gd name="T19" fmla="*/ 2147483646 h 162"/>
                <a:gd name="T20" fmla="*/ 0 w 196"/>
                <a:gd name="T21" fmla="*/ 2147483646 h 162"/>
                <a:gd name="T22" fmla="*/ 0 w 196"/>
                <a:gd name="T23" fmla="*/ 2147483646 h 162"/>
                <a:gd name="T24" fmla="*/ 2147483646 w 196"/>
                <a:gd name="T25" fmla="*/ 2147483646 h 162"/>
                <a:gd name="T26" fmla="*/ 2147483646 w 196"/>
                <a:gd name="T27" fmla="*/ 2147483646 h 162"/>
                <a:gd name="T28" fmla="*/ 2147483646 w 196"/>
                <a:gd name="T29" fmla="*/ 2147483646 h 162"/>
                <a:gd name="T30" fmla="*/ 2147483646 w 196"/>
                <a:gd name="T31" fmla="*/ 2147483646 h 162"/>
                <a:gd name="T32" fmla="*/ 2147483646 w 196"/>
                <a:gd name="T33" fmla="*/ 2147483646 h 162"/>
                <a:gd name="T34" fmla="*/ 2147483646 w 196"/>
                <a:gd name="T35" fmla="*/ 2147483646 h 162"/>
                <a:gd name="T36" fmla="*/ 2147483646 w 196"/>
                <a:gd name="T37" fmla="*/ 2147483646 h 162"/>
                <a:gd name="T38" fmla="*/ 2147483646 w 196"/>
                <a:gd name="T39" fmla="*/ 2147483646 h 162"/>
                <a:gd name="T40" fmla="*/ 2147483646 w 196"/>
                <a:gd name="T41" fmla="*/ 2147483646 h 162"/>
                <a:gd name="T42" fmla="*/ 2147483646 w 196"/>
                <a:gd name="T43" fmla="*/ 2147483646 h 162"/>
                <a:gd name="T44" fmla="*/ 2147483646 w 196"/>
                <a:gd name="T45" fmla="*/ 2147483646 h 162"/>
                <a:gd name="T46" fmla="*/ 2147483646 w 196"/>
                <a:gd name="T47" fmla="*/ 2147483646 h 1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6" h="162">
                  <a:moveTo>
                    <a:pt x="169" y="125"/>
                  </a:moveTo>
                  <a:lnTo>
                    <a:pt x="169" y="46"/>
                  </a:lnTo>
                  <a:cubicBezTo>
                    <a:pt x="169" y="20"/>
                    <a:pt x="161" y="0"/>
                    <a:pt x="125" y="0"/>
                  </a:cubicBezTo>
                  <a:cubicBezTo>
                    <a:pt x="90" y="0"/>
                    <a:pt x="74" y="26"/>
                    <a:pt x="65" y="41"/>
                  </a:cubicBezTo>
                  <a:lnTo>
                    <a:pt x="64" y="41"/>
                  </a:lnTo>
                  <a:lnTo>
                    <a:pt x="64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4" y="16"/>
                    <a:pt x="28" y="18"/>
                    <a:pt x="28" y="43"/>
                  </a:cubicBezTo>
                  <a:lnTo>
                    <a:pt x="28" y="125"/>
                  </a:lnTo>
                  <a:cubicBezTo>
                    <a:pt x="28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4" y="148"/>
                    <a:pt x="64" y="125"/>
                  </a:cubicBezTo>
                  <a:lnTo>
                    <a:pt x="64" y="78"/>
                  </a:lnTo>
                  <a:cubicBezTo>
                    <a:pt x="64" y="57"/>
                    <a:pt x="88" y="21"/>
                    <a:pt x="109" y="21"/>
                  </a:cubicBezTo>
                  <a:cubicBezTo>
                    <a:pt x="126" y="21"/>
                    <a:pt x="133" y="32"/>
                    <a:pt x="133" y="73"/>
                  </a:cubicBezTo>
                  <a:lnTo>
                    <a:pt x="133" y="125"/>
                  </a:lnTo>
                  <a:cubicBezTo>
                    <a:pt x="133" y="148"/>
                    <a:pt x="126" y="155"/>
                    <a:pt x="105" y="155"/>
                  </a:cubicBezTo>
                  <a:lnTo>
                    <a:pt x="105" y="162"/>
                  </a:lnTo>
                  <a:lnTo>
                    <a:pt x="196" y="162"/>
                  </a:lnTo>
                  <a:lnTo>
                    <a:pt x="196" y="155"/>
                  </a:lnTo>
                  <a:cubicBezTo>
                    <a:pt x="175" y="155"/>
                    <a:pt x="169" y="148"/>
                    <a:pt x="169" y="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Freeform 258"/>
            <p:cNvSpPr>
              <a:spLocks noEditPoints="1"/>
            </p:cNvSpPr>
            <p:nvPr/>
          </p:nvSpPr>
          <p:spPr bwMode="auto">
            <a:xfrm>
              <a:off x="6926263" y="-26988"/>
              <a:ext cx="87313" cy="130175"/>
            </a:xfrm>
            <a:custGeom>
              <a:avLst/>
              <a:gdLst>
                <a:gd name="T0" fmla="*/ 2147483646 w 178"/>
                <a:gd name="T1" fmla="*/ 0 h 264"/>
                <a:gd name="T2" fmla="*/ 2147483646 w 178"/>
                <a:gd name="T3" fmla="*/ 2147483646 h 264"/>
                <a:gd name="T4" fmla="*/ 2147483646 w 178"/>
                <a:gd name="T5" fmla="*/ 2147483646 h 264"/>
                <a:gd name="T6" fmla="*/ 2147483646 w 178"/>
                <a:gd name="T7" fmla="*/ 2147483646 h 264"/>
                <a:gd name="T8" fmla="*/ 2147483646 w 178"/>
                <a:gd name="T9" fmla="*/ 2147483646 h 264"/>
                <a:gd name="T10" fmla="*/ 2147483646 w 178"/>
                <a:gd name="T11" fmla="*/ 2147483646 h 264"/>
                <a:gd name="T12" fmla="*/ 2147483646 w 178"/>
                <a:gd name="T13" fmla="*/ 2147483646 h 264"/>
                <a:gd name="T14" fmla="*/ 0 w 178"/>
                <a:gd name="T15" fmla="*/ 2147483646 h 264"/>
                <a:gd name="T16" fmla="*/ 2147483646 w 178"/>
                <a:gd name="T17" fmla="*/ 2147483646 h 264"/>
                <a:gd name="T18" fmla="*/ 2147483646 w 178"/>
                <a:gd name="T19" fmla="*/ 2147483646 h 264"/>
                <a:gd name="T20" fmla="*/ 2147483646 w 178"/>
                <a:gd name="T21" fmla="*/ 2147483646 h 264"/>
                <a:gd name="T22" fmla="*/ 2147483646 w 178"/>
                <a:gd name="T23" fmla="*/ 2147483646 h 264"/>
                <a:gd name="T24" fmla="*/ 2147483646 w 178"/>
                <a:gd name="T25" fmla="*/ 2147483646 h 264"/>
                <a:gd name="T26" fmla="*/ 2147483646 w 178"/>
                <a:gd name="T27" fmla="*/ 2147483646 h 264"/>
                <a:gd name="T28" fmla="*/ 2147483646 w 178"/>
                <a:gd name="T29" fmla="*/ 2147483646 h 264"/>
                <a:gd name="T30" fmla="*/ 2147483646 w 178"/>
                <a:gd name="T31" fmla="*/ 2147483646 h 264"/>
                <a:gd name="T32" fmla="*/ 2147483646 w 178"/>
                <a:gd name="T33" fmla="*/ 2147483646 h 264"/>
                <a:gd name="T34" fmla="*/ 2147483646 w 178"/>
                <a:gd name="T35" fmla="*/ 2147483646 h 264"/>
                <a:gd name="T36" fmla="*/ 2147483646 w 178"/>
                <a:gd name="T37" fmla="*/ 2147483646 h 264"/>
                <a:gd name="T38" fmla="*/ 2147483646 w 178"/>
                <a:gd name="T39" fmla="*/ 2147483646 h 264"/>
                <a:gd name="T40" fmla="*/ 2147483646 w 178"/>
                <a:gd name="T41" fmla="*/ 2147483646 h 264"/>
                <a:gd name="T42" fmla="*/ 2147483646 w 178"/>
                <a:gd name="T43" fmla="*/ 0 h 264"/>
                <a:gd name="T44" fmla="*/ 2147483646 w 178"/>
                <a:gd name="T45" fmla="*/ 2147483646 h 264"/>
                <a:gd name="T46" fmla="*/ 2147483646 w 178"/>
                <a:gd name="T47" fmla="*/ 2147483646 h 264"/>
                <a:gd name="T48" fmla="*/ 2147483646 w 178"/>
                <a:gd name="T49" fmla="*/ 2147483646 h 264"/>
                <a:gd name="T50" fmla="*/ 2147483646 w 178"/>
                <a:gd name="T51" fmla="*/ 2147483646 h 264"/>
                <a:gd name="T52" fmla="*/ 2147483646 w 178"/>
                <a:gd name="T53" fmla="*/ 2147483646 h 264"/>
                <a:gd name="T54" fmla="*/ 2147483646 w 178"/>
                <a:gd name="T55" fmla="*/ 2147483646 h 264"/>
                <a:gd name="T56" fmla="*/ 2147483646 w 178"/>
                <a:gd name="T57" fmla="*/ 2147483646 h 264"/>
                <a:gd name="T58" fmla="*/ 2147483646 w 178"/>
                <a:gd name="T59" fmla="*/ 2147483646 h 264"/>
                <a:gd name="T60" fmla="*/ 2147483646 w 178"/>
                <a:gd name="T61" fmla="*/ 2147483646 h 264"/>
                <a:gd name="T62" fmla="*/ 2147483646 w 178"/>
                <a:gd name="T63" fmla="*/ 2147483646 h 264"/>
                <a:gd name="T64" fmla="*/ 2147483646 w 178"/>
                <a:gd name="T65" fmla="*/ 2147483646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8" h="264">
                  <a:moveTo>
                    <a:pt x="155" y="0"/>
                  </a:moveTo>
                  <a:cubicBezTo>
                    <a:pt x="133" y="0"/>
                    <a:pt x="122" y="25"/>
                    <a:pt x="114" y="38"/>
                  </a:cubicBezTo>
                  <a:cubicBezTo>
                    <a:pt x="104" y="33"/>
                    <a:pt x="93" y="28"/>
                    <a:pt x="75" y="28"/>
                  </a:cubicBezTo>
                  <a:cubicBezTo>
                    <a:pt x="34" y="28"/>
                    <a:pt x="8" y="49"/>
                    <a:pt x="8" y="84"/>
                  </a:cubicBezTo>
                  <a:cubicBezTo>
                    <a:pt x="8" y="111"/>
                    <a:pt x="23" y="121"/>
                    <a:pt x="33" y="129"/>
                  </a:cubicBezTo>
                  <a:cubicBezTo>
                    <a:pt x="28" y="135"/>
                    <a:pt x="12" y="151"/>
                    <a:pt x="12" y="169"/>
                  </a:cubicBezTo>
                  <a:cubicBezTo>
                    <a:pt x="12" y="180"/>
                    <a:pt x="19" y="185"/>
                    <a:pt x="23" y="189"/>
                  </a:cubicBezTo>
                  <a:cubicBezTo>
                    <a:pt x="14" y="196"/>
                    <a:pt x="0" y="206"/>
                    <a:pt x="0" y="223"/>
                  </a:cubicBezTo>
                  <a:cubicBezTo>
                    <a:pt x="0" y="239"/>
                    <a:pt x="22" y="264"/>
                    <a:pt x="75" y="264"/>
                  </a:cubicBezTo>
                  <a:cubicBezTo>
                    <a:pt x="134" y="264"/>
                    <a:pt x="169" y="233"/>
                    <a:pt x="169" y="204"/>
                  </a:cubicBezTo>
                  <a:cubicBezTo>
                    <a:pt x="169" y="171"/>
                    <a:pt x="140" y="163"/>
                    <a:pt x="114" y="163"/>
                  </a:cubicBezTo>
                  <a:lnTo>
                    <a:pt x="57" y="163"/>
                  </a:lnTo>
                  <a:cubicBezTo>
                    <a:pt x="45" y="163"/>
                    <a:pt x="38" y="160"/>
                    <a:pt x="38" y="150"/>
                  </a:cubicBezTo>
                  <a:cubicBezTo>
                    <a:pt x="38" y="145"/>
                    <a:pt x="42" y="139"/>
                    <a:pt x="45" y="135"/>
                  </a:cubicBezTo>
                  <a:cubicBezTo>
                    <a:pt x="53" y="138"/>
                    <a:pt x="60" y="140"/>
                    <a:pt x="77" y="140"/>
                  </a:cubicBezTo>
                  <a:cubicBezTo>
                    <a:pt x="115" y="140"/>
                    <a:pt x="144" y="120"/>
                    <a:pt x="144" y="85"/>
                  </a:cubicBezTo>
                  <a:cubicBezTo>
                    <a:pt x="144" y="63"/>
                    <a:pt x="134" y="51"/>
                    <a:pt x="124" y="44"/>
                  </a:cubicBezTo>
                  <a:cubicBezTo>
                    <a:pt x="127" y="39"/>
                    <a:pt x="130" y="31"/>
                    <a:pt x="138" y="31"/>
                  </a:cubicBezTo>
                  <a:cubicBezTo>
                    <a:pt x="140" y="31"/>
                    <a:pt x="143" y="33"/>
                    <a:pt x="145" y="35"/>
                  </a:cubicBezTo>
                  <a:cubicBezTo>
                    <a:pt x="148" y="38"/>
                    <a:pt x="152" y="39"/>
                    <a:pt x="158" y="39"/>
                  </a:cubicBezTo>
                  <a:cubicBezTo>
                    <a:pt x="169" y="39"/>
                    <a:pt x="178" y="30"/>
                    <a:pt x="178" y="20"/>
                  </a:cubicBezTo>
                  <a:cubicBezTo>
                    <a:pt x="174" y="8"/>
                    <a:pt x="167" y="0"/>
                    <a:pt x="155" y="0"/>
                  </a:cubicBezTo>
                  <a:close/>
                  <a:moveTo>
                    <a:pt x="104" y="194"/>
                  </a:moveTo>
                  <a:cubicBezTo>
                    <a:pt x="119" y="194"/>
                    <a:pt x="137" y="199"/>
                    <a:pt x="137" y="213"/>
                  </a:cubicBezTo>
                  <a:cubicBezTo>
                    <a:pt x="137" y="229"/>
                    <a:pt x="112" y="248"/>
                    <a:pt x="77" y="248"/>
                  </a:cubicBezTo>
                  <a:cubicBezTo>
                    <a:pt x="43" y="248"/>
                    <a:pt x="27" y="226"/>
                    <a:pt x="27" y="213"/>
                  </a:cubicBezTo>
                  <a:cubicBezTo>
                    <a:pt x="27" y="205"/>
                    <a:pt x="30" y="200"/>
                    <a:pt x="34" y="194"/>
                  </a:cubicBezTo>
                  <a:lnTo>
                    <a:pt x="104" y="194"/>
                  </a:lnTo>
                  <a:close/>
                  <a:moveTo>
                    <a:pt x="75" y="128"/>
                  </a:moveTo>
                  <a:cubicBezTo>
                    <a:pt x="52" y="128"/>
                    <a:pt x="45" y="110"/>
                    <a:pt x="45" y="85"/>
                  </a:cubicBezTo>
                  <a:cubicBezTo>
                    <a:pt x="45" y="68"/>
                    <a:pt x="49" y="40"/>
                    <a:pt x="75" y="40"/>
                  </a:cubicBezTo>
                  <a:cubicBezTo>
                    <a:pt x="98" y="40"/>
                    <a:pt x="105" y="61"/>
                    <a:pt x="105" y="85"/>
                  </a:cubicBezTo>
                  <a:cubicBezTo>
                    <a:pt x="105" y="108"/>
                    <a:pt x="97" y="128"/>
                    <a:pt x="75" y="1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Freeform 259"/>
            <p:cNvSpPr>
              <a:spLocks noEditPoints="1"/>
            </p:cNvSpPr>
            <p:nvPr/>
          </p:nvSpPr>
          <p:spPr bwMode="auto">
            <a:xfrm>
              <a:off x="7032625" y="-12700"/>
              <a:ext cx="69850" cy="80963"/>
            </a:xfrm>
            <a:custGeom>
              <a:avLst/>
              <a:gdLst>
                <a:gd name="T0" fmla="*/ 2147483646 w 144"/>
                <a:gd name="T1" fmla="*/ 0 h 166"/>
                <a:gd name="T2" fmla="*/ 0 w 144"/>
                <a:gd name="T3" fmla="*/ 2147483646 h 166"/>
                <a:gd name="T4" fmla="*/ 2147483646 w 144"/>
                <a:gd name="T5" fmla="*/ 2147483646 h 166"/>
                <a:gd name="T6" fmla="*/ 2147483646 w 144"/>
                <a:gd name="T7" fmla="*/ 2147483646 h 166"/>
                <a:gd name="T8" fmla="*/ 2147483646 w 144"/>
                <a:gd name="T9" fmla="*/ 2147483646 h 166"/>
                <a:gd name="T10" fmla="*/ 2147483646 w 144"/>
                <a:gd name="T11" fmla="*/ 2147483646 h 166"/>
                <a:gd name="T12" fmla="*/ 2147483646 w 144"/>
                <a:gd name="T13" fmla="*/ 2147483646 h 166"/>
                <a:gd name="T14" fmla="*/ 2147483646 w 144"/>
                <a:gd name="T15" fmla="*/ 2147483646 h 166"/>
                <a:gd name="T16" fmla="*/ 2147483646 w 144"/>
                <a:gd name="T17" fmla="*/ 0 h 166"/>
                <a:gd name="T18" fmla="*/ 2147483646 w 144"/>
                <a:gd name="T19" fmla="*/ 2147483646 h 166"/>
                <a:gd name="T20" fmla="*/ 2147483646 w 144"/>
                <a:gd name="T21" fmla="*/ 2147483646 h 166"/>
                <a:gd name="T22" fmla="*/ 2147483646 w 144"/>
                <a:gd name="T23" fmla="*/ 2147483646 h 166"/>
                <a:gd name="T24" fmla="*/ 2147483646 w 144"/>
                <a:gd name="T25" fmla="*/ 2147483646 h 1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66">
                  <a:moveTo>
                    <a:pt x="76" y="0"/>
                  </a:moveTo>
                  <a:cubicBezTo>
                    <a:pt x="27" y="0"/>
                    <a:pt x="0" y="25"/>
                    <a:pt x="0" y="77"/>
                  </a:cubicBezTo>
                  <a:cubicBezTo>
                    <a:pt x="0" y="135"/>
                    <a:pt x="34" y="166"/>
                    <a:pt x="89" y="166"/>
                  </a:cubicBezTo>
                  <a:cubicBezTo>
                    <a:pt x="114" y="166"/>
                    <a:pt x="132" y="160"/>
                    <a:pt x="139" y="157"/>
                  </a:cubicBezTo>
                  <a:lnTo>
                    <a:pt x="139" y="145"/>
                  </a:lnTo>
                  <a:cubicBezTo>
                    <a:pt x="131" y="147"/>
                    <a:pt x="120" y="151"/>
                    <a:pt x="105" y="151"/>
                  </a:cubicBezTo>
                  <a:cubicBezTo>
                    <a:pt x="54" y="151"/>
                    <a:pt x="39" y="102"/>
                    <a:pt x="39" y="66"/>
                  </a:cubicBezTo>
                  <a:lnTo>
                    <a:pt x="141" y="66"/>
                  </a:lnTo>
                  <a:cubicBezTo>
                    <a:pt x="144" y="36"/>
                    <a:pt x="134" y="0"/>
                    <a:pt x="76" y="0"/>
                  </a:cubicBezTo>
                  <a:close/>
                  <a:moveTo>
                    <a:pt x="40" y="51"/>
                  </a:moveTo>
                  <a:cubicBezTo>
                    <a:pt x="40" y="37"/>
                    <a:pt x="47" y="12"/>
                    <a:pt x="75" y="12"/>
                  </a:cubicBezTo>
                  <a:cubicBezTo>
                    <a:pt x="100" y="12"/>
                    <a:pt x="106" y="30"/>
                    <a:pt x="106" y="51"/>
                  </a:cubicBezTo>
                  <a:lnTo>
                    <a:pt x="4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Freeform 260"/>
            <p:cNvSpPr>
              <a:spLocks/>
            </p:cNvSpPr>
            <p:nvPr/>
          </p:nvSpPr>
          <p:spPr bwMode="auto">
            <a:xfrm>
              <a:off x="7124700" y="-12700"/>
              <a:ext cx="66675" cy="79375"/>
            </a:xfrm>
            <a:custGeom>
              <a:avLst/>
              <a:gdLst>
                <a:gd name="T0" fmla="*/ 2147483646 w 135"/>
                <a:gd name="T1" fmla="*/ 0 h 162"/>
                <a:gd name="T2" fmla="*/ 2147483646 w 135"/>
                <a:gd name="T3" fmla="*/ 2147483646 h 162"/>
                <a:gd name="T4" fmla="*/ 2147483646 w 135"/>
                <a:gd name="T5" fmla="*/ 2147483646 h 162"/>
                <a:gd name="T6" fmla="*/ 2147483646 w 135"/>
                <a:gd name="T7" fmla="*/ 0 h 162"/>
                <a:gd name="T8" fmla="*/ 0 w 135"/>
                <a:gd name="T9" fmla="*/ 2147483646 h 162"/>
                <a:gd name="T10" fmla="*/ 0 w 135"/>
                <a:gd name="T11" fmla="*/ 2147483646 h 162"/>
                <a:gd name="T12" fmla="*/ 2147483646 w 135"/>
                <a:gd name="T13" fmla="*/ 2147483646 h 162"/>
                <a:gd name="T14" fmla="*/ 2147483646 w 135"/>
                <a:gd name="T15" fmla="*/ 2147483646 h 162"/>
                <a:gd name="T16" fmla="*/ 0 w 135"/>
                <a:gd name="T17" fmla="*/ 2147483646 h 162"/>
                <a:gd name="T18" fmla="*/ 0 w 135"/>
                <a:gd name="T19" fmla="*/ 2147483646 h 162"/>
                <a:gd name="T20" fmla="*/ 2147483646 w 135"/>
                <a:gd name="T21" fmla="*/ 2147483646 h 162"/>
                <a:gd name="T22" fmla="*/ 2147483646 w 135"/>
                <a:gd name="T23" fmla="*/ 2147483646 h 162"/>
                <a:gd name="T24" fmla="*/ 2147483646 w 135"/>
                <a:gd name="T25" fmla="*/ 2147483646 h 162"/>
                <a:gd name="T26" fmla="*/ 2147483646 w 135"/>
                <a:gd name="T27" fmla="*/ 2147483646 h 162"/>
                <a:gd name="T28" fmla="*/ 2147483646 w 135"/>
                <a:gd name="T29" fmla="*/ 2147483646 h 162"/>
                <a:gd name="T30" fmla="*/ 2147483646 w 135"/>
                <a:gd name="T31" fmla="*/ 2147483646 h 162"/>
                <a:gd name="T32" fmla="*/ 2147483646 w 135"/>
                <a:gd name="T33" fmla="*/ 2147483646 h 162"/>
                <a:gd name="T34" fmla="*/ 2147483646 w 135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5" h="162">
                  <a:moveTo>
                    <a:pt x="115" y="0"/>
                  </a:moveTo>
                  <a:cubicBezTo>
                    <a:pt x="85" y="0"/>
                    <a:pt x="71" y="25"/>
                    <a:pt x="65" y="40"/>
                  </a:cubicBezTo>
                  <a:lnTo>
                    <a:pt x="63" y="40"/>
                  </a:lnTo>
                  <a:lnTo>
                    <a:pt x="63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3" y="16"/>
                    <a:pt x="27" y="18"/>
                    <a:pt x="27" y="43"/>
                  </a:cubicBezTo>
                  <a:lnTo>
                    <a:pt x="27" y="125"/>
                  </a:lnTo>
                  <a:cubicBezTo>
                    <a:pt x="27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3" y="148"/>
                    <a:pt x="63" y="125"/>
                  </a:cubicBezTo>
                  <a:lnTo>
                    <a:pt x="63" y="86"/>
                  </a:lnTo>
                  <a:cubicBezTo>
                    <a:pt x="63" y="51"/>
                    <a:pt x="80" y="30"/>
                    <a:pt x="91" y="30"/>
                  </a:cubicBezTo>
                  <a:cubicBezTo>
                    <a:pt x="103" y="30"/>
                    <a:pt x="101" y="37"/>
                    <a:pt x="113" y="37"/>
                  </a:cubicBezTo>
                  <a:cubicBezTo>
                    <a:pt x="123" y="37"/>
                    <a:pt x="133" y="30"/>
                    <a:pt x="133" y="18"/>
                  </a:cubicBezTo>
                  <a:cubicBezTo>
                    <a:pt x="135" y="6"/>
                    <a:pt x="122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Freeform 261"/>
            <p:cNvSpPr>
              <a:spLocks/>
            </p:cNvSpPr>
            <p:nvPr/>
          </p:nvSpPr>
          <p:spPr bwMode="auto">
            <a:xfrm>
              <a:off x="7212013" y="-12700"/>
              <a:ext cx="58738" cy="80963"/>
            </a:xfrm>
            <a:custGeom>
              <a:avLst/>
              <a:gdLst>
                <a:gd name="T0" fmla="*/ 2147483646 w 118"/>
                <a:gd name="T1" fmla="*/ 2147483646 h 166"/>
                <a:gd name="T2" fmla="*/ 2147483646 w 118"/>
                <a:gd name="T3" fmla="*/ 2147483646 h 166"/>
                <a:gd name="T4" fmla="*/ 2147483646 w 118"/>
                <a:gd name="T5" fmla="*/ 2147483646 h 166"/>
                <a:gd name="T6" fmla="*/ 2147483646 w 118"/>
                <a:gd name="T7" fmla="*/ 2147483646 h 166"/>
                <a:gd name="T8" fmla="*/ 2147483646 w 118"/>
                <a:gd name="T9" fmla="*/ 2147483646 h 166"/>
                <a:gd name="T10" fmla="*/ 2147483646 w 118"/>
                <a:gd name="T11" fmla="*/ 2147483646 h 166"/>
                <a:gd name="T12" fmla="*/ 2147483646 w 118"/>
                <a:gd name="T13" fmla="*/ 0 h 166"/>
                <a:gd name="T14" fmla="*/ 0 w 118"/>
                <a:gd name="T15" fmla="*/ 2147483646 h 166"/>
                <a:gd name="T16" fmla="*/ 2147483646 w 118"/>
                <a:gd name="T17" fmla="*/ 2147483646 h 166"/>
                <a:gd name="T18" fmla="*/ 2147483646 w 118"/>
                <a:gd name="T19" fmla="*/ 2147483646 h 166"/>
                <a:gd name="T20" fmla="*/ 2147483646 w 118"/>
                <a:gd name="T21" fmla="*/ 2147483646 h 166"/>
                <a:gd name="T22" fmla="*/ 2147483646 w 118"/>
                <a:gd name="T23" fmla="*/ 2147483646 h 166"/>
                <a:gd name="T24" fmla="*/ 0 w 118"/>
                <a:gd name="T25" fmla="*/ 2147483646 h 166"/>
                <a:gd name="T26" fmla="*/ 2147483646 w 118"/>
                <a:gd name="T27" fmla="*/ 2147483646 h 166"/>
                <a:gd name="T28" fmla="*/ 2147483646 w 118"/>
                <a:gd name="T29" fmla="*/ 2147483646 h 166"/>
                <a:gd name="T30" fmla="*/ 2147483646 w 118"/>
                <a:gd name="T31" fmla="*/ 2147483646 h 166"/>
                <a:gd name="T32" fmla="*/ 2147483646 w 118"/>
                <a:gd name="T33" fmla="*/ 2147483646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166">
                  <a:moveTo>
                    <a:pt x="99" y="82"/>
                  </a:moveTo>
                  <a:cubicBezTo>
                    <a:pt x="77" y="66"/>
                    <a:pt x="34" y="57"/>
                    <a:pt x="34" y="35"/>
                  </a:cubicBezTo>
                  <a:cubicBezTo>
                    <a:pt x="34" y="22"/>
                    <a:pt x="45" y="12"/>
                    <a:pt x="62" y="12"/>
                  </a:cubicBezTo>
                  <a:cubicBezTo>
                    <a:pt x="89" y="12"/>
                    <a:pt x="97" y="35"/>
                    <a:pt x="98" y="47"/>
                  </a:cubicBezTo>
                  <a:lnTo>
                    <a:pt x="108" y="47"/>
                  </a:lnTo>
                  <a:lnTo>
                    <a:pt x="105" y="6"/>
                  </a:lnTo>
                  <a:cubicBezTo>
                    <a:pt x="94" y="3"/>
                    <a:pt x="82" y="0"/>
                    <a:pt x="64" y="0"/>
                  </a:cubicBezTo>
                  <a:cubicBezTo>
                    <a:pt x="29" y="0"/>
                    <a:pt x="0" y="13"/>
                    <a:pt x="0" y="45"/>
                  </a:cubicBezTo>
                  <a:cubicBezTo>
                    <a:pt x="0" y="63"/>
                    <a:pt x="9" y="73"/>
                    <a:pt x="27" y="85"/>
                  </a:cubicBezTo>
                  <a:cubicBezTo>
                    <a:pt x="48" y="98"/>
                    <a:pt x="84" y="106"/>
                    <a:pt x="84" y="128"/>
                  </a:cubicBezTo>
                  <a:cubicBezTo>
                    <a:pt x="84" y="146"/>
                    <a:pt x="67" y="155"/>
                    <a:pt x="52" y="155"/>
                  </a:cubicBezTo>
                  <a:cubicBezTo>
                    <a:pt x="24" y="155"/>
                    <a:pt x="10" y="133"/>
                    <a:pt x="10" y="113"/>
                  </a:cubicBezTo>
                  <a:lnTo>
                    <a:pt x="0" y="113"/>
                  </a:lnTo>
                  <a:lnTo>
                    <a:pt x="3" y="160"/>
                  </a:lnTo>
                  <a:cubicBezTo>
                    <a:pt x="12" y="162"/>
                    <a:pt x="32" y="166"/>
                    <a:pt x="53" y="166"/>
                  </a:cubicBezTo>
                  <a:cubicBezTo>
                    <a:pt x="95" y="166"/>
                    <a:pt x="118" y="147"/>
                    <a:pt x="118" y="118"/>
                  </a:cubicBezTo>
                  <a:cubicBezTo>
                    <a:pt x="118" y="102"/>
                    <a:pt x="109" y="90"/>
                    <a:pt x="9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Freeform 262"/>
            <p:cNvSpPr>
              <a:spLocks/>
            </p:cNvSpPr>
            <p:nvPr/>
          </p:nvSpPr>
          <p:spPr bwMode="auto">
            <a:xfrm>
              <a:off x="7108825" y="-385763"/>
              <a:ext cx="165100" cy="187325"/>
            </a:xfrm>
            <a:custGeom>
              <a:avLst/>
              <a:gdLst>
                <a:gd name="T0" fmla="*/ 2147483646 w 338"/>
                <a:gd name="T1" fmla="*/ 2147483646 h 384"/>
                <a:gd name="T2" fmla="*/ 2147483646 w 338"/>
                <a:gd name="T3" fmla="*/ 2147483646 h 384"/>
                <a:gd name="T4" fmla="*/ 2147483646 w 338"/>
                <a:gd name="T5" fmla="*/ 2147483646 h 384"/>
                <a:gd name="T6" fmla="*/ 2147483646 w 338"/>
                <a:gd name="T7" fmla="*/ 0 h 384"/>
                <a:gd name="T8" fmla="*/ 2147483646 w 338"/>
                <a:gd name="T9" fmla="*/ 2147483646 h 384"/>
                <a:gd name="T10" fmla="*/ 2147483646 w 338"/>
                <a:gd name="T11" fmla="*/ 2147483646 h 384"/>
                <a:gd name="T12" fmla="*/ 2147483646 w 338"/>
                <a:gd name="T13" fmla="*/ 2147483646 h 384"/>
                <a:gd name="T14" fmla="*/ 2147483646 w 338"/>
                <a:gd name="T15" fmla="*/ 2147483646 h 384"/>
                <a:gd name="T16" fmla="*/ 2147483646 w 338"/>
                <a:gd name="T17" fmla="*/ 2147483646 h 384"/>
                <a:gd name="T18" fmla="*/ 2147483646 w 338"/>
                <a:gd name="T19" fmla="*/ 2147483646 h 384"/>
                <a:gd name="T20" fmla="*/ 0 w 338"/>
                <a:gd name="T21" fmla="*/ 2147483646 h 384"/>
                <a:gd name="T22" fmla="*/ 2147483646 w 338"/>
                <a:gd name="T23" fmla="*/ 2147483646 h 384"/>
                <a:gd name="T24" fmla="*/ 2147483646 w 338"/>
                <a:gd name="T25" fmla="*/ 2147483646 h 384"/>
                <a:gd name="T26" fmla="*/ 2147483646 w 338"/>
                <a:gd name="T27" fmla="*/ 2147483646 h 384"/>
                <a:gd name="T28" fmla="*/ 2147483646 w 338"/>
                <a:gd name="T29" fmla="*/ 2147483646 h 384"/>
                <a:gd name="T30" fmla="*/ 2147483646 w 338"/>
                <a:gd name="T31" fmla="*/ 2147483646 h 384"/>
                <a:gd name="T32" fmla="*/ 2147483646 w 338"/>
                <a:gd name="T33" fmla="*/ 2147483646 h 384"/>
                <a:gd name="T34" fmla="*/ 2147483646 w 338"/>
                <a:gd name="T35" fmla="*/ 2147483646 h 384"/>
                <a:gd name="T36" fmla="*/ 2147483646 w 338"/>
                <a:gd name="T37" fmla="*/ 2147483646 h 3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8" h="384">
                  <a:moveTo>
                    <a:pt x="319" y="364"/>
                  </a:moveTo>
                  <a:cubicBezTo>
                    <a:pt x="293" y="364"/>
                    <a:pt x="284" y="354"/>
                    <a:pt x="284" y="326"/>
                  </a:cubicBezTo>
                  <a:lnTo>
                    <a:pt x="284" y="128"/>
                  </a:lnTo>
                  <a:cubicBezTo>
                    <a:pt x="284" y="53"/>
                    <a:pt x="263" y="0"/>
                    <a:pt x="150" y="0"/>
                  </a:cubicBezTo>
                  <a:cubicBezTo>
                    <a:pt x="93" y="0"/>
                    <a:pt x="13" y="26"/>
                    <a:pt x="13" y="79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6" y="115"/>
                    <a:pt x="91" y="106"/>
                    <a:pt x="91" y="74"/>
                  </a:cubicBezTo>
                  <a:cubicBezTo>
                    <a:pt x="91" y="49"/>
                    <a:pt x="98" y="28"/>
                    <a:pt x="149" y="28"/>
                  </a:cubicBezTo>
                  <a:cubicBezTo>
                    <a:pt x="219" y="28"/>
                    <a:pt x="219" y="86"/>
                    <a:pt x="219" y="143"/>
                  </a:cubicBezTo>
                  <a:lnTo>
                    <a:pt x="219" y="173"/>
                  </a:lnTo>
                  <a:cubicBezTo>
                    <a:pt x="156" y="178"/>
                    <a:pt x="0" y="178"/>
                    <a:pt x="0" y="294"/>
                  </a:cubicBezTo>
                  <a:cubicBezTo>
                    <a:pt x="0" y="346"/>
                    <a:pt x="43" y="384"/>
                    <a:pt x="100" y="384"/>
                  </a:cubicBezTo>
                  <a:cubicBezTo>
                    <a:pt x="156" y="384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4"/>
                    <a:pt x="281" y="384"/>
                  </a:cubicBezTo>
                  <a:cubicBezTo>
                    <a:pt x="291" y="384"/>
                    <a:pt x="301" y="384"/>
                    <a:pt x="323" y="381"/>
                  </a:cubicBezTo>
                  <a:lnTo>
                    <a:pt x="328" y="376"/>
                  </a:lnTo>
                  <a:cubicBezTo>
                    <a:pt x="331" y="371"/>
                    <a:pt x="335" y="366"/>
                    <a:pt x="338" y="361"/>
                  </a:cubicBezTo>
                  <a:cubicBezTo>
                    <a:pt x="324" y="364"/>
                    <a:pt x="321" y="364"/>
                    <a:pt x="319" y="3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Freeform 263"/>
            <p:cNvSpPr>
              <a:spLocks/>
            </p:cNvSpPr>
            <p:nvPr/>
          </p:nvSpPr>
          <p:spPr bwMode="auto">
            <a:xfrm>
              <a:off x="6969125" y="-355600"/>
              <a:ext cx="109538" cy="109538"/>
            </a:xfrm>
            <a:custGeom>
              <a:avLst/>
              <a:gdLst>
                <a:gd name="T0" fmla="*/ 2147483646 w 224"/>
                <a:gd name="T1" fmla="*/ 0 h 224"/>
                <a:gd name="T2" fmla="*/ 0 w 224"/>
                <a:gd name="T3" fmla="*/ 2147483646 h 224"/>
                <a:gd name="T4" fmla="*/ 0 w 224"/>
                <a:gd name="T5" fmla="*/ 2147483646 h 224"/>
                <a:gd name="T6" fmla="*/ 2147483646 w 224"/>
                <a:gd name="T7" fmla="*/ 2147483646 h 224"/>
                <a:gd name="T8" fmla="*/ 2147483646 w 224"/>
                <a:gd name="T9" fmla="*/ 0 h 224"/>
                <a:gd name="T10" fmla="*/ 2147483646 w 224"/>
                <a:gd name="T11" fmla="*/ 0 h 224"/>
                <a:gd name="T12" fmla="*/ 2147483646 w 224"/>
                <a:gd name="T13" fmla="*/ 2147483646 h 224"/>
                <a:gd name="T14" fmla="*/ 2147483646 w 224"/>
                <a:gd name="T15" fmla="*/ 2147483646 h 224"/>
                <a:gd name="T16" fmla="*/ 2147483646 w 224"/>
                <a:gd name="T17" fmla="*/ 0 h 224"/>
                <a:gd name="T18" fmla="*/ 2147483646 w 224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4" h="224">
                  <a:moveTo>
                    <a:pt x="20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4" y="224"/>
                  </a:lnTo>
                  <a:lnTo>
                    <a:pt x="224" y="0"/>
                  </a:lnTo>
                  <a:lnTo>
                    <a:pt x="149" y="0"/>
                  </a:lnTo>
                  <a:lnTo>
                    <a:pt x="149" y="149"/>
                  </a:lnTo>
                  <a:lnTo>
                    <a:pt x="74" y="149"/>
                  </a:lnTo>
                  <a:lnTo>
                    <a:pt x="7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Freeform 264"/>
            <p:cNvSpPr>
              <a:spLocks noEditPoints="1"/>
            </p:cNvSpPr>
            <p:nvPr/>
          </p:nvSpPr>
          <p:spPr bwMode="auto">
            <a:xfrm>
              <a:off x="6918325" y="-447675"/>
              <a:ext cx="387350" cy="311150"/>
            </a:xfrm>
            <a:custGeom>
              <a:avLst/>
              <a:gdLst>
                <a:gd name="T0" fmla="*/ 2147483646 w 790"/>
                <a:gd name="T1" fmla="*/ 2147483646 h 637"/>
                <a:gd name="T2" fmla="*/ 2147483646 w 790"/>
                <a:gd name="T3" fmla="*/ 2147483646 h 637"/>
                <a:gd name="T4" fmla="*/ 2147483646 w 790"/>
                <a:gd name="T5" fmla="*/ 2147483646 h 637"/>
                <a:gd name="T6" fmla="*/ 2147483646 w 790"/>
                <a:gd name="T7" fmla="*/ 2147483646 h 637"/>
                <a:gd name="T8" fmla="*/ 2147483646 w 790"/>
                <a:gd name="T9" fmla="*/ 2147483646 h 637"/>
                <a:gd name="T10" fmla="*/ 2147483646 w 790"/>
                <a:gd name="T11" fmla="*/ 2147483646 h 637"/>
                <a:gd name="T12" fmla="*/ 2147483646 w 790"/>
                <a:gd name="T13" fmla="*/ 2147483646 h 637"/>
                <a:gd name="T14" fmla="*/ 2147483646 w 790"/>
                <a:gd name="T15" fmla="*/ 2147483646 h 637"/>
                <a:gd name="T16" fmla="*/ 2147483646 w 790"/>
                <a:gd name="T17" fmla="*/ 0 h 637"/>
                <a:gd name="T18" fmla="*/ 2147483646 w 790"/>
                <a:gd name="T19" fmla="*/ 2147483646 h 637"/>
                <a:gd name="T20" fmla="*/ 2147483646 w 790"/>
                <a:gd name="T21" fmla="*/ 2147483646 h 637"/>
                <a:gd name="T22" fmla="*/ 2147483646 w 790"/>
                <a:gd name="T23" fmla="*/ 2147483646 h 637"/>
                <a:gd name="T24" fmla="*/ 2147483646 w 790"/>
                <a:gd name="T25" fmla="*/ 2147483646 h 637"/>
                <a:gd name="T26" fmla="*/ 2147483646 w 790"/>
                <a:gd name="T27" fmla="*/ 2147483646 h 637"/>
                <a:gd name="T28" fmla="*/ 2147483646 w 790"/>
                <a:gd name="T29" fmla="*/ 2147483646 h 637"/>
                <a:gd name="T30" fmla="*/ 2147483646 w 790"/>
                <a:gd name="T31" fmla="*/ 2147483646 h 637"/>
                <a:gd name="T32" fmla="*/ 2147483646 w 790"/>
                <a:gd name="T33" fmla="*/ 2147483646 h 637"/>
                <a:gd name="T34" fmla="*/ 2147483646 w 790"/>
                <a:gd name="T35" fmla="*/ 2147483646 h 637"/>
                <a:gd name="T36" fmla="*/ 2147483646 w 790"/>
                <a:gd name="T37" fmla="*/ 2147483646 h 637"/>
                <a:gd name="T38" fmla="*/ 2147483646 w 790"/>
                <a:gd name="T39" fmla="*/ 2147483646 h 637"/>
                <a:gd name="T40" fmla="*/ 2147483646 w 790"/>
                <a:gd name="T41" fmla="*/ 2147483646 h 637"/>
                <a:gd name="T42" fmla="*/ 2147483646 w 790"/>
                <a:gd name="T43" fmla="*/ 2147483646 h 637"/>
                <a:gd name="T44" fmla="*/ 2147483646 w 790"/>
                <a:gd name="T45" fmla="*/ 2147483646 h 637"/>
                <a:gd name="T46" fmla="*/ 2147483646 w 790"/>
                <a:gd name="T47" fmla="*/ 2147483646 h 637"/>
                <a:gd name="T48" fmla="*/ 2147483646 w 790"/>
                <a:gd name="T49" fmla="*/ 2147483646 h 637"/>
                <a:gd name="T50" fmla="*/ 0 w 790"/>
                <a:gd name="T51" fmla="*/ 2147483646 h 637"/>
                <a:gd name="T52" fmla="*/ 2147483646 w 790"/>
                <a:gd name="T53" fmla="*/ 2147483646 h 637"/>
                <a:gd name="T54" fmla="*/ 2147483646 w 790"/>
                <a:gd name="T55" fmla="*/ 2147483646 h 637"/>
                <a:gd name="T56" fmla="*/ 2147483646 w 790"/>
                <a:gd name="T57" fmla="*/ 2147483646 h 637"/>
                <a:gd name="T58" fmla="*/ 2147483646 w 790"/>
                <a:gd name="T59" fmla="*/ 2147483646 h 637"/>
                <a:gd name="T60" fmla="*/ 2147483646 w 790"/>
                <a:gd name="T61" fmla="*/ 2147483646 h 637"/>
                <a:gd name="T62" fmla="*/ 2147483646 w 790"/>
                <a:gd name="T63" fmla="*/ 2147483646 h 637"/>
                <a:gd name="T64" fmla="*/ 2147483646 w 790"/>
                <a:gd name="T65" fmla="*/ 2147483646 h 637"/>
                <a:gd name="T66" fmla="*/ 2147483646 w 790"/>
                <a:gd name="T67" fmla="*/ 2147483646 h 637"/>
                <a:gd name="T68" fmla="*/ 2147483646 w 790"/>
                <a:gd name="T69" fmla="*/ 2147483646 h 637"/>
                <a:gd name="T70" fmla="*/ 2147483646 w 790"/>
                <a:gd name="T71" fmla="*/ 2147483646 h 637"/>
                <a:gd name="T72" fmla="*/ 2147483646 w 790"/>
                <a:gd name="T73" fmla="*/ 2147483646 h 637"/>
                <a:gd name="T74" fmla="*/ 2147483646 w 790"/>
                <a:gd name="T75" fmla="*/ 2147483646 h 637"/>
                <a:gd name="T76" fmla="*/ 2147483646 w 790"/>
                <a:gd name="T77" fmla="*/ 2147483646 h 637"/>
                <a:gd name="T78" fmla="*/ 2147483646 w 790"/>
                <a:gd name="T79" fmla="*/ 2147483646 h 637"/>
                <a:gd name="T80" fmla="*/ 2147483646 w 790"/>
                <a:gd name="T81" fmla="*/ 2147483646 h 637"/>
                <a:gd name="T82" fmla="*/ 2147483646 w 790"/>
                <a:gd name="T83" fmla="*/ 2147483646 h 637"/>
                <a:gd name="T84" fmla="*/ 2147483646 w 790"/>
                <a:gd name="T85" fmla="*/ 2147483646 h 637"/>
                <a:gd name="T86" fmla="*/ 2147483646 w 790"/>
                <a:gd name="T87" fmla="*/ 2147483646 h 6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637">
                  <a:moveTo>
                    <a:pt x="463" y="407"/>
                  </a:moveTo>
                  <a:cubicBezTo>
                    <a:pt x="463" y="332"/>
                    <a:pt x="569" y="326"/>
                    <a:pt x="608" y="325"/>
                  </a:cubicBezTo>
                  <a:lnTo>
                    <a:pt x="608" y="372"/>
                  </a:lnTo>
                  <a:cubicBezTo>
                    <a:pt x="608" y="427"/>
                    <a:pt x="573" y="477"/>
                    <a:pt x="519" y="477"/>
                  </a:cubicBezTo>
                  <a:cubicBezTo>
                    <a:pt x="490" y="477"/>
                    <a:pt x="463" y="449"/>
                    <a:pt x="463" y="407"/>
                  </a:cubicBezTo>
                  <a:close/>
                  <a:moveTo>
                    <a:pt x="708" y="490"/>
                  </a:moveTo>
                  <a:cubicBezTo>
                    <a:pt x="710" y="490"/>
                    <a:pt x="713" y="490"/>
                    <a:pt x="727" y="489"/>
                  </a:cubicBezTo>
                  <a:cubicBezTo>
                    <a:pt x="770" y="426"/>
                    <a:pt x="790" y="351"/>
                    <a:pt x="790" y="284"/>
                  </a:cubicBezTo>
                  <a:cubicBezTo>
                    <a:pt x="790" y="129"/>
                    <a:pt x="684" y="0"/>
                    <a:pt x="519" y="0"/>
                  </a:cubicBezTo>
                  <a:cubicBezTo>
                    <a:pt x="484" y="0"/>
                    <a:pt x="447" y="6"/>
                    <a:pt x="408" y="17"/>
                  </a:cubicBezTo>
                  <a:lnTo>
                    <a:pt x="408" y="116"/>
                  </a:lnTo>
                  <a:lnTo>
                    <a:pt x="389" y="116"/>
                  </a:lnTo>
                  <a:lnTo>
                    <a:pt x="389" y="135"/>
                  </a:lnTo>
                  <a:lnTo>
                    <a:pt x="314" y="135"/>
                  </a:lnTo>
                  <a:lnTo>
                    <a:pt x="314" y="54"/>
                  </a:lnTo>
                  <a:cubicBezTo>
                    <a:pt x="253" y="85"/>
                    <a:pt x="189" y="129"/>
                    <a:pt x="125" y="187"/>
                  </a:cubicBezTo>
                  <a:lnTo>
                    <a:pt x="179" y="187"/>
                  </a:lnTo>
                  <a:lnTo>
                    <a:pt x="179" y="337"/>
                  </a:lnTo>
                  <a:lnTo>
                    <a:pt x="254" y="337"/>
                  </a:lnTo>
                  <a:lnTo>
                    <a:pt x="254" y="187"/>
                  </a:lnTo>
                  <a:lnTo>
                    <a:pt x="329" y="187"/>
                  </a:lnTo>
                  <a:lnTo>
                    <a:pt x="329" y="412"/>
                  </a:lnTo>
                  <a:lnTo>
                    <a:pt x="104" y="412"/>
                  </a:lnTo>
                  <a:lnTo>
                    <a:pt x="104" y="206"/>
                  </a:lnTo>
                  <a:cubicBezTo>
                    <a:pt x="29" y="279"/>
                    <a:pt x="0" y="342"/>
                    <a:pt x="0" y="397"/>
                  </a:cubicBezTo>
                  <a:cubicBezTo>
                    <a:pt x="0" y="511"/>
                    <a:pt x="152" y="637"/>
                    <a:pt x="400" y="637"/>
                  </a:cubicBezTo>
                  <a:cubicBezTo>
                    <a:pt x="539" y="637"/>
                    <a:pt x="635" y="590"/>
                    <a:pt x="698" y="524"/>
                  </a:cubicBezTo>
                  <a:lnTo>
                    <a:pt x="712" y="509"/>
                  </a:lnTo>
                  <a:cubicBezTo>
                    <a:pt x="689" y="511"/>
                    <a:pt x="680" y="511"/>
                    <a:pt x="670" y="511"/>
                  </a:cubicBezTo>
                  <a:cubicBezTo>
                    <a:pt x="623" y="511"/>
                    <a:pt x="608" y="487"/>
                    <a:pt x="608" y="452"/>
                  </a:cubicBezTo>
                  <a:lnTo>
                    <a:pt x="607" y="452"/>
                  </a:lnTo>
                  <a:cubicBezTo>
                    <a:pt x="580" y="489"/>
                    <a:pt x="545" y="511"/>
                    <a:pt x="489" y="511"/>
                  </a:cubicBezTo>
                  <a:cubicBezTo>
                    <a:pt x="432" y="511"/>
                    <a:pt x="389" y="472"/>
                    <a:pt x="389" y="421"/>
                  </a:cubicBezTo>
                  <a:cubicBezTo>
                    <a:pt x="389" y="305"/>
                    <a:pt x="545" y="305"/>
                    <a:pt x="608" y="300"/>
                  </a:cubicBezTo>
                  <a:lnTo>
                    <a:pt x="608" y="270"/>
                  </a:lnTo>
                  <a:cubicBezTo>
                    <a:pt x="608" y="214"/>
                    <a:pt x="607" y="155"/>
                    <a:pt x="538" y="155"/>
                  </a:cubicBezTo>
                  <a:cubicBezTo>
                    <a:pt x="487" y="155"/>
                    <a:pt x="480" y="176"/>
                    <a:pt x="480" y="201"/>
                  </a:cubicBezTo>
                  <a:cubicBezTo>
                    <a:pt x="480" y="234"/>
                    <a:pt x="455" y="242"/>
                    <a:pt x="442" y="242"/>
                  </a:cubicBezTo>
                  <a:cubicBezTo>
                    <a:pt x="419" y="242"/>
                    <a:pt x="402" y="227"/>
                    <a:pt x="402" y="206"/>
                  </a:cubicBezTo>
                  <a:cubicBezTo>
                    <a:pt x="402" y="154"/>
                    <a:pt x="482" y="127"/>
                    <a:pt x="539" y="127"/>
                  </a:cubicBezTo>
                  <a:cubicBezTo>
                    <a:pt x="652" y="126"/>
                    <a:pt x="672" y="179"/>
                    <a:pt x="672" y="254"/>
                  </a:cubicBezTo>
                  <a:lnTo>
                    <a:pt x="672" y="452"/>
                  </a:lnTo>
                  <a:cubicBezTo>
                    <a:pt x="672" y="480"/>
                    <a:pt x="682" y="490"/>
                    <a:pt x="708" y="4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Rectangle 265"/>
            <p:cNvSpPr>
              <a:spLocks noChangeArrowheads="1"/>
            </p:cNvSpPr>
            <p:nvPr/>
          </p:nvSpPr>
          <p:spPr bwMode="auto">
            <a:xfrm>
              <a:off x="7081736" y="-482600"/>
              <a:ext cx="36644" cy="91936"/>
            </a:xfrm>
            <a:prstGeom prst="rect">
              <a:avLst/>
            </a:prstGeom>
            <a:solidFill>
              <a:srgbClr val="0B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88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7175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51435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771525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128588" indent="-128588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angersfr.sharepoint.com/:p:/s/CPN-Orga/ETcvVIbWIXtIraMaPgJjV4cBHBb5ZTB-C94fNjkAxqdGBg?e=JoJBo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253A4-E671-4848-A9D9-38BFDFBE1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Commission Permanente du Numérique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DFDDD-E1D6-4B55-9A7F-523B3560A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916392"/>
            <a:ext cx="7772399" cy="13414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03 décembre 2021</a:t>
            </a:r>
          </a:p>
        </p:txBody>
      </p:sp>
    </p:spTree>
    <p:extLst>
      <p:ext uri="{BB962C8B-B14F-4D97-AF65-F5344CB8AC3E}">
        <p14:creationId xmlns:p14="http://schemas.microsoft.com/office/powerpoint/2010/main" val="290417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15B597-12FF-4701-B1DD-474110DC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1532"/>
          </a:xfrm>
        </p:spPr>
        <p:txBody>
          <a:bodyPr>
            <a:normAutofit/>
          </a:bodyPr>
          <a:lstStyle/>
          <a:p>
            <a:r>
              <a:rPr lang="fr-FR" sz="2800" b="1">
                <a:solidFill>
                  <a:schemeClr val="bg1"/>
                </a:solidFill>
                <a:ea typeface="Verdana"/>
              </a:rPr>
              <a:t>Ally</a:t>
            </a:r>
            <a:endParaRPr lang="fr-FR" sz="2800" b="1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5545A5-7472-4F8F-99E7-B6963B00C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>
                <a:ea typeface="Verdana"/>
              </a:rPr>
              <a:t>Plug-in Moodle</a:t>
            </a:r>
            <a:endParaRPr lang="fr-FR"/>
          </a:p>
          <a:p>
            <a:pPr>
              <a:lnSpc>
                <a:spcPct val="150000"/>
              </a:lnSpc>
            </a:pPr>
            <a:r>
              <a:rPr lang="fr-FR" sz="2400">
                <a:ea typeface="Verdana"/>
              </a:rPr>
              <a:t>Formats alternatifs à destination des étudiants en situation de handicap</a:t>
            </a:r>
            <a:endParaRPr lang="fr-FR"/>
          </a:p>
          <a:p>
            <a:pPr>
              <a:lnSpc>
                <a:spcPct val="150000"/>
              </a:lnSpc>
            </a:pPr>
            <a:r>
              <a:rPr lang="fr-FR" sz="2400">
                <a:ea typeface="Verdana"/>
              </a:rPr>
              <a:t>Suppression du dispositif fin 2022</a:t>
            </a:r>
          </a:p>
        </p:txBody>
      </p:sp>
    </p:spTree>
    <p:extLst>
      <p:ext uri="{BB962C8B-B14F-4D97-AF65-F5344CB8AC3E}">
        <p14:creationId xmlns:p14="http://schemas.microsoft.com/office/powerpoint/2010/main" val="308712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7496900-1039-4EBE-A85F-26D4B5554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9C7BE46-5FBC-4F98-B2A2-80BCB75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Campagne de phishing pédagogique</a:t>
            </a:r>
          </a:p>
        </p:txBody>
      </p:sp>
    </p:spTree>
    <p:extLst>
      <p:ext uri="{BB962C8B-B14F-4D97-AF65-F5344CB8AC3E}">
        <p14:creationId xmlns:p14="http://schemas.microsoft.com/office/powerpoint/2010/main" val="140793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5549F-C766-4FF9-A749-5A8B5972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>
                <a:latin typeface="Verdana"/>
                <a:ea typeface="Verdana"/>
              </a:rPr>
              <a:t>SSI : Campagne de Phishing Pédagogique</a:t>
            </a:r>
            <a:endParaRPr lang="fr-FR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12BBB18B-4CC0-4B0F-8A9A-B5D48E88D122}"/>
              </a:ext>
            </a:extLst>
          </p:cNvPr>
          <p:cNvSpPr txBox="1">
            <a:spLocks/>
          </p:cNvSpPr>
          <p:nvPr/>
        </p:nvSpPr>
        <p:spPr>
          <a:xfrm>
            <a:off x="613683" y="1360604"/>
            <a:ext cx="7886700" cy="664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Verdana"/>
                <a:ea typeface="Verdana"/>
              </a:rPr>
              <a:t>Partir sur une solution interne</a:t>
            </a: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2B9048-D2B1-4610-919D-6BE8CD8B929E}"/>
              </a:ext>
            </a:extLst>
          </p:cNvPr>
          <p:cNvSpPr txBox="1"/>
          <p:nvPr/>
        </p:nvSpPr>
        <p:spPr>
          <a:xfrm>
            <a:off x="631337" y="1900022"/>
            <a:ext cx="57870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fr-FR" dirty="0"/>
              <a:t>Exemple de l'université de Toulouse Capitole depuis 2011</a:t>
            </a:r>
          </a:p>
          <a:p>
            <a:pPr>
              <a:buChar char="•"/>
            </a:pPr>
            <a:r>
              <a:rPr lang="fr-FR" dirty="0"/>
              <a:t>Ne pas s'engager vers des communications complexes</a:t>
            </a:r>
            <a:endParaRPr lang="fr-FR" dirty="0">
              <a:cs typeface="Calibri"/>
            </a:endParaRP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B4E6A51A-3F7E-40A6-9809-E73CA870F1D5}"/>
              </a:ext>
            </a:extLst>
          </p:cNvPr>
          <p:cNvSpPr txBox="1">
            <a:spLocks/>
          </p:cNvSpPr>
          <p:nvPr/>
        </p:nvSpPr>
        <p:spPr>
          <a:xfrm>
            <a:off x="583067" y="2789354"/>
            <a:ext cx="7886700" cy="664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Verdana"/>
                <a:ea typeface="Verdana"/>
              </a:rPr>
              <a:t>Principes proposés</a:t>
            </a:r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E8183E-A165-4E29-90A2-F28A2B76FAEF}"/>
              </a:ext>
            </a:extLst>
          </p:cNvPr>
          <p:cNvSpPr txBox="1"/>
          <p:nvPr/>
        </p:nvSpPr>
        <p:spPr>
          <a:xfrm>
            <a:off x="580310" y="3328772"/>
            <a:ext cx="793020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fr-FR" dirty="0"/>
              <a:t>1 thème de campagne tous les 2-3 mois</a:t>
            </a:r>
            <a:endParaRPr lang="fr-FR" dirty="0">
              <a:cs typeface="Calibri"/>
            </a:endParaRPr>
          </a:p>
          <a:p>
            <a:pPr>
              <a:buChar char="•"/>
            </a:pPr>
            <a:r>
              <a:rPr lang="fr-FR" dirty="0"/>
              <a:t>Chaque Personnel recevra un mail par thème</a:t>
            </a:r>
            <a:endParaRPr lang="fr-FR" dirty="0">
              <a:cs typeface="Calibri"/>
            </a:endParaRPr>
          </a:p>
          <a:p>
            <a:pPr>
              <a:buChar char="•"/>
            </a:pPr>
            <a:r>
              <a:rPr lang="fr-FR" dirty="0"/>
              <a:t>Thème en fonction de l'actualité ; rédaction par équipe projet DDN</a:t>
            </a:r>
            <a:endParaRPr lang="fr-FR" dirty="0">
              <a:cs typeface="Calibri"/>
            </a:endParaRPr>
          </a:p>
          <a:p>
            <a:pPr>
              <a:buChar char="•"/>
            </a:pPr>
            <a:r>
              <a:rPr lang="fr-FR" dirty="0"/>
              <a:t>Page unique qui présente les recommandations si </a:t>
            </a:r>
            <a:r>
              <a:rPr lang="fr-FR" dirty="0" err="1"/>
              <a:t>phishing</a:t>
            </a:r>
            <a:r>
              <a:rPr lang="fr-FR" dirty="0"/>
              <a:t> réussi</a:t>
            </a:r>
            <a:endParaRPr lang="fr-FR" dirty="0">
              <a:cs typeface="Calibri"/>
            </a:endParaRPr>
          </a:p>
          <a:p>
            <a:pPr>
              <a:buChar char="•"/>
            </a:pPr>
            <a:r>
              <a:rPr lang="fr-FR" dirty="0"/>
              <a:t>Statistiques simples / Pas d'identification</a:t>
            </a:r>
            <a:endParaRPr lang="fr-FR" dirty="0">
              <a:cs typeface="Calibri"/>
            </a:endParaRP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D00BCBA5-F437-4221-9E1B-6406E660677D}"/>
              </a:ext>
            </a:extLst>
          </p:cNvPr>
          <p:cNvSpPr txBox="1">
            <a:spLocks/>
          </p:cNvSpPr>
          <p:nvPr/>
        </p:nvSpPr>
        <p:spPr>
          <a:xfrm>
            <a:off x="521835" y="5126381"/>
            <a:ext cx="7886700" cy="664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–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Verdana"/>
                <a:ea typeface="Verdana"/>
              </a:rPr>
              <a:t>Planning envisagé</a:t>
            </a:r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16F2A38-EB3A-498A-8657-9AD659A9A3ED}"/>
              </a:ext>
            </a:extLst>
          </p:cNvPr>
          <p:cNvSpPr txBox="1"/>
          <p:nvPr/>
        </p:nvSpPr>
        <p:spPr>
          <a:xfrm>
            <a:off x="519078" y="5665798"/>
            <a:ext cx="64198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fr-FR" dirty="0">
                <a:cs typeface="Calibri"/>
              </a:rPr>
              <a:t>T1 2022 Mise en place et tests sur population DDN</a:t>
            </a:r>
          </a:p>
          <a:p>
            <a:pPr>
              <a:buFontTx/>
              <a:buChar char="•"/>
            </a:pPr>
            <a:r>
              <a:rPr lang="fr-FR" dirty="0">
                <a:cs typeface="Calibri"/>
              </a:rPr>
              <a:t>T2 Si ok - communication via newsletter</a:t>
            </a:r>
            <a:br>
              <a:rPr lang="fr-FR" dirty="0">
                <a:cs typeface="Calibri"/>
              </a:rPr>
            </a:br>
            <a:r>
              <a:rPr lang="fr-FR" dirty="0">
                <a:cs typeface="Calibri"/>
              </a:rPr>
              <a:t>                 - premier thème simple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/>
              <a:t>T3 Si premier thème ok, préparer futurs thèmes et récurrence 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32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0A49AF-D471-4378-8D0E-7336CD46A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6BBFA6C-23F3-4B7E-B2FA-F9845A2E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Numérique soutenable</a:t>
            </a:r>
          </a:p>
        </p:txBody>
      </p:sp>
    </p:spTree>
    <p:extLst>
      <p:ext uri="{BB962C8B-B14F-4D97-AF65-F5344CB8AC3E}">
        <p14:creationId xmlns:p14="http://schemas.microsoft.com/office/powerpoint/2010/main" val="370639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C9DFF-7E97-4E8F-A8F9-21D1B59D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Verdana"/>
                <a:ea typeface="Verdana"/>
              </a:rPr>
              <a:t>Contexte +6% par an </a:t>
            </a:r>
            <a:endParaRPr lang="fr-FR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4B02921B-F3ED-47DC-A24F-7883FFA1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0" y="1464455"/>
            <a:ext cx="9025929" cy="52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0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5549F-C766-4FF9-A749-5A8B5972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</a:rPr>
              <a:t>Politique UA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A0A127-71E8-4857-9B60-FCBEBD40F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dirty="0">
                <a:latin typeface="Verdana"/>
                <a:ea typeface="Verdana"/>
              </a:rPr>
              <a:t>Lundi 15 novembre 2021, le Président de la République a promulgué la loi n° 2021-1485 visant à réduire l'empreinte environnementale du numérique en France. Elle est parue au Journal officiel n° 266 du 16 novembre 2021).</a:t>
            </a:r>
          </a:p>
          <a:p>
            <a:r>
              <a:rPr lang="fr-FR" sz="2000" dirty="0">
                <a:latin typeface="Verdana"/>
                <a:ea typeface="Verdana"/>
              </a:rPr>
              <a:t>Souscription Marché </a:t>
            </a:r>
            <a:r>
              <a:rPr lang="fr-FR" sz="2000" dirty="0" err="1">
                <a:latin typeface="Verdana"/>
                <a:ea typeface="Verdana"/>
              </a:rPr>
              <a:t>Matinfo</a:t>
            </a:r>
            <a:r>
              <a:rPr lang="fr-FR" sz="2000" dirty="0">
                <a:latin typeface="Verdana"/>
                <a:ea typeface="Verdana"/>
              </a:rPr>
              <a:t> 5</a:t>
            </a:r>
            <a:endParaRPr lang="fr-FR" sz="2000" dirty="0"/>
          </a:p>
          <a:p>
            <a:r>
              <a:rPr lang="fr-FR" sz="2000" dirty="0">
                <a:latin typeface="Verdana"/>
                <a:ea typeface="Verdana"/>
              </a:rPr>
              <a:t>Proposition UA augmentation durée de vie des équipements (revisiter le cycle de vie des matériels par typologie activité - Chapitre II de la loi) </a:t>
            </a:r>
          </a:p>
          <a:p>
            <a:r>
              <a:rPr lang="fr-FR" sz="2000" dirty="0">
                <a:latin typeface="Verdana"/>
                <a:ea typeface="Verdana"/>
              </a:rPr>
              <a:t>Aller vers des data centers et des réseaux moins énergivores (Chapitre IV de la loi)</a:t>
            </a:r>
            <a:endParaRPr lang="fr-FR" sz="2000" dirty="0"/>
          </a:p>
          <a:p>
            <a:pPr lvl="1"/>
            <a:r>
              <a:rPr lang="fr-FR" sz="1800" dirty="0">
                <a:latin typeface="Verdana"/>
                <a:ea typeface="Verdana"/>
              </a:rPr>
              <a:t>Adaptation des débits de diffusion vidéo (Diminution débit Data) - Streaming </a:t>
            </a:r>
            <a:r>
              <a:rPr lang="fr-FR" sz="1800" dirty="0" err="1">
                <a:latin typeface="Verdana"/>
                <a:ea typeface="Verdana"/>
              </a:rPr>
              <a:t>Panopto</a:t>
            </a:r>
            <a:endParaRPr lang="fr-FR" sz="1800" dirty="0"/>
          </a:p>
          <a:p>
            <a:pPr lvl="1"/>
            <a:r>
              <a:rPr lang="fr-FR" sz="1800" dirty="0">
                <a:latin typeface="Verdana"/>
                <a:ea typeface="Verdana"/>
              </a:rPr>
              <a:t>Construction/Optimisation Datacenter &amp; Fermetures locaux techniques énergivores</a:t>
            </a:r>
            <a:endParaRPr lang="fr-FR" sz="18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5403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0AFFD68-5AD5-4A20-82D4-5CACE5EDE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Évolution des locaux techniques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B27BE18-E1AD-4BE4-A69B-FF6A9B06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Datacenter UA</a:t>
            </a:r>
          </a:p>
        </p:txBody>
      </p:sp>
    </p:spTree>
    <p:extLst>
      <p:ext uri="{BB962C8B-B14F-4D97-AF65-F5344CB8AC3E}">
        <p14:creationId xmlns:p14="http://schemas.microsoft.com/office/powerpoint/2010/main" val="390053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9A1A4-DCE5-46D0-A687-B4820004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Fermeture des salles serveurs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690C6-E650-4DA1-987C-DB3029BE3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 sz="2000" b="1" dirty="0">
                <a:latin typeface="Verdana"/>
                <a:ea typeface="Verdana"/>
              </a:rPr>
              <a:t>Depuis 2015</a:t>
            </a:r>
            <a:r>
              <a:rPr lang="fr-FR" sz="2000" b="1">
                <a:solidFill>
                  <a:srgbClr val="FF0000"/>
                </a:solidFill>
                <a:latin typeface="Verdana"/>
                <a:ea typeface="Verdana"/>
              </a:rPr>
              <a:t>    </a:t>
            </a:r>
            <a:r>
              <a:rPr lang="fr-FR" sz="2000" b="1" dirty="0">
                <a:solidFill>
                  <a:srgbClr val="FF0000"/>
                </a:solidFill>
                <a:latin typeface="Verdana"/>
                <a:ea typeface="Verdana"/>
              </a:rPr>
              <a:t> </a:t>
            </a:r>
            <a:r>
              <a:rPr lang="fr-FR" sz="2000" b="1">
                <a:latin typeface="Verdana"/>
                <a:ea typeface="Verdana"/>
              </a:rPr>
              <a:t>(déjà réalisé)</a:t>
            </a:r>
            <a:endParaRPr lang="en-US" sz="2000">
              <a:latin typeface="Verdana"/>
              <a:ea typeface="Verdana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fr-FR" sz="2000">
                <a:latin typeface="Verdana"/>
                <a:ea typeface="Verdana"/>
              </a:rPr>
              <a:t>UFR Sciences L124, </a:t>
            </a:r>
            <a:r>
              <a:rPr lang="fr-FR" sz="2000" u="sng">
                <a:latin typeface="Verdana"/>
                <a:ea typeface="Verdana"/>
              </a:rPr>
              <a:t>fermeture totale (12m2)</a:t>
            </a:r>
            <a:endParaRPr lang="fr-FR" sz="2000">
              <a:latin typeface="Verdana"/>
              <a:ea typeface="Verdana"/>
            </a:endParaRPr>
          </a:p>
          <a:p>
            <a:pPr marL="742950" lvl="1" indent="-285750">
              <a:buFont typeface="Arial,Sans-Serif" panose="020B0604020202020204" pitchFamily="34" charset="0"/>
            </a:pPr>
            <a:r>
              <a:rPr lang="fr-FR" sz="2000">
                <a:latin typeface="Verdana"/>
                <a:ea typeface="Verdana"/>
              </a:rPr>
              <a:t>Réaménagé en bureau</a:t>
            </a:r>
            <a:endParaRPr lang="en-US" sz="2000">
              <a:latin typeface="Verdana"/>
              <a:ea typeface="Verdana"/>
            </a:endParaRPr>
          </a:p>
          <a:p>
            <a:pPr marL="742950" lvl="1" indent="-285750">
              <a:buFont typeface="Arial,Sans-Serif" panose="020B0604020202020204" pitchFamily="34" charset="0"/>
            </a:pPr>
            <a:r>
              <a:rPr lang="fr-FR" sz="2000">
                <a:latin typeface="Verdana"/>
                <a:ea typeface="Verdana"/>
              </a:rPr>
              <a:t>Retrait Onduleur 10 KVA</a:t>
            </a:r>
            <a:endParaRPr lang="en-US" sz="2000">
              <a:latin typeface="Verdana"/>
              <a:ea typeface="Verdana"/>
            </a:endParaRPr>
          </a:p>
          <a:p>
            <a:pPr marL="742950" lvl="1" indent="-285750">
              <a:buFont typeface="Arial,Sans-Serif" panose="020B0604020202020204" pitchFamily="34" charset="0"/>
            </a:pPr>
            <a:r>
              <a:rPr lang="fr-FR" sz="2000">
                <a:latin typeface="Verdana"/>
                <a:ea typeface="Verdana"/>
              </a:rPr>
              <a:t>Retrait 2 climatiseurs</a:t>
            </a:r>
            <a:endParaRPr lang="en-US" sz="2000">
              <a:latin typeface="Verdana"/>
              <a:ea typeface="Verdana"/>
            </a:endParaRPr>
          </a:p>
          <a:p>
            <a:pPr marL="285750" indent="-285750">
              <a:buFont typeface="Arial,Sans-Serif" panose="020B0604020202020204" pitchFamily="34" charset="0"/>
            </a:pPr>
            <a:endParaRPr lang="fr-FR" sz="2000">
              <a:latin typeface="Verdana"/>
              <a:ea typeface="Verdana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fr-FR" sz="2000">
                <a:latin typeface="Verdana"/>
                <a:ea typeface="Verdana"/>
              </a:rPr>
              <a:t>UFR Sciences L125, </a:t>
            </a:r>
            <a:r>
              <a:rPr lang="fr-FR" sz="2000" u="sng">
                <a:latin typeface="Verdana"/>
                <a:ea typeface="Verdana"/>
              </a:rPr>
              <a:t>fermeture partielle (12m2)</a:t>
            </a:r>
            <a:endParaRPr lang="fr-FR" sz="2000">
              <a:latin typeface="Verdana"/>
              <a:ea typeface="Verdana"/>
            </a:endParaRPr>
          </a:p>
          <a:p>
            <a:pPr marL="742950" lvl="1" indent="-285750">
              <a:buFont typeface="Arial,Sans-Serif" panose="020B0604020202020204" pitchFamily="34" charset="0"/>
            </a:pPr>
            <a:r>
              <a:rPr lang="fr-FR" sz="2000">
                <a:latin typeface="Verdana"/>
                <a:ea typeface="Verdana"/>
              </a:rPr>
              <a:t>Local stockage  </a:t>
            </a:r>
            <a:endParaRPr lang="en-US" sz="2000">
              <a:latin typeface="Verdana"/>
              <a:ea typeface="Verdana"/>
            </a:endParaRPr>
          </a:p>
          <a:p>
            <a:pPr marL="742950" lvl="1" indent="-285750">
              <a:buFont typeface="Arial,Sans-Serif" panose="020B0604020202020204" pitchFamily="34" charset="0"/>
            </a:pPr>
            <a:r>
              <a:rPr lang="fr-FR" sz="2000">
                <a:latin typeface="Verdana"/>
                <a:ea typeface="Verdana"/>
              </a:rPr>
              <a:t>Retrait Onduleur 20 KVA</a:t>
            </a:r>
            <a:endParaRPr lang="en-US" sz="2000">
              <a:latin typeface="Verdana"/>
              <a:ea typeface="Verdana"/>
            </a:endParaRPr>
          </a:p>
          <a:p>
            <a:pPr marL="742950" lvl="1" indent="-285750">
              <a:buFont typeface="Arial,Sans-Serif" panose="020B0604020202020204" pitchFamily="34" charset="0"/>
            </a:pPr>
            <a:r>
              <a:rPr lang="fr-FR" sz="2000">
                <a:latin typeface="Verdana"/>
                <a:ea typeface="Verdana"/>
              </a:rPr>
              <a:t>Retrait de 2 climatiseurs</a:t>
            </a:r>
            <a:endParaRPr lang="fr-FR" sz="2000">
              <a:latin typeface="Calibri"/>
              <a:ea typeface="Verdana"/>
              <a:cs typeface="Calibri"/>
            </a:endParaRPr>
          </a:p>
          <a:p>
            <a:pPr marL="285750" indent="-285750"/>
            <a:endParaRPr lang="fr-FR" sz="2000">
              <a:latin typeface="Verdana"/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>
                <a:latin typeface="Verdana"/>
                <a:ea typeface="Verdana"/>
              </a:rPr>
              <a:t>Axione, </a:t>
            </a:r>
            <a:r>
              <a:rPr lang="fr-FR" sz="2000" b="1">
                <a:latin typeface="Verdana"/>
                <a:ea typeface="Verdana"/>
              </a:rPr>
              <a:t>arrêt hébergement</a:t>
            </a:r>
            <a:r>
              <a:rPr lang="fr-FR" sz="2000">
                <a:latin typeface="Verdana"/>
                <a:ea typeface="Verdana"/>
              </a:rPr>
              <a:t> de 2 baies 42U</a:t>
            </a:r>
            <a:endParaRPr lang="fr-FR" sz="2000" b="1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80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54001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66832E-C2CA-4BBD-A13B-94A00B94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Fermeture des salles serveurs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B94D6A-72C4-4D00-8B8D-821635A7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996"/>
            <a:ext cx="8143210" cy="49996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b="1">
                <a:latin typeface="Verdana"/>
                <a:ea typeface="Verdana"/>
              </a:rPr>
              <a:t>Trajectoire 2021 / 2022</a:t>
            </a:r>
            <a:endParaRPr lang="en-US">
              <a:latin typeface="Verdana"/>
              <a:ea typeface="Verdana"/>
            </a:endParaRPr>
          </a:p>
          <a:p>
            <a:pPr marL="0" indent="0">
              <a:buNone/>
            </a:pPr>
            <a:endParaRPr lang="fr-FR" b="1">
              <a:latin typeface="Verdana"/>
              <a:ea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Verdana"/>
                <a:ea typeface="Verdana"/>
              </a:rPr>
              <a:t>G107, </a:t>
            </a:r>
            <a:r>
              <a:rPr lang="fr-FR" u="sng">
                <a:latin typeface="Verdana"/>
                <a:ea typeface="Verdana"/>
              </a:rPr>
              <a:t>fermeture partielle (17,3m</a:t>
            </a:r>
            <a:r>
              <a:rPr lang="fr-FR" u="sng" baseline="30000">
                <a:latin typeface="Verdana"/>
                <a:ea typeface="Verdana"/>
              </a:rPr>
              <a:t>2</a:t>
            </a:r>
            <a:r>
              <a:rPr lang="fr-FR" u="sng">
                <a:latin typeface="Verdana"/>
                <a:ea typeface="Verdana"/>
              </a:rPr>
              <a:t>)</a:t>
            </a:r>
            <a:endParaRPr lang="fr-FR" u="sng">
              <a:solidFill>
                <a:srgbClr val="FF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Verdana"/>
                <a:ea typeface="Verdana"/>
              </a:rPr>
              <a:t>Réaménagement en local de brassage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Verdana"/>
                <a:ea typeface="Verdana"/>
              </a:rPr>
              <a:t>Retrait de 4 climatiseurs Daikin R35DB 7VI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Verdana"/>
                <a:ea typeface="Verdana"/>
              </a:rPr>
              <a:t>GS10, </a:t>
            </a:r>
            <a:r>
              <a:rPr lang="fr-FR" u="sng">
                <a:latin typeface="Verdana"/>
                <a:ea typeface="Verdana"/>
              </a:rPr>
              <a:t>fermeture partielle </a:t>
            </a:r>
            <a:r>
              <a:rPr lang="fr-FR" u="sng">
                <a:latin typeface="Verdana"/>
                <a:ea typeface="+mn-lt"/>
                <a:cs typeface="+mn-lt"/>
              </a:rPr>
              <a:t>(17,6 m</a:t>
            </a:r>
            <a:r>
              <a:rPr lang="fr-FR" u="sng" baseline="30000">
                <a:latin typeface="Verdana"/>
                <a:ea typeface="+mn-lt"/>
                <a:cs typeface="+mn-lt"/>
              </a:rPr>
              <a:t>2</a:t>
            </a:r>
            <a:r>
              <a:rPr lang="fr-FR" u="sng">
                <a:latin typeface="Verdana"/>
                <a:ea typeface="+mn-lt"/>
                <a:cs typeface="+mn-lt"/>
              </a:rPr>
              <a:t>)</a:t>
            </a:r>
            <a:endParaRPr lang="fr-FR" u="sng">
              <a:solidFill>
                <a:srgbClr val="FF0000"/>
              </a:solidFill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Verdana"/>
                <a:ea typeface="Verdana"/>
              </a:rPr>
              <a:t>Réaménagement en local de brassage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Verdana"/>
                <a:ea typeface="Verdana"/>
              </a:rPr>
              <a:t>Retrait de 4 climatiseurs LG UU18WUEB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Verdana"/>
                <a:ea typeface="Verdana"/>
              </a:rPr>
              <a:t>Retrait de l’onduleur </a:t>
            </a:r>
            <a:r>
              <a:rPr lang="fr-FR" err="1">
                <a:latin typeface="Verdana"/>
                <a:ea typeface="Verdana"/>
              </a:rPr>
              <a:t>Askco</a:t>
            </a:r>
            <a:r>
              <a:rPr lang="fr-FR">
                <a:latin typeface="Verdana"/>
                <a:ea typeface="Verdana"/>
              </a:rPr>
              <a:t> 10 KVA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Verdana"/>
                <a:ea typeface="Verdana"/>
              </a:rPr>
              <a:t>GS08, </a:t>
            </a:r>
            <a:r>
              <a:rPr lang="fr-FR" u="sng">
                <a:latin typeface="Verdana"/>
                <a:ea typeface="Verdana"/>
              </a:rPr>
              <a:t>fermeture totale (12m</a:t>
            </a:r>
            <a:r>
              <a:rPr lang="fr-FR" u="sng" baseline="30000">
                <a:latin typeface="Verdana"/>
                <a:ea typeface="Verdana"/>
              </a:rPr>
              <a:t>2</a:t>
            </a:r>
            <a:r>
              <a:rPr lang="fr-FR" u="sng">
                <a:latin typeface="Verdana"/>
                <a:ea typeface="Verdana"/>
              </a:rPr>
              <a:t>)</a:t>
            </a:r>
            <a:endParaRPr lang="fr-FR" u="sng">
              <a:solidFill>
                <a:srgbClr val="FF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latin typeface="Verdana"/>
                <a:ea typeface="Verdana"/>
              </a:rPr>
              <a:t>Retrait de 4 climatiseurs</a:t>
            </a:r>
          </a:p>
          <a:p>
            <a:pPr lvl="1"/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u="sng">
              <a:latin typeface="Calibri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54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9A1A4-DCE5-46D0-A687-B4820004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Fermeture des salles serveurs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A690C6-E650-4DA1-987C-DB3029BE3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fr-FR" sz="2000" b="1">
              <a:latin typeface="Verdana"/>
              <a:ea typeface="Verdana"/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fr-FR" sz="2400" b="1">
                <a:latin typeface="Verdana"/>
                <a:ea typeface="Verdana"/>
              </a:rPr>
              <a:t>Trajectoire 2021 / 2022</a:t>
            </a:r>
            <a:endParaRPr lang="fr-FR" sz="2400">
              <a:latin typeface="Verdana"/>
              <a:ea typeface="Verdana"/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</a:pPr>
            <a:endParaRPr lang="fr-FR" sz="2400">
              <a:latin typeface="Verdana"/>
              <a:ea typeface="Verdana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fr-FR">
                <a:latin typeface="Verdana"/>
                <a:ea typeface="Verdana"/>
              </a:rPr>
              <a:t>Santé E31 </a:t>
            </a:r>
            <a:r>
              <a:rPr lang="fr-FR" u="sng">
                <a:latin typeface="Verdana"/>
                <a:ea typeface="Verdana"/>
              </a:rPr>
              <a:t>(16m2)</a:t>
            </a:r>
            <a:endParaRPr lang="fr-FR">
              <a:latin typeface="Verdana"/>
              <a:ea typeface="Verdana"/>
            </a:endParaRPr>
          </a:p>
          <a:p>
            <a:pPr marL="742950" lvl="1" indent="-285750">
              <a:buFont typeface="Arial" panose="020B0604030504040204" pitchFamily="34" charset="0"/>
              <a:buChar char="•"/>
            </a:pPr>
            <a:r>
              <a:rPr lang="fr-FR" sz="2000">
                <a:latin typeface="Verdana"/>
                <a:ea typeface="Verdana"/>
              </a:rPr>
              <a:t>Réaménagement à étudier</a:t>
            </a:r>
            <a:endParaRPr lang="en-US" sz="2000">
              <a:latin typeface="Verdana"/>
              <a:ea typeface="Verdana"/>
            </a:endParaRPr>
          </a:p>
          <a:p>
            <a:pPr marL="742950" lvl="1" indent="-285750">
              <a:buFont typeface="Arial" panose="020B0604030504040204" pitchFamily="34" charset="0"/>
              <a:buChar char="•"/>
            </a:pPr>
            <a:r>
              <a:rPr lang="fr-FR" sz="2000">
                <a:latin typeface="Verdana"/>
                <a:ea typeface="Verdana"/>
              </a:rPr>
              <a:t>Retrait du climatiseur</a:t>
            </a:r>
            <a:endParaRPr lang="fr-FR" sz="2000"/>
          </a:p>
          <a:p>
            <a:pPr marL="742950" lvl="1" indent="-285750">
              <a:buFont typeface="Arial,Sans-Serif" panose="020B0604020202020204" pitchFamily="34" charset="0"/>
              <a:buChar char="–"/>
            </a:pPr>
            <a:endParaRPr lang="fr-FR">
              <a:latin typeface="Verdana"/>
              <a:ea typeface="Verdana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fr-FR" sz="2400">
                <a:latin typeface="Verdana"/>
                <a:ea typeface="Verdana"/>
              </a:rPr>
              <a:t>UFR Sciences L227, </a:t>
            </a:r>
            <a:r>
              <a:rPr lang="fr-FR" sz="2400" u="sng">
                <a:latin typeface="Verdana"/>
                <a:ea typeface="Verdana"/>
              </a:rPr>
              <a:t>fermeture partielle </a:t>
            </a:r>
            <a:r>
              <a:rPr lang="fr-FR" sz="2400" u="sng">
                <a:latin typeface="Verdana"/>
                <a:ea typeface="+mn-lt"/>
                <a:cs typeface="+mn-lt"/>
              </a:rPr>
              <a:t>(12m</a:t>
            </a:r>
            <a:r>
              <a:rPr lang="fr-FR" sz="2400" u="sng" baseline="30000">
                <a:latin typeface="Verdana"/>
                <a:ea typeface="+mn-lt"/>
                <a:cs typeface="+mn-lt"/>
              </a:rPr>
              <a:t>2</a:t>
            </a:r>
            <a:r>
              <a:rPr lang="fr-FR" sz="2400" u="sng">
                <a:latin typeface="Verdana"/>
                <a:ea typeface="+mn-lt"/>
                <a:cs typeface="+mn-lt"/>
              </a:rPr>
              <a:t>)</a:t>
            </a:r>
            <a:endParaRPr lang="fr-FR" sz="2400">
              <a:latin typeface="Verdana"/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/>
              <a:t>Réaménagement en local de brassage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/>
              <a:t>Retrait onduleur 10 KVA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/>
              <a:t>Remplacement 2 climatiseurs par 1 split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800"/>
          </a:p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89589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1D85C-A7EB-40B7-8F34-9B4A71DF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84873-DF1C-47E8-9CA0-319C0407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0" y="1319842"/>
            <a:ext cx="8204799" cy="5357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1. Relevé de conclusions de la CPN du 8 octobre 2021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 Accessibilité Numérique - « Mission Handicap » 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3. Campagne de phishing pédagogique</a:t>
            </a:r>
            <a:endParaRPr lang="fr-FR" sz="180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4. Numérique soutenable - </a:t>
            </a:r>
            <a:r>
              <a:rPr lang="fr-FR" sz="18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Matinfo</a:t>
            </a:r>
            <a:r>
              <a:rPr lang="fr-FR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5</a:t>
            </a:r>
          </a:p>
          <a:p>
            <a:pPr marL="0" indent="0">
              <a:spcBef>
                <a:spcPts val="1440"/>
              </a:spcBef>
              <a:buNone/>
              <a:tabLst>
                <a:tab pos="180340" algn="l"/>
                <a:tab pos="270510" algn="l"/>
              </a:tabLst>
            </a:pPr>
            <a:r>
              <a:rPr lang="fr-FR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Datacenter UA (évolution des locaux techniques UA)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5. Contractualisation investissements pédagogiques UA-Région - Etat d’avancement des projets co-financés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6. 7. SIEN – Présentation de la structure opérationnelle et projets régionaux</a:t>
            </a:r>
          </a:p>
          <a:p>
            <a:pPr marL="0" lvl="0" indent="0">
              <a:spcBef>
                <a:spcPts val="1440"/>
              </a:spcBef>
              <a:spcAft>
                <a:spcPts val="0"/>
              </a:spcAft>
              <a:buNone/>
              <a:tabLst>
                <a:tab pos="180340" algn="l"/>
                <a:tab pos="270510" algn="l"/>
              </a:tabLst>
            </a:pPr>
            <a:r>
              <a:rPr lang="fr-FR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8. Informations et questions diverses :</a:t>
            </a:r>
            <a:r>
              <a:rPr lang="fr-FR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​</a:t>
            </a:r>
            <a:endParaRPr lang="fr-FR" sz="180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1415"/>
              </a:spcBef>
              <a:buFont typeface="Verdana" panose="020B0604030504040204" pitchFamily="34" charset="0"/>
              <a:buChar char="-"/>
            </a:pPr>
            <a:r>
              <a:rPr lang="fr-FR" sz="14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Calendrier des CPN du 1</a:t>
            </a:r>
            <a:r>
              <a:rPr lang="fr-FR" sz="1400" baseline="300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140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semestre 2022</a:t>
            </a:r>
          </a:p>
        </p:txBody>
      </p:sp>
    </p:spTree>
    <p:extLst>
      <p:ext uri="{BB962C8B-B14F-4D97-AF65-F5344CB8AC3E}">
        <p14:creationId xmlns:p14="http://schemas.microsoft.com/office/powerpoint/2010/main" val="345804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FF900-9C4B-4AA9-9B5F-940E7AEC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Trajectoire de fermeture des salles serveurs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F1D16E-4287-4990-B984-22711A28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fr-FR" b="1">
                <a:solidFill>
                  <a:srgbClr val="FF0000"/>
                </a:solidFill>
                <a:latin typeface="Verdana"/>
                <a:ea typeface="Verdana"/>
              </a:rPr>
              <a:t>A l’étude sur 2022-2023</a:t>
            </a:r>
            <a:endParaRPr lang="fr-FR"/>
          </a:p>
          <a:p>
            <a:endParaRPr lang="fr-FR"/>
          </a:p>
          <a:p>
            <a:r>
              <a:rPr lang="fr-FR"/>
              <a:t>Polytech S218</a:t>
            </a:r>
            <a:r>
              <a:rPr lang="fr-FR" u="sng"/>
              <a:t>, fermeture partielle </a:t>
            </a:r>
            <a:r>
              <a:rPr lang="fr-FR" u="sng">
                <a:ea typeface="+mn-lt"/>
                <a:cs typeface="+mn-lt"/>
              </a:rPr>
              <a:t>(29,6 m</a:t>
            </a:r>
            <a:r>
              <a:rPr lang="fr-FR" u="sng" baseline="30000">
                <a:ea typeface="+mn-lt"/>
                <a:cs typeface="+mn-lt"/>
              </a:rPr>
              <a:t>2</a:t>
            </a:r>
            <a:r>
              <a:rPr lang="fr-FR" u="sng">
                <a:ea typeface="+mn-lt"/>
                <a:cs typeface="+mn-lt"/>
              </a:rPr>
              <a:t>)</a:t>
            </a:r>
            <a:endParaRPr lang="fr-FR"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Réaménagement à étudier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Retrait Onduleur 10 KVA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Retrait des climatiseurs TOSHIBA RAV364C</a:t>
            </a:r>
          </a:p>
          <a:p>
            <a:pPr lvl="1"/>
            <a:endParaRPr lang="fr-FR"/>
          </a:p>
          <a:p>
            <a:r>
              <a:rPr lang="fr-FR"/>
              <a:t>LLSH A211, </a:t>
            </a:r>
            <a:r>
              <a:rPr lang="fr-FR" u="sng"/>
              <a:t>fermeture partielle </a:t>
            </a:r>
            <a:r>
              <a:rPr lang="fr-FR" u="sng">
                <a:ea typeface="+mn-lt"/>
                <a:cs typeface="+mn-lt"/>
              </a:rPr>
              <a:t>(11,9 m</a:t>
            </a:r>
            <a:r>
              <a:rPr lang="fr-FR" u="sng" baseline="30000">
                <a:ea typeface="+mn-lt"/>
                <a:cs typeface="+mn-lt"/>
              </a:rPr>
              <a:t>2</a:t>
            </a:r>
            <a:r>
              <a:rPr lang="fr-FR" u="sng">
                <a:ea typeface="+mn-lt"/>
                <a:cs typeface="+mn-lt"/>
              </a:rPr>
              <a:t>)</a:t>
            </a:r>
            <a:endParaRPr lang="fr-FR"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Réaménagement à étudier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Retrait Onduleur ASKCO 10 KVA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Retrait des climatiseurs Daikin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/>
          </a:p>
          <a:p>
            <a:r>
              <a:rPr lang="fr-FR"/>
              <a:t>Sciences I, </a:t>
            </a:r>
            <a:r>
              <a:rPr lang="fr-FR" u="sng"/>
              <a:t>fermeture partielle </a:t>
            </a:r>
            <a:r>
              <a:rPr lang="fr-FR" u="sng">
                <a:ea typeface="+mn-lt"/>
                <a:cs typeface="+mn-lt"/>
              </a:rPr>
              <a:t>(8,9m</a:t>
            </a:r>
            <a:r>
              <a:rPr lang="fr-FR" u="sng" baseline="30000">
                <a:ea typeface="+mn-lt"/>
                <a:cs typeface="+mn-lt"/>
              </a:rPr>
              <a:t>2</a:t>
            </a:r>
            <a:r>
              <a:rPr lang="fr-FR" u="sng">
                <a:ea typeface="+mn-lt"/>
                <a:cs typeface="+mn-lt"/>
              </a:rPr>
              <a:t>)</a:t>
            </a:r>
            <a:endParaRPr lang="fr-FR"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Réaménagement à étudier si déplacement serveurs CNRS Matrice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Question sur l’usage de l’onduleur dans le bâtiment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Retrait des climatiseurs Daikin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266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6D3C8-5BF0-4CF4-B024-8B9B7D60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Trajectoire de fermeture des salles serveurs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8BC8C4-3AFA-4C7C-B58F-7289FC90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70" y="1500996"/>
            <a:ext cx="8596169" cy="46759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fr-FR" sz="2400" b="1">
                <a:solidFill>
                  <a:srgbClr val="FF0000"/>
                </a:solidFill>
                <a:latin typeface="Verdana"/>
                <a:ea typeface="Verdana"/>
              </a:rPr>
              <a:t>A l’étude sur 2022-2023</a:t>
            </a:r>
            <a:endParaRPr lang="fr-FR" sz="240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marL="285750" indent="-285750"/>
            <a:endParaRPr lang="fr-FR" sz="2400">
              <a:solidFill>
                <a:srgbClr val="000000"/>
              </a:solidFill>
              <a:latin typeface="Verdana"/>
              <a:ea typeface="Verdana"/>
            </a:endParaRPr>
          </a:p>
          <a:p>
            <a:pPr marL="285750" indent="-285750"/>
            <a:r>
              <a:rPr lang="fr-FR" sz="2400">
                <a:latin typeface="Verdana"/>
                <a:ea typeface="Verdana"/>
              </a:rPr>
              <a:t>Sciences H102 </a:t>
            </a:r>
            <a:r>
              <a:rPr lang="fr-FR" sz="2400" u="sng">
                <a:latin typeface="Verdana"/>
                <a:ea typeface="Verdana"/>
              </a:rPr>
              <a:t>fermeture partielle </a:t>
            </a:r>
            <a:r>
              <a:rPr lang="fr-FR" sz="2400" u="sng">
                <a:latin typeface="Verdana"/>
                <a:ea typeface="+mn-lt"/>
                <a:cs typeface="+mn-lt"/>
              </a:rPr>
              <a:t>(29,7 m</a:t>
            </a:r>
            <a:r>
              <a:rPr lang="fr-FR" sz="2400" u="sng" baseline="30000">
                <a:latin typeface="Verdana"/>
                <a:ea typeface="+mn-lt"/>
                <a:cs typeface="+mn-lt"/>
              </a:rPr>
              <a:t>2</a:t>
            </a:r>
            <a:r>
              <a:rPr lang="fr-FR" sz="2400" u="sng">
                <a:latin typeface="Verdana"/>
                <a:ea typeface="+mn-lt"/>
                <a:cs typeface="+mn-lt"/>
              </a:rPr>
              <a:t>)</a:t>
            </a:r>
            <a:endParaRPr lang="fr-FR" sz="2400">
              <a:latin typeface="Verdana"/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Réaménagement à étudier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Question sur l’usage de l’onduleur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>
                <a:latin typeface="Verdana"/>
                <a:ea typeface="Verdana"/>
              </a:rPr>
              <a:t>Retrait des climatiseurs Daikin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Présidence 3</a:t>
            </a:r>
            <a:r>
              <a:rPr lang="fr-FR" sz="2400" baseline="30000" dirty="0"/>
              <a:t>ème</a:t>
            </a:r>
            <a:r>
              <a:rPr lang="fr-FR" sz="2400" dirty="0"/>
              <a:t> étage</a:t>
            </a:r>
            <a:r>
              <a:rPr lang="fr-FR" sz="2400" u="sng" dirty="0"/>
              <a:t>, fermeture partielle </a:t>
            </a:r>
            <a:r>
              <a:rPr lang="fr-FR" sz="2400" u="sng" dirty="0">
                <a:ea typeface="+mn-lt"/>
                <a:cs typeface="+mn-lt"/>
              </a:rPr>
              <a:t>(37,8 m</a:t>
            </a:r>
            <a:r>
              <a:rPr lang="fr-FR" sz="2400" u="sng" baseline="30000" dirty="0">
                <a:ea typeface="+mn-lt"/>
                <a:cs typeface="+mn-lt"/>
              </a:rPr>
              <a:t>2</a:t>
            </a:r>
            <a:r>
              <a:rPr lang="fr-FR" sz="2400" u="sng" dirty="0">
                <a:ea typeface="+mn-lt"/>
                <a:cs typeface="+mn-lt"/>
              </a:rPr>
              <a:t>)</a:t>
            </a:r>
            <a:endParaRPr lang="fr-FR" sz="2400" dirty="0">
              <a:ea typeface="+mn-lt"/>
              <a:cs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Réaménagement à l’étude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Remplacement 2 armoires de climatisation AIRWELL 2450 par 1 split simple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7406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471250-3A97-4D74-9625-1FA4D33A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Bilan de la trajectoire de fermeture des salles serveurs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08443-F3F2-4404-B3BD-CC9638A9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20" y="1430191"/>
            <a:ext cx="8048540" cy="461527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r-FR" sz="3400" b="1">
                <a:latin typeface="Verdana"/>
                <a:ea typeface="Verdana"/>
                <a:cs typeface="Calibri" panose="020F0502020204030204"/>
              </a:rPr>
              <a:t>2021/2022</a:t>
            </a:r>
          </a:p>
          <a:p>
            <a:pPr lvl="1"/>
            <a:r>
              <a:rPr lang="fr-FR" sz="2600">
                <a:latin typeface="Verdana"/>
                <a:ea typeface="Verdana"/>
              </a:rPr>
              <a:t>Retrait du système de climatisation pour 70,9 m</a:t>
            </a:r>
            <a:r>
              <a:rPr lang="fr-FR" sz="2600" baseline="30000">
                <a:latin typeface="Verdana"/>
                <a:ea typeface="Verdana"/>
              </a:rPr>
              <a:t>2 </a:t>
            </a:r>
            <a:endParaRPr lang="fr-FR" sz="2600">
              <a:latin typeface="Verdana"/>
              <a:ea typeface="Verdana"/>
              <a:cs typeface="Calibri"/>
            </a:endParaRPr>
          </a:p>
          <a:p>
            <a:pPr lvl="1"/>
            <a:r>
              <a:rPr lang="fr-FR" sz="2600">
                <a:latin typeface="Verdana"/>
                <a:ea typeface="Verdana"/>
                <a:cs typeface="Calibri"/>
              </a:rPr>
              <a:t>Diminution climatisation pour 47,9 m</a:t>
            </a:r>
            <a:r>
              <a:rPr lang="fr-FR" sz="2600" baseline="30000">
                <a:latin typeface="Verdana"/>
                <a:ea typeface="Verdana"/>
                <a:cs typeface="Calibri"/>
              </a:rPr>
              <a:t>2</a:t>
            </a:r>
          </a:p>
          <a:p>
            <a:pPr lvl="1"/>
            <a:r>
              <a:rPr lang="fr-FR" sz="2600">
                <a:latin typeface="Verdana"/>
                <a:ea typeface="Verdana"/>
                <a:cs typeface="Calibri" panose="020F0502020204030204"/>
              </a:rPr>
              <a:t>Retrait onduleurs pour une puissance 50 KVA</a:t>
            </a:r>
          </a:p>
          <a:p>
            <a:endParaRPr lang="fr-FR" sz="3400">
              <a:ea typeface="+mn-lt"/>
              <a:cs typeface="+mn-lt"/>
            </a:endParaRPr>
          </a:p>
          <a:p>
            <a:r>
              <a:rPr lang="fr-FR" sz="3400" b="1">
                <a:latin typeface="Verdana"/>
                <a:ea typeface="+mn-lt"/>
                <a:cs typeface="+mn-lt"/>
              </a:rPr>
              <a:t>2022/2023</a:t>
            </a:r>
          </a:p>
          <a:p>
            <a:pPr lvl="1"/>
            <a:r>
              <a:rPr lang="fr-FR" sz="2600">
                <a:latin typeface="Verdana"/>
                <a:ea typeface="+mn-lt"/>
                <a:cs typeface="+mn-lt"/>
              </a:rPr>
              <a:t>Retrait du système de climatisation pour 96,1 m</a:t>
            </a:r>
            <a:r>
              <a:rPr lang="fr-FR" sz="2600" baseline="30000">
                <a:latin typeface="Verdana"/>
                <a:ea typeface="+mn-lt"/>
                <a:cs typeface="+mn-lt"/>
              </a:rPr>
              <a:t>2</a:t>
            </a:r>
            <a:endParaRPr lang="fr-FR" sz="2600" baseline="30000">
              <a:latin typeface="Verdana"/>
            </a:endParaRPr>
          </a:p>
          <a:p>
            <a:pPr lvl="1"/>
            <a:r>
              <a:rPr lang="fr-FR" sz="2600">
                <a:latin typeface="Verdana"/>
                <a:ea typeface="+mn-lt"/>
                <a:cs typeface="+mn-lt"/>
              </a:rPr>
              <a:t>Retrait onduleurs pour une puissance 20-30 KVA</a:t>
            </a:r>
          </a:p>
          <a:p>
            <a:pPr lvl="1"/>
            <a:endParaRPr lang="fr-FR">
              <a:cs typeface="Calibri" panose="020F0502020204030204"/>
            </a:endParaRPr>
          </a:p>
          <a:p>
            <a:r>
              <a:rPr lang="fr-FR" sz="3100" b="1">
                <a:latin typeface="Verdana"/>
                <a:ea typeface="Verdana"/>
                <a:cs typeface="Calibri" panose="020F0502020204030204"/>
              </a:rPr>
              <a:t>Total</a:t>
            </a:r>
          </a:p>
          <a:p>
            <a:pPr lvl="1"/>
            <a:r>
              <a:rPr lang="fr-FR" sz="2600" b="1">
                <a:latin typeface="Verdana"/>
                <a:ea typeface="Verdana"/>
              </a:rPr>
              <a:t>Retrait du système de climatisation pour une surface 167 m2   </a:t>
            </a:r>
            <a:endParaRPr lang="fr-FR" sz="2600" b="1">
              <a:latin typeface="Verdana"/>
              <a:ea typeface="Verdana"/>
              <a:cs typeface="Calibri"/>
            </a:endParaRPr>
          </a:p>
          <a:p>
            <a:pPr lvl="1"/>
            <a:r>
              <a:rPr lang="fr-FR" sz="2600" b="1">
                <a:latin typeface="Verdana"/>
                <a:ea typeface="Verdana"/>
              </a:rPr>
              <a:t>Diminution climatisation pour 47,9 m2</a:t>
            </a:r>
            <a:endParaRPr lang="fr-FR" sz="2600" b="1">
              <a:latin typeface="Verdana"/>
              <a:ea typeface="Verdana"/>
              <a:cs typeface="Calibri"/>
            </a:endParaRPr>
          </a:p>
          <a:p>
            <a:pPr lvl="1"/>
            <a:r>
              <a:rPr lang="fr-FR" sz="2600" b="1">
                <a:latin typeface="Verdana"/>
                <a:ea typeface="Verdana"/>
              </a:rPr>
              <a:t>Retrait onduleurs pour une puissance 70-100 KVA</a:t>
            </a:r>
            <a:endParaRPr lang="fr-FR" sz="2600" b="1"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193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2E755A-06A8-45B8-868C-9F6F9D9C1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6509DB7-05E2-46F8-B77A-A5C097E6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>
                <a:latin typeface="Verdana"/>
                <a:ea typeface="Verdana"/>
              </a:rPr>
              <a:t>Point </a:t>
            </a:r>
            <a:r>
              <a:rPr lang="fr-FR" sz="4400" err="1">
                <a:latin typeface="Verdana"/>
                <a:ea typeface="Verdana"/>
              </a:rPr>
              <a:t>Matinfo</a:t>
            </a:r>
            <a:r>
              <a:rPr lang="fr-FR" sz="4400">
                <a:latin typeface="Verdana"/>
                <a:ea typeface="Verdana"/>
              </a:rPr>
              <a:t> 5</a:t>
            </a:r>
            <a:endParaRPr lang="fr-FR" sz="4400"/>
          </a:p>
        </p:txBody>
      </p:sp>
    </p:spTree>
    <p:extLst>
      <p:ext uri="{BB962C8B-B14F-4D97-AF65-F5344CB8AC3E}">
        <p14:creationId xmlns:p14="http://schemas.microsoft.com/office/powerpoint/2010/main" val="21976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9EFD65-376D-4397-AA25-18D390BA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latin typeface="Verdana"/>
                <a:ea typeface="Verdana"/>
              </a:rPr>
              <a:t>Point </a:t>
            </a:r>
            <a:r>
              <a:rPr lang="fr-FR" sz="2400" err="1">
                <a:latin typeface="Verdana"/>
                <a:ea typeface="Verdana"/>
              </a:rPr>
              <a:t>Matinfo</a:t>
            </a:r>
            <a:r>
              <a:rPr lang="fr-FR" sz="2400">
                <a:latin typeface="Verdana"/>
                <a:ea typeface="Verdana"/>
              </a:rPr>
              <a:t> 5</a:t>
            </a:r>
            <a:endParaRPr lang="fr-FR" sz="24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0BE6AF-847D-4A80-ABD0-523E58D42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70" y="1576599"/>
            <a:ext cx="7886700" cy="4474879"/>
          </a:xfrm>
        </p:spPr>
        <p:txBody>
          <a:bodyPr/>
          <a:lstStyle/>
          <a:p>
            <a:pPr marL="128270" indent="-128270"/>
            <a:r>
              <a:rPr lang="fr-FR">
                <a:latin typeface="Verdana"/>
                <a:ea typeface="Verdana"/>
              </a:rPr>
              <a:t>Début du nouveau marché </a:t>
            </a:r>
            <a:r>
              <a:rPr lang="fr-FR" dirty="0">
                <a:latin typeface="Verdana"/>
                <a:ea typeface="Verdana"/>
              </a:rPr>
              <a:t>tardif </a:t>
            </a:r>
            <a:r>
              <a:rPr lang="fr-FR">
                <a:latin typeface="Verdana"/>
                <a:ea typeface="Verdana"/>
              </a:rPr>
              <a:t>suite à recours au lieu du 01/07</a:t>
            </a:r>
          </a:p>
          <a:p>
            <a:pPr marL="128270" indent="-128270"/>
            <a:r>
              <a:rPr lang="fr-FR">
                <a:latin typeface="Verdana"/>
                <a:ea typeface="Verdana"/>
              </a:rPr>
              <a:t>Titulaires:</a:t>
            </a:r>
          </a:p>
          <a:p>
            <a:pPr marL="385445" lvl="1" indent="-128270"/>
            <a:r>
              <a:rPr lang="fr-FR" sz="1600">
                <a:latin typeface="Verdana"/>
                <a:ea typeface="Verdana"/>
              </a:rPr>
              <a:t>Lot 1 et 2 : postes de travail et portables =&gt;HP International</a:t>
            </a:r>
          </a:p>
          <a:p>
            <a:pPr marL="385445" lvl="1" indent="-128270"/>
            <a:r>
              <a:rPr lang="fr-FR" sz="1600">
                <a:latin typeface="Verdana"/>
                <a:ea typeface="Verdana"/>
              </a:rPr>
              <a:t>Lot 3 : Stations de travail =&gt; Dell</a:t>
            </a:r>
          </a:p>
          <a:p>
            <a:pPr marL="385445" lvl="1" indent="-128270"/>
            <a:r>
              <a:rPr lang="fr-FR" sz="1600">
                <a:latin typeface="Verdana"/>
                <a:ea typeface="Verdana"/>
              </a:rPr>
              <a:t>Lot 4 : Serveurs =&gt; HP Entreprise</a:t>
            </a:r>
          </a:p>
          <a:p>
            <a:pPr marL="385445" lvl="1" indent="-128270"/>
            <a:r>
              <a:rPr lang="fr-FR" sz="1600">
                <a:latin typeface="Verdana"/>
                <a:ea typeface="Verdana"/>
              </a:rPr>
              <a:t>Lot 5 : Gamme Apple =&gt; Econocom</a:t>
            </a:r>
          </a:p>
          <a:p>
            <a:pPr marL="128270" indent="-128270"/>
            <a:r>
              <a:rPr lang="fr-FR">
                <a:latin typeface="Verdana"/>
                <a:ea typeface="Verdana"/>
              </a:rPr>
              <a:t>Démarrage "laborieux", principalement pour l'ouverture du portail HP des lots 1 et 2 – Ouverture des accès récent ( </a:t>
            </a:r>
            <a:r>
              <a:rPr lang="fr-FR" dirty="0">
                <a:latin typeface="Verdana"/>
                <a:ea typeface="Verdana"/>
              </a:rPr>
              <a:t>le 27/10/2021</a:t>
            </a:r>
            <a:r>
              <a:rPr lang="fr-FR">
                <a:latin typeface="Verdana"/>
                <a:ea typeface="Verdana"/>
              </a:rPr>
              <a:t>) , enfin.</a:t>
            </a:r>
          </a:p>
          <a:p>
            <a:pPr marL="128270" indent="-128270"/>
            <a:r>
              <a:rPr lang="fr-FR">
                <a:latin typeface="Verdana"/>
                <a:ea typeface="Verdana"/>
              </a:rPr>
              <a:t>Pénurie de composants:</a:t>
            </a:r>
            <a:endParaRPr lang="fr-FR"/>
          </a:p>
          <a:p>
            <a:pPr marL="385445" lvl="1" indent="-128270"/>
            <a:r>
              <a:rPr lang="fr-FR" sz="1600">
                <a:latin typeface="Verdana"/>
                <a:ea typeface="Verdana"/>
              </a:rPr>
              <a:t>HP </a:t>
            </a:r>
            <a:r>
              <a:rPr lang="fr-FR" sz="1600" err="1">
                <a:latin typeface="Verdana"/>
                <a:ea typeface="Verdana"/>
              </a:rPr>
              <a:t>int</a:t>
            </a:r>
            <a:r>
              <a:rPr lang="fr-FR" sz="1600">
                <a:latin typeface="Verdana"/>
                <a:ea typeface="Verdana"/>
              </a:rPr>
              <a:t>. A constitué un stock de configurations standards livrables en 8 jours</a:t>
            </a:r>
          </a:p>
          <a:p>
            <a:pPr marL="385445" lvl="1" indent="-128270"/>
            <a:r>
              <a:rPr lang="fr-FR" sz="1600">
                <a:latin typeface="Verdana"/>
                <a:ea typeface="Verdana"/>
              </a:rPr>
              <a:t>Apple n'a plus de processeurs Intel pour sa gamme </a:t>
            </a:r>
            <a:r>
              <a:rPr lang="fr-FR" sz="1600" err="1">
                <a:latin typeface="Verdana"/>
                <a:ea typeface="Verdana"/>
              </a:rPr>
              <a:t>Macbook</a:t>
            </a:r>
            <a:endParaRPr lang="fr-FR" sz="1600"/>
          </a:p>
          <a:p>
            <a:pPr marL="385445" lvl="1" indent="-128270"/>
            <a:r>
              <a:rPr lang="fr-FR" sz="1600">
                <a:latin typeface="Verdana"/>
                <a:ea typeface="Verdana"/>
              </a:rPr>
              <a:t>Délais de livraisons (hors stocks) de l'ordre de 90 jours</a:t>
            </a:r>
            <a:endParaRPr lang="fr-FR" sz="1600"/>
          </a:p>
          <a:p>
            <a:pPr marL="385445" lvl="1" indent="-128270"/>
            <a:r>
              <a:rPr lang="fr-FR" sz="1600">
                <a:latin typeface="Verdana"/>
                <a:ea typeface="Verdana"/>
              </a:rPr>
              <a:t>Pénurie croissante, prévision du haut de la vague avril/mai 2022 au mieux</a:t>
            </a:r>
          </a:p>
          <a:p>
            <a:pPr marL="385445" lvl="1" indent="-128270"/>
            <a:endParaRPr lang="fr-FR" sz="1600">
              <a:latin typeface="Verdana"/>
              <a:ea typeface="Verdana"/>
            </a:endParaRPr>
          </a:p>
          <a:p>
            <a:pPr marL="128270" indent="-128270">
              <a:buFont typeface="Arial" panose="020B0604030504040204" pitchFamily="34" charset="0"/>
              <a:buChar char="•"/>
            </a:pPr>
            <a:r>
              <a:rPr lang="fr-FR">
                <a:latin typeface="Verdana"/>
                <a:ea typeface="Verdana"/>
              </a:rPr>
              <a:t>Tarifs globalement à la baisse </a:t>
            </a:r>
          </a:p>
        </p:txBody>
      </p:sp>
    </p:spTree>
    <p:extLst>
      <p:ext uri="{BB962C8B-B14F-4D97-AF65-F5344CB8AC3E}">
        <p14:creationId xmlns:p14="http://schemas.microsoft.com/office/powerpoint/2010/main" val="3776871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44237-2A47-42A6-92A8-1EB40DA2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>
                <a:latin typeface="Verdana"/>
                <a:ea typeface="Verdana"/>
              </a:rPr>
              <a:t>Point </a:t>
            </a:r>
            <a:r>
              <a:rPr lang="fr-FR" sz="2400" err="1">
                <a:latin typeface="Verdana"/>
                <a:ea typeface="Verdana"/>
              </a:rPr>
              <a:t>Matinfo</a:t>
            </a:r>
            <a:r>
              <a:rPr lang="fr-FR" sz="2400">
                <a:latin typeface="Verdana"/>
                <a:ea typeface="Verdana"/>
              </a:rPr>
              <a:t>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6EF20-5CB8-4D45-92DA-8C57ABE1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1500999"/>
            <a:ext cx="8073561" cy="4675967"/>
          </a:xfrm>
        </p:spPr>
        <p:txBody>
          <a:bodyPr/>
          <a:lstStyle/>
          <a:p>
            <a:r>
              <a:rPr lang="fr-FR" sz="1800">
                <a:latin typeface="Verdana"/>
                <a:ea typeface="Verdana"/>
              </a:rPr>
              <a:t>Possibilité de location de matériel sur l'ensemble des lots, avec option d'achat</a:t>
            </a:r>
          </a:p>
          <a:p>
            <a:r>
              <a:rPr lang="fr-FR" sz="1800">
                <a:latin typeface="Verdana"/>
                <a:ea typeface="Verdana"/>
              </a:rPr>
              <a:t>Garanties de 5 ans par défaut, extensibles à 7 ans</a:t>
            </a:r>
            <a:endParaRPr lang="fr-FR" sz="1800"/>
          </a:p>
          <a:p>
            <a:r>
              <a:rPr lang="fr-FR" sz="1800">
                <a:latin typeface="Verdana"/>
                <a:ea typeface="Verdana"/>
              </a:rPr>
              <a:t>Volet Développement Durable plus étendu:</a:t>
            </a:r>
          </a:p>
          <a:p>
            <a:pPr lvl="1"/>
            <a:r>
              <a:rPr lang="fr-FR" sz="1800">
                <a:latin typeface="Verdana"/>
                <a:ea typeface="Verdana"/>
              </a:rPr>
              <a:t>Certification TCO : obligatoire lots 1/2/3/5 vs facultative</a:t>
            </a:r>
          </a:p>
          <a:p>
            <a:pPr lvl="1"/>
            <a:r>
              <a:rPr lang="fr-FR" sz="1800">
                <a:latin typeface="Verdana"/>
                <a:ea typeface="Verdana"/>
              </a:rPr>
              <a:t>EPEAT (</a:t>
            </a:r>
            <a:r>
              <a:rPr lang="fr-FR" sz="1800" err="1">
                <a:latin typeface="Verdana"/>
                <a:ea typeface="Verdana"/>
              </a:rPr>
              <a:t>Electronic</a:t>
            </a:r>
            <a:r>
              <a:rPr lang="fr-FR" sz="1800">
                <a:latin typeface="Verdana"/>
                <a:ea typeface="Verdana"/>
              </a:rPr>
              <a:t> Product </a:t>
            </a:r>
            <a:r>
              <a:rPr lang="fr-FR" sz="1800" err="1">
                <a:latin typeface="Verdana"/>
                <a:ea typeface="Verdana"/>
              </a:rPr>
              <a:t>Environmental</a:t>
            </a:r>
            <a:r>
              <a:rPr lang="fr-FR" sz="1800">
                <a:latin typeface="Verdana"/>
                <a:ea typeface="Verdana"/>
              </a:rPr>
              <a:t> </a:t>
            </a:r>
            <a:r>
              <a:rPr lang="fr-FR" sz="1800" err="1">
                <a:latin typeface="Verdana"/>
                <a:ea typeface="Verdana"/>
              </a:rPr>
              <a:t>Assessment</a:t>
            </a:r>
            <a:r>
              <a:rPr lang="fr-FR" sz="1800">
                <a:latin typeface="Verdana"/>
                <a:ea typeface="Verdana"/>
              </a:rPr>
              <a:t> Tool): bronze obligatoire sur le lot 4 vs rien (silver déjà obligatoire sur les autres lots)</a:t>
            </a:r>
          </a:p>
          <a:p>
            <a:pPr lvl="1"/>
            <a:r>
              <a:rPr lang="fr-FR" sz="1800">
                <a:latin typeface="Verdana"/>
                <a:ea typeface="Verdana"/>
              </a:rPr>
              <a:t>Efficacité énergétique 80+ : Platinum obligatoire pour lots 1, 4 et 5 vs Gold</a:t>
            </a:r>
          </a:p>
          <a:p>
            <a:pPr lvl="1"/>
            <a:r>
              <a:rPr lang="fr-FR" sz="1800">
                <a:latin typeface="Verdana"/>
                <a:ea typeface="Verdana"/>
              </a:rPr>
              <a:t>Efficacité énergétique des alimentations externes : 88% (rien dans MI4)</a:t>
            </a:r>
          </a:p>
          <a:p>
            <a:pPr lvl="1"/>
            <a:r>
              <a:rPr lang="fr-FR" sz="1800">
                <a:latin typeface="Verdana"/>
                <a:ea typeface="Verdana"/>
              </a:rPr>
              <a:t>Affichage environnemental accru sur le portail de vente, notamment avec un configurateur tenant compte du cout CO2 des options</a:t>
            </a:r>
          </a:p>
          <a:p>
            <a:pPr lvl="1"/>
            <a:r>
              <a:rPr lang="fr-FR" sz="1800">
                <a:latin typeface="Verdana"/>
                <a:ea typeface="Verdana"/>
              </a:rPr>
              <a:t>Livraison "</a:t>
            </a:r>
            <a:r>
              <a:rPr lang="fr-FR" sz="1800" err="1">
                <a:latin typeface="Verdana"/>
                <a:ea typeface="Verdana"/>
              </a:rPr>
              <a:t>eco-responsable</a:t>
            </a:r>
            <a:r>
              <a:rPr lang="fr-FR" sz="1800">
                <a:latin typeface="Verdana"/>
                <a:ea typeface="Verdana"/>
              </a:rPr>
              <a:t>" en standard (max 2 mois), délai express sur demande</a:t>
            </a:r>
          </a:p>
          <a:p>
            <a:pPr lvl="1"/>
            <a:endParaRPr lang="fr-FR">
              <a:latin typeface="Verdana"/>
              <a:ea typeface="Verdana"/>
            </a:endParaRPr>
          </a:p>
          <a:p>
            <a:pPr marL="0" indent="0">
              <a:buNone/>
            </a:pPr>
            <a:endParaRPr lang="fr-FR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18059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951BF8-DB53-465B-B995-2DB6936D3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Etat d’avancement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3CD8693-14BF-434C-9688-A95F0057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Contractualisation investissement pédagogique</a:t>
            </a:r>
          </a:p>
        </p:txBody>
      </p:sp>
    </p:spTree>
    <p:extLst>
      <p:ext uri="{BB962C8B-B14F-4D97-AF65-F5344CB8AC3E}">
        <p14:creationId xmlns:p14="http://schemas.microsoft.com/office/powerpoint/2010/main" val="3967671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867FF-4B81-43A6-9423-C0BE9054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1BA05E-0758-4392-A8D4-C6F60BDCA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 dirty="0">
                <a:latin typeface="Verdana"/>
                <a:ea typeface="Verdana"/>
              </a:rPr>
              <a:t>Les projets investissement pédagogique Région 2020/2021 doivent être réalisés et payés avant le 31/12/2021</a:t>
            </a:r>
          </a:p>
          <a:p>
            <a:r>
              <a:rPr lang="fr-FR" sz="2400" dirty="0">
                <a:latin typeface="Verdana"/>
                <a:ea typeface="Verdana"/>
              </a:rPr>
              <a:t>A ce jour, nous demandons un report auprès de la Région pour les projets comprenant des matériels audiovisuels :</a:t>
            </a:r>
          </a:p>
          <a:p>
            <a:pPr marL="457200" lvl="1" indent="0">
              <a:buNone/>
            </a:pPr>
            <a:r>
              <a:rPr lang="fr-FR" sz="2000" dirty="0">
                <a:latin typeface="Verdana"/>
                <a:ea typeface="Verdana"/>
              </a:rPr>
              <a:t>- Sciences 40 000€</a:t>
            </a:r>
          </a:p>
          <a:p>
            <a:pPr lvl="1">
              <a:buFontTx/>
              <a:buChar char="-"/>
            </a:pPr>
            <a:r>
              <a:rPr lang="fr-FR" sz="2000" dirty="0">
                <a:latin typeface="Verdana"/>
                <a:ea typeface="Verdana"/>
              </a:rPr>
              <a:t>DEG 40 000€ et 20 000€</a:t>
            </a:r>
          </a:p>
          <a:p>
            <a:pPr lvl="1">
              <a:buFontTx/>
              <a:buChar char="-"/>
            </a:pPr>
            <a:r>
              <a:rPr lang="fr-FR" sz="2000" dirty="0">
                <a:latin typeface="Verdana"/>
                <a:ea typeface="Verdana"/>
              </a:rPr>
              <a:t>DAV 50 000€</a:t>
            </a:r>
          </a:p>
          <a:p>
            <a:pPr marL="0" indent="0">
              <a:buNone/>
            </a:pPr>
            <a:r>
              <a:rPr lang="fr-FR" sz="2400" dirty="0">
                <a:latin typeface="Verdana"/>
                <a:ea typeface="Verdana"/>
              </a:rPr>
              <a:t>J’ai eu des justificatifs à hauteur des ¾ de la somme restante à justifier.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74405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A5466-DC3F-494A-8DB4-8BB785A4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Constat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683713-E60E-462C-A7D7-55CB4010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 dirty="0">
                <a:latin typeface="Verdana"/>
                <a:ea typeface="Verdana"/>
              </a:rPr>
              <a:t>Après 4 ans de recul sur ce travail de justifications de cette subvention, je fais le constat que dans la majorité des cas, la somme demandée pour mener à bien un projet est supérieure de 20 à 25% au cout réel de ce projets</a:t>
            </a:r>
          </a:p>
          <a:p>
            <a:pPr marL="0" indent="0">
              <a:buNone/>
            </a:pPr>
            <a:r>
              <a:rPr lang="fr-FR" sz="2400" dirty="0">
                <a:latin typeface="Verdana"/>
                <a:ea typeface="Verdana"/>
              </a:rPr>
              <a:t>Quelle solution à ce décalage ?</a:t>
            </a:r>
          </a:p>
          <a:p>
            <a:endParaRPr lang="fr-FR" sz="2400" dirty="0"/>
          </a:p>
          <a:p>
            <a:r>
              <a:rPr lang="fr-FR" sz="2400" dirty="0">
                <a:latin typeface="Verdana"/>
                <a:ea typeface="Verdana"/>
              </a:rPr>
              <a:t>Je tiens à remercier les antennes financières des composantes avec qui le travail en commun se passe à merveille !</a:t>
            </a:r>
          </a:p>
        </p:txBody>
      </p:sp>
    </p:spTree>
    <p:extLst>
      <p:ext uri="{BB962C8B-B14F-4D97-AF65-F5344CB8AC3E}">
        <p14:creationId xmlns:p14="http://schemas.microsoft.com/office/powerpoint/2010/main" val="327782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8040E8-76B9-447B-BC99-255A9641E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315" y="4326666"/>
            <a:ext cx="78867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hlinkClick r:id="rId2"/>
              </a:rPr>
              <a:t>Présentation de la structure opérationnelle et projets régionaux</a:t>
            </a:r>
            <a:endParaRPr lang="fr-FR">
              <a:latin typeface="Verdana"/>
              <a:ea typeface="Verdana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C7D1A06-566C-4D02-B033-EBEF90C0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SIEN</a:t>
            </a:r>
          </a:p>
        </p:txBody>
      </p:sp>
    </p:spTree>
    <p:extLst>
      <p:ext uri="{BB962C8B-B14F-4D97-AF65-F5344CB8AC3E}">
        <p14:creationId xmlns:p14="http://schemas.microsoft.com/office/powerpoint/2010/main" val="247129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</a:rPr>
              <a:t>Soumis à validation</a:t>
            </a: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2588460"/>
          </a:xfrm>
        </p:spPr>
        <p:txBody>
          <a:bodyPr>
            <a:normAutofit/>
          </a:bodyPr>
          <a:lstStyle/>
          <a:p>
            <a:r>
              <a:rPr lang="fr-FR" sz="4000" b="0">
                <a:latin typeface="Verdana"/>
                <a:ea typeface="Verdana"/>
                <a:cs typeface="Verdana"/>
              </a:rPr>
              <a:t>Relevé de conclusions </a:t>
            </a:r>
            <a:br>
              <a:rPr lang="fr-FR" sz="4000" b="0">
                <a:latin typeface="Verdana"/>
                <a:ea typeface="Verdana"/>
                <a:cs typeface="Verdana"/>
              </a:rPr>
            </a:br>
            <a:r>
              <a:rPr lang="fr-FR" sz="4000" b="0">
                <a:latin typeface="Verdana"/>
                <a:ea typeface="Verdana"/>
                <a:cs typeface="Verdana"/>
              </a:rPr>
              <a:t>de la CPN du 8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76103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D0D1306-A136-4712-A42E-9EBA0A88B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75A7847-4492-4175-8720-F012A7DA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Informations diverses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72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</a:rPr>
              <a:t>Équipes TEAMS</a:t>
            </a:r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5B6FC3C0-222B-419B-A7B6-D425DC987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4937"/>
            <a:ext cx="7886700" cy="434987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1800">
                <a:latin typeface="Verdana"/>
                <a:ea typeface="Verdana"/>
                <a:cs typeface="Verdana"/>
              </a:rPr>
              <a:t>Etat des lieux à ce jour : 19 000 équipes créées dont 90% sont inactives selon Microsoft…</a:t>
            </a:r>
          </a:p>
          <a:p>
            <a:r>
              <a:rPr lang="fr-FR" sz="1800">
                <a:latin typeface="Verdana"/>
                <a:ea typeface="Verdana"/>
                <a:cs typeface="Verdana"/>
              </a:rPr>
              <a:t>Certaines équipes peuvent n’être utilisées qu’occasionnellement (une fois par an par exemple) et donc considérées comme inactives par Microsoft.</a:t>
            </a:r>
          </a:p>
          <a:p>
            <a:r>
              <a:rPr lang="fr-FR" sz="1800">
                <a:latin typeface="Verdana"/>
                <a:ea typeface="Verdana"/>
                <a:cs typeface="Verdana"/>
              </a:rPr>
              <a:t>Peut-être rappeler aux « créateurs » d’équipe de ne pas oublier de les supprimer quand elles n’ont plus d’utilité.</a:t>
            </a:r>
          </a:p>
          <a:p>
            <a:endParaRPr lang="fr-FR" sz="1800">
              <a:latin typeface="Verdana"/>
              <a:ea typeface="Verdana"/>
              <a:cs typeface="Verdana"/>
            </a:endParaRPr>
          </a:p>
          <a:p>
            <a:r>
              <a:rPr lang="fr-FR" sz="1800">
                <a:latin typeface="Verdana"/>
                <a:ea typeface="Verdana"/>
                <a:cs typeface="Verdana"/>
              </a:rPr>
              <a:t>Garder des équipes dormantes engendre pour l’UA un coût de stockage inutile</a:t>
            </a:r>
          </a:p>
        </p:txBody>
      </p:sp>
    </p:spTree>
    <p:extLst>
      <p:ext uri="{BB962C8B-B14F-4D97-AF65-F5344CB8AC3E}">
        <p14:creationId xmlns:p14="http://schemas.microsoft.com/office/powerpoint/2010/main" val="1850248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B08FA-2DB1-43ED-864C-B651BA59C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CPN 1</a:t>
            </a:r>
            <a:r>
              <a:rPr lang="fr-FR" baseline="30000"/>
              <a:t>er</a:t>
            </a:r>
            <a:r>
              <a:rPr lang="fr-FR"/>
              <a:t> semestre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7EF5EE-43C6-429F-9825-587AE39A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9049"/>
            <a:ext cx="7886700" cy="2794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latin typeface="Verdana"/>
                <a:ea typeface="Verdana"/>
              </a:rPr>
              <a:t>Les prochaines CPN auront lieu les vendredis de 9h30 à 12h30 :</a:t>
            </a:r>
            <a:endParaRPr lang="en-US"/>
          </a:p>
          <a:p>
            <a:endParaRPr lang="fr-FR">
              <a:latin typeface="Verdana"/>
              <a:ea typeface="Verdana"/>
            </a:endParaRPr>
          </a:p>
          <a:p>
            <a:pPr lvl="1"/>
            <a:r>
              <a:rPr lang="fr-FR">
                <a:latin typeface="Verdana"/>
                <a:ea typeface="Verdana"/>
              </a:rPr>
              <a:t> </a:t>
            </a:r>
            <a:r>
              <a:rPr lang="fr-FR" dirty="0">
                <a:latin typeface="Verdana"/>
                <a:ea typeface="Verdana"/>
              </a:rPr>
              <a:t>18 mars</a:t>
            </a:r>
            <a:r>
              <a:rPr lang="fr-FR">
                <a:latin typeface="Verdana"/>
                <a:ea typeface="Verdana"/>
              </a:rPr>
              <a:t> 2022</a:t>
            </a:r>
          </a:p>
          <a:p>
            <a:pPr lvl="1"/>
            <a:endParaRPr lang="fr-FR" dirty="0">
              <a:latin typeface="Verdana"/>
              <a:ea typeface="Verdana"/>
            </a:endParaRPr>
          </a:p>
          <a:p>
            <a:pPr lvl="1"/>
            <a:r>
              <a:rPr lang="fr-FR">
                <a:latin typeface="Verdana"/>
                <a:ea typeface="Verdana"/>
              </a:rPr>
              <a:t> </a:t>
            </a:r>
            <a:r>
              <a:rPr lang="fr-FR" dirty="0">
                <a:latin typeface="Verdana"/>
                <a:ea typeface="Verdana"/>
              </a:rPr>
              <a:t>24 juin</a:t>
            </a:r>
            <a:r>
              <a:rPr lang="fr-FR">
                <a:latin typeface="Verdana"/>
                <a:ea typeface="Verdana"/>
              </a:rPr>
              <a:t> 2022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738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23888" y="4054818"/>
            <a:ext cx="7886700" cy="1628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1800">
              <a:latin typeface="Verdana"/>
              <a:ea typeface="Verdana"/>
              <a:cs typeface="Verdana"/>
            </a:endParaRPr>
          </a:p>
          <a:p>
            <a:pPr marL="1200150" lvl="2" indent="-285750" algn="l">
              <a:buChar char="•"/>
            </a:pPr>
            <a:endParaRPr lang="fr-FR" sz="1200">
              <a:latin typeface="Verdana"/>
              <a:ea typeface="Verdana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741916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3128563" y="2766485"/>
            <a:ext cx="2896640" cy="1334312"/>
            <a:chOff x="2282825" y="2911475"/>
            <a:chExt cx="3267076" cy="1504950"/>
          </a:xfrm>
        </p:grpSpPr>
        <p:grpSp>
          <p:nvGrpSpPr>
            <p:cNvPr id="11" name="Grouper 10"/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7" name="Freeform 67"/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Freeform 69"/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85"/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208866" y="4124833"/>
            <a:ext cx="28163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b="1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univ-angers.fr</a:t>
            </a:r>
            <a:endParaRPr lang="fr-FR" sz="1350" b="1">
              <a:solidFill>
                <a:prstClr val="white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4180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B5FD0B-B79E-4E01-929A-F4E5D516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00" y="2222415"/>
            <a:ext cx="3240000" cy="1016173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2092749" y="4260133"/>
            <a:ext cx="4990152" cy="549992"/>
            <a:chOff x="2623028" y="2737036"/>
            <a:chExt cx="6653524" cy="733322"/>
          </a:xfrm>
        </p:grpSpPr>
        <p:sp>
          <p:nvSpPr>
            <p:cNvPr id="4" name="Freeform 81"/>
            <p:cNvSpPr>
              <a:spLocks/>
            </p:cNvSpPr>
            <p:nvPr/>
          </p:nvSpPr>
          <p:spPr bwMode="auto">
            <a:xfrm>
              <a:off x="5011706" y="2737036"/>
              <a:ext cx="325654" cy="692315"/>
            </a:xfrm>
            <a:custGeom>
              <a:avLst/>
              <a:gdLst>
                <a:gd name="T0" fmla="*/ 23 w 24"/>
                <a:gd name="T1" fmla="*/ 25 h 51"/>
                <a:gd name="T2" fmla="*/ 16 w 24"/>
                <a:gd name="T3" fmla="*/ 25 h 51"/>
                <a:gd name="T4" fmla="*/ 16 w 24"/>
                <a:gd name="T5" fmla="*/ 51 h 51"/>
                <a:gd name="T6" fmla="*/ 5 w 24"/>
                <a:gd name="T7" fmla="*/ 51 h 51"/>
                <a:gd name="T8" fmla="*/ 5 w 24"/>
                <a:gd name="T9" fmla="*/ 25 h 51"/>
                <a:gd name="T10" fmla="*/ 0 w 24"/>
                <a:gd name="T11" fmla="*/ 25 h 51"/>
                <a:gd name="T12" fmla="*/ 0 w 24"/>
                <a:gd name="T13" fmla="*/ 16 h 51"/>
                <a:gd name="T14" fmla="*/ 5 w 24"/>
                <a:gd name="T15" fmla="*/ 16 h 51"/>
                <a:gd name="T16" fmla="*/ 5 w 24"/>
                <a:gd name="T17" fmla="*/ 11 h 51"/>
                <a:gd name="T18" fmla="*/ 16 w 24"/>
                <a:gd name="T19" fmla="*/ 0 h 51"/>
                <a:gd name="T20" fmla="*/ 24 w 24"/>
                <a:gd name="T21" fmla="*/ 0 h 51"/>
                <a:gd name="T22" fmla="*/ 24 w 24"/>
                <a:gd name="T23" fmla="*/ 9 h 51"/>
                <a:gd name="T24" fmla="*/ 18 w 24"/>
                <a:gd name="T25" fmla="*/ 9 h 51"/>
                <a:gd name="T26" fmla="*/ 16 w 24"/>
                <a:gd name="T27" fmla="*/ 11 h 51"/>
                <a:gd name="T28" fmla="*/ 16 w 24"/>
                <a:gd name="T29" fmla="*/ 16 h 51"/>
                <a:gd name="T30" fmla="*/ 24 w 24"/>
                <a:gd name="T31" fmla="*/ 16 h 51"/>
                <a:gd name="T32" fmla="*/ 23 w 24"/>
                <a:gd name="T33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1">
                  <a:moveTo>
                    <a:pt x="23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6"/>
                    <a:pt x="7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Freeform 84"/>
            <p:cNvSpPr>
              <a:spLocks/>
            </p:cNvSpPr>
            <p:nvPr/>
          </p:nvSpPr>
          <p:spPr bwMode="auto">
            <a:xfrm>
              <a:off x="5677485" y="2872122"/>
              <a:ext cx="718848" cy="598236"/>
            </a:xfrm>
            <a:custGeom>
              <a:avLst/>
              <a:gdLst>
                <a:gd name="T0" fmla="*/ 53 w 53"/>
                <a:gd name="T1" fmla="*/ 6 h 44"/>
                <a:gd name="T2" fmla="*/ 47 w 53"/>
                <a:gd name="T3" fmla="*/ 7 h 44"/>
                <a:gd name="T4" fmla="*/ 51 w 53"/>
                <a:gd name="T5" fmla="*/ 1 h 44"/>
                <a:gd name="T6" fmla="*/ 45 w 53"/>
                <a:gd name="T7" fmla="*/ 4 h 44"/>
                <a:gd name="T8" fmla="*/ 37 w 53"/>
                <a:gd name="T9" fmla="*/ 0 h 44"/>
                <a:gd name="T10" fmla="*/ 26 w 53"/>
                <a:gd name="T11" fmla="*/ 11 h 44"/>
                <a:gd name="T12" fmla="*/ 26 w 53"/>
                <a:gd name="T13" fmla="*/ 14 h 44"/>
                <a:gd name="T14" fmla="*/ 4 w 53"/>
                <a:gd name="T15" fmla="*/ 2 h 44"/>
                <a:gd name="T16" fmla="*/ 2 w 53"/>
                <a:gd name="T17" fmla="*/ 8 h 44"/>
                <a:gd name="T18" fmla="*/ 7 w 53"/>
                <a:gd name="T19" fmla="*/ 17 h 44"/>
                <a:gd name="T20" fmla="*/ 2 w 53"/>
                <a:gd name="T21" fmla="*/ 16 h 44"/>
                <a:gd name="T22" fmla="*/ 2 w 53"/>
                <a:gd name="T23" fmla="*/ 16 h 44"/>
                <a:gd name="T24" fmla="*/ 11 w 53"/>
                <a:gd name="T25" fmla="*/ 26 h 44"/>
                <a:gd name="T26" fmla="*/ 8 w 53"/>
                <a:gd name="T27" fmla="*/ 27 h 44"/>
                <a:gd name="T28" fmla="*/ 6 w 53"/>
                <a:gd name="T29" fmla="*/ 27 h 44"/>
                <a:gd name="T30" fmla="*/ 16 w 53"/>
                <a:gd name="T31" fmla="*/ 34 h 44"/>
                <a:gd name="T32" fmla="*/ 3 w 53"/>
                <a:gd name="T33" fmla="*/ 39 h 44"/>
                <a:gd name="T34" fmla="*/ 0 w 53"/>
                <a:gd name="T35" fmla="*/ 39 h 44"/>
                <a:gd name="T36" fmla="*/ 17 w 53"/>
                <a:gd name="T37" fmla="*/ 44 h 44"/>
                <a:gd name="T38" fmla="*/ 48 w 53"/>
                <a:gd name="T39" fmla="*/ 13 h 44"/>
                <a:gd name="T40" fmla="*/ 47 w 53"/>
                <a:gd name="T41" fmla="*/ 11 h 44"/>
                <a:gd name="T42" fmla="*/ 53 w 53"/>
                <a:gd name="T43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4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4"/>
                    <a:pt x="17" y="44"/>
                  </a:cubicBezTo>
                  <a:cubicBezTo>
                    <a:pt x="37" y="44"/>
                    <a:pt x="48" y="27"/>
                    <a:pt x="48" y="13"/>
                  </a:cubicBezTo>
                  <a:cubicBezTo>
                    <a:pt x="48" y="12"/>
                    <a:pt x="48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reeform 85"/>
            <p:cNvSpPr>
              <a:spLocks noEditPoints="1"/>
            </p:cNvSpPr>
            <p:nvPr/>
          </p:nvSpPr>
          <p:spPr bwMode="auto">
            <a:xfrm>
              <a:off x="6683390" y="2857648"/>
              <a:ext cx="595825" cy="598236"/>
            </a:xfrm>
            <a:custGeom>
              <a:avLst/>
              <a:gdLst>
                <a:gd name="T0" fmla="*/ 40 w 44"/>
                <a:gd name="T1" fmla="*/ 10 h 44"/>
                <a:gd name="T2" fmla="*/ 38 w 44"/>
                <a:gd name="T3" fmla="*/ 11 h 44"/>
                <a:gd name="T4" fmla="*/ 34 w 44"/>
                <a:gd name="T5" fmla="*/ 11 h 44"/>
                <a:gd name="T6" fmla="*/ 33 w 44"/>
                <a:gd name="T7" fmla="*/ 10 h 44"/>
                <a:gd name="T8" fmla="*/ 33 w 44"/>
                <a:gd name="T9" fmla="*/ 6 h 44"/>
                <a:gd name="T10" fmla="*/ 34 w 44"/>
                <a:gd name="T11" fmla="*/ 5 h 44"/>
                <a:gd name="T12" fmla="*/ 38 w 44"/>
                <a:gd name="T13" fmla="*/ 5 h 44"/>
                <a:gd name="T14" fmla="*/ 40 w 44"/>
                <a:gd name="T15" fmla="*/ 6 h 44"/>
                <a:gd name="T16" fmla="*/ 40 w 44"/>
                <a:gd name="T17" fmla="*/ 10 h 44"/>
                <a:gd name="T18" fmla="*/ 6 w 44"/>
                <a:gd name="T19" fmla="*/ 39 h 44"/>
                <a:gd name="T20" fmla="*/ 5 w 44"/>
                <a:gd name="T21" fmla="*/ 38 h 44"/>
                <a:gd name="T22" fmla="*/ 5 w 44"/>
                <a:gd name="T23" fmla="*/ 20 h 44"/>
                <a:gd name="T24" fmla="*/ 9 w 44"/>
                <a:gd name="T25" fmla="*/ 20 h 44"/>
                <a:gd name="T26" fmla="*/ 9 w 44"/>
                <a:gd name="T27" fmla="*/ 22 h 44"/>
                <a:gd name="T28" fmla="*/ 22 w 44"/>
                <a:gd name="T29" fmla="*/ 35 h 44"/>
                <a:gd name="T30" fmla="*/ 35 w 44"/>
                <a:gd name="T31" fmla="*/ 22 h 44"/>
                <a:gd name="T32" fmla="*/ 35 w 44"/>
                <a:gd name="T33" fmla="*/ 20 h 44"/>
                <a:gd name="T34" fmla="*/ 40 w 44"/>
                <a:gd name="T35" fmla="*/ 20 h 44"/>
                <a:gd name="T36" fmla="*/ 40 w 44"/>
                <a:gd name="T37" fmla="*/ 38 h 44"/>
                <a:gd name="T38" fmla="*/ 38 w 44"/>
                <a:gd name="T39" fmla="*/ 39 h 44"/>
                <a:gd name="T40" fmla="*/ 6 w 44"/>
                <a:gd name="T41" fmla="*/ 39 h 44"/>
                <a:gd name="T42" fmla="*/ 22 w 44"/>
                <a:gd name="T43" fmla="*/ 13 h 44"/>
                <a:gd name="T44" fmla="*/ 31 w 44"/>
                <a:gd name="T45" fmla="*/ 22 h 44"/>
                <a:gd name="T46" fmla="*/ 22 w 44"/>
                <a:gd name="T47" fmla="*/ 31 h 44"/>
                <a:gd name="T48" fmla="*/ 13 w 44"/>
                <a:gd name="T49" fmla="*/ 22 h 44"/>
                <a:gd name="T50" fmla="*/ 22 w 44"/>
                <a:gd name="T51" fmla="*/ 13 h 44"/>
                <a:gd name="T52" fmla="*/ 40 w 44"/>
                <a:gd name="T53" fmla="*/ 0 h 44"/>
                <a:gd name="T54" fmla="*/ 5 w 44"/>
                <a:gd name="T55" fmla="*/ 0 h 44"/>
                <a:gd name="T56" fmla="*/ 0 w 44"/>
                <a:gd name="T57" fmla="*/ 5 h 44"/>
                <a:gd name="T58" fmla="*/ 0 w 44"/>
                <a:gd name="T59" fmla="*/ 39 h 44"/>
                <a:gd name="T60" fmla="*/ 5 w 44"/>
                <a:gd name="T61" fmla="*/ 44 h 44"/>
                <a:gd name="T62" fmla="*/ 40 w 44"/>
                <a:gd name="T63" fmla="*/ 44 h 44"/>
                <a:gd name="T64" fmla="*/ 44 w 44"/>
                <a:gd name="T65" fmla="*/ 39 h 44"/>
                <a:gd name="T66" fmla="*/ 44 w 44"/>
                <a:gd name="T67" fmla="*/ 5 h 44"/>
                <a:gd name="T68" fmla="*/ 40 w 44"/>
                <a:gd name="T6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4">
                  <a:moveTo>
                    <a:pt x="40" y="10"/>
                  </a:moveTo>
                  <a:cubicBezTo>
                    <a:pt x="40" y="11"/>
                    <a:pt x="39" y="11"/>
                    <a:pt x="38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40" y="5"/>
                    <a:pt x="40" y="6"/>
                  </a:cubicBezTo>
                  <a:lnTo>
                    <a:pt x="40" y="10"/>
                  </a:lnTo>
                  <a:close/>
                  <a:moveTo>
                    <a:pt x="6" y="39"/>
                  </a:moveTo>
                  <a:cubicBezTo>
                    <a:pt x="5" y="39"/>
                    <a:pt x="5" y="39"/>
                    <a:pt x="5" y="3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29" y="35"/>
                    <a:pt x="35" y="29"/>
                    <a:pt x="35" y="22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9"/>
                    <a:pt x="39" y="39"/>
                    <a:pt x="38" y="39"/>
                  </a:cubicBezTo>
                  <a:lnTo>
                    <a:pt x="6" y="39"/>
                  </a:lnTo>
                  <a:close/>
                  <a:moveTo>
                    <a:pt x="22" y="13"/>
                  </a:moveTo>
                  <a:cubicBezTo>
                    <a:pt x="27" y="13"/>
                    <a:pt x="31" y="17"/>
                    <a:pt x="31" y="22"/>
                  </a:cubicBezTo>
                  <a:cubicBezTo>
                    <a:pt x="31" y="27"/>
                    <a:pt x="27" y="31"/>
                    <a:pt x="22" y="31"/>
                  </a:cubicBezTo>
                  <a:cubicBezTo>
                    <a:pt x="17" y="31"/>
                    <a:pt x="13" y="27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3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2" y="0"/>
                    <a:pt x="40" y="0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83"/>
            <p:cNvSpPr>
              <a:spLocks noEditPoints="1"/>
            </p:cNvSpPr>
            <p:nvPr/>
          </p:nvSpPr>
          <p:spPr bwMode="auto">
            <a:xfrm>
              <a:off x="7607280" y="2925191"/>
              <a:ext cx="704375" cy="489686"/>
            </a:xfrm>
            <a:custGeom>
              <a:avLst/>
              <a:gdLst>
                <a:gd name="T0" fmla="*/ 21 w 52"/>
                <a:gd name="T1" fmla="*/ 26 h 36"/>
                <a:gd name="T2" fmla="*/ 21 w 52"/>
                <a:gd name="T3" fmla="*/ 7 h 36"/>
                <a:gd name="T4" fmla="*/ 36 w 52"/>
                <a:gd name="T5" fmla="*/ 17 h 36"/>
                <a:gd name="T6" fmla="*/ 21 w 52"/>
                <a:gd name="T7" fmla="*/ 26 h 36"/>
                <a:gd name="T8" fmla="*/ 52 w 52"/>
                <a:gd name="T9" fmla="*/ 7 h 36"/>
                <a:gd name="T10" fmla="*/ 44 w 52"/>
                <a:gd name="T11" fmla="*/ 0 h 36"/>
                <a:gd name="T12" fmla="*/ 8 w 52"/>
                <a:gd name="T13" fmla="*/ 0 h 36"/>
                <a:gd name="T14" fmla="*/ 0 w 52"/>
                <a:gd name="T15" fmla="*/ 7 h 36"/>
                <a:gd name="T16" fmla="*/ 0 w 52"/>
                <a:gd name="T17" fmla="*/ 28 h 36"/>
                <a:gd name="T18" fmla="*/ 8 w 52"/>
                <a:gd name="T19" fmla="*/ 36 h 36"/>
                <a:gd name="T20" fmla="*/ 44 w 52"/>
                <a:gd name="T21" fmla="*/ 36 h 36"/>
                <a:gd name="T22" fmla="*/ 52 w 52"/>
                <a:gd name="T23" fmla="*/ 28 h 36"/>
                <a:gd name="T24" fmla="*/ 52 w 52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6">
                  <a:moveTo>
                    <a:pt x="21" y="26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36" y="17"/>
                    <a:pt x="36" y="17"/>
                    <a:pt x="36" y="17"/>
                  </a:cubicBezTo>
                  <a:lnTo>
                    <a:pt x="21" y="26"/>
                  </a:lnTo>
                  <a:close/>
                  <a:moveTo>
                    <a:pt x="52" y="7"/>
                  </a:moveTo>
                  <a:cubicBezTo>
                    <a:pt x="52" y="3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8" y="36"/>
                    <a:pt x="52" y="32"/>
                    <a:pt x="52" y="28"/>
                  </a:cubicBezTo>
                  <a:lnTo>
                    <a:pt x="52" y="7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82"/>
            <p:cNvSpPr>
              <a:spLocks noEditPoints="1"/>
            </p:cNvSpPr>
            <p:nvPr/>
          </p:nvSpPr>
          <p:spPr bwMode="auto">
            <a:xfrm>
              <a:off x="8639720" y="2778043"/>
              <a:ext cx="636832" cy="595825"/>
            </a:xfrm>
            <a:custGeom>
              <a:avLst/>
              <a:gdLst>
                <a:gd name="T0" fmla="*/ 1 w 47"/>
                <a:gd name="T1" fmla="*/ 44 h 44"/>
                <a:gd name="T2" fmla="*/ 11 w 47"/>
                <a:gd name="T3" fmla="*/ 44 h 44"/>
                <a:gd name="T4" fmla="*/ 11 w 47"/>
                <a:gd name="T5" fmla="*/ 14 h 44"/>
                <a:gd name="T6" fmla="*/ 1 w 47"/>
                <a:gd name="T7" fmla="*/ 14 h 44"/>
                <a:gd name="T8" fmla="*/ 1 w 47"/>
                <a:gd name="T9" fmla="*/ 44 h 44"/>
                <a:gd name="T10" fmla="*/ 6 w 47"/>
                <a:gd name="T11" fmla="*/ 0 h 44"/>
                <a:gd name="T12" fmla="*/ 0 w 47"/>
                <a:gd name="T13" fmla="*/ 5 h 44"/>
                <a:gd name="T14" fmla="*/ 6 w 47"/>
                <a:gd name="T15" fmla="*/ 10 h 44"/>
                <a:gd name="T16" fmla="*/ 6 w 47"/>
                <a:gd name="T17" fmla="*/ 10 h 44"/>
                <a:gd name="T18" fmla="*/ 12 w 47"/>
                <a:gd name="T19" fmla="*/ 5 h 44"/>
                <a:gd name="T20" fmla="*/ 6 w 47"/>
                <a:gd name="T21" fmla="*/ 0 h 44"/>
                <a:gd name="T22" fmla="*/ 47 w 47"/>
                <a:gd name="T23" fmla="*/ 27 h 44"/>
                <a:gd name="T24" fmla="*/ 47 w 47"/>
                <a:gd name="T25" fmla="*/ 44 h 44"/>
                <a:gd name="T26" fmla="*/ 37 w 47"/>
                <a:gd name="T27" fmla="*/ 44 h 44"/>
                <a:gd name="T28" fmla="*/ 37 w 47"/>
                <a:gd name="T29" fmla="*/ 28 h 44"/>
                <a:gd name="T30" fmla="*/ 32 w 47"/>
                <a:gd name="T31" fmla="*/ 21 h 44"/>
                <a:gd name="T32" fmla="*/ 27 w 47"/>
                <a:gd name="T33" fmla="*/ 25 h 44"/>
                <a:gd name="T34" fmla="*/ 26 w 47"/>
                <a:gd name="T35" fmla="*/ 27 h 44"/>
                <a:gd name="T36" fmla="*/ 26 w 47"/>
                <a:gd name="T37" fmla="*/ 44 h 44"/>
                <a:gd name="T38" fmla="*/ 16 w 47"/>
                <a:gd name="T39" fmla="*/ 44 h 44"/>
                <a:gd name="T40" fmla="*/ 16 w 47"/>
                <a:gd name="T41" fmla="*/ 14 h 44"/>
                <a:gd name="T42" fmla="*/ 26 w 47"/>
                <a:gd name="T43" fmla="*/ 14 h 44"/>
                <a:gd name="T44" fmla="*/ 26 w 47"/>
                <a:gd name="T45" fmla="*/ 19 h 44"/>
                <a:gd name="T46" fmla="*/ 26 w 47"/>
                <a:gd name="T47" fmla="*/ 19 h 44"/>
                <a:gd name="T48" fmla="*/ 26 w 47"/>
                <a:gd name="T49" fmla="*/ 19 h 44"/>
                <a:gd name="T50" fmla="*/ 26 w 47"/>
                <a:gd name="T51" fmla="*/ 19 h 44"/>
                <a:gd name="T52" fmla="*/ 35 w 47"/>
                <a:gd name="T53" fmla="*/ 14 h 44"/>
                <a:gd name="T54" fmla="*/ 47 w 4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4">
                  <a:moveTo>
                    <a:pt x="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1" y="44"/>
                  </a:lnTo>
                  <a:close/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moveTo>
                    <a:pt x="47" y="27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4"/>
                    <a:pt x="35" y="21"/>
                    <a:pt x="32" y="21"/>
                  </a:cubicBezTo>
                  <a:cubicBezTo>
                    <a:pt x="29" y="21"/>
                    <a:pt x="27" y="23"/>
                    <a:pt x="27" y="25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7" y="17"/>
                    <a:pt x="1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7"/>
                    <a:pt x="30" y="14"/>
                    <a:pt x="35" y="14"/>
                  </a:cubicBezTo>
                  <a:cubicBezTo>
                    <a:pt x="42" y="14"/>
                    <a:pt x="47" y="18"/>
                    <a:pt x="47" y="27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er 8"/>
            <p:cNvGrpSpPr/>
            <p:nvPr/>
          </p:nvGrpSpPr>
          <p:grpSpPr>
            <a:xfrm>
              <a:off x="2623028" y="2818969"/>
              <a:ext cx="2052568" cy="602807"/>
              <a:chOff x="2443163" y="5091113"/>
              <a:chExt cx="3016250" cy="885825"/>
            </a:xfrm>
          </p:grpSpPr>
          <p:sp>
            <p:nvSpPr>
              <p:cNvPr id="10" name="Freeform 41"/>
              <p:cNvSpPr>
                <a:spLocks/>
              </p:cNvSpPr>
              <p:nvPr/>
            </p:nvSpPr>
            <p:spPr bwMode="auto">
              <a:xfrm>
                <a:off x="2443163" y="5124450"/>
                <a:ext cx="220663" cy="306388"/>
              </a:xfrm>
              <a:custGeom>
                <a:avLst/>
                <a:gdLst>
                  <a:gd name="T0" fmla="*/ 111 w 111"/>
                  <a:gd name="T1" fmla="*/ 107 h 153"/>
                  <a:gd name="T2" fmla="*/ 56 w 111"/>
                  <a:gd name="T3" fmla="*/ 153 h 153"/>
                  <a:gd name="T4" fmla="*/ 0 w 111"/>
                  <a:gd name="T5" fmla="*/ 106 h 153"/>
                  <a:gd name="T6" fmla="*/ 38 w 111"/>
                  <a:gd name="T7" fmla="*/ 106 h 153"/>
                  <a:gd name="T8" fmla="*/ 56 w 111"/>
                  <a:gd name="T9" fmla="*/ 124 h 153"/>
                  <a:gd name="T10" fmla="*/ 73 w 111"/>
                  <a:gd name="T11" fmla="*/ 109 h 153"/>
                  <a:gd name="T12" fmla="*/ 0 w 111"/>
                  <a:gd name="T13" fmla="*/ 46 h 153"/>
                  <a:gd name="T14" fmla="*/ 54 w 111"/>
                  <a:gd name="T15" fmla="*/ 0 h 153"/>
                  <a:gd name="T16" fmla="*/ 109 w 111"/>
                  <a:gd name="T17" fmla="*/ 46 h 153"/>
                  <a:gd name="T18" fmla="*/ 70 w 111"/>
                  <a:gd name="T19" fmla="*/ 46 h 153"/>
                  <a:gd name="T20" fmla="*/ 53 w 111"/>
                  <a:gd name="T21" fmla="*/ 29 h 153"/>
                  <a:gd name="T22" fmla="*/ 38 w 111"/>
                  <a:gd name="T23" fmla="*/ 43 h 153"/>
                  <a:gd name="T24" fmla="*/ 111 w 111"/>
                  <a:gd name="T25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53">
                    <a:moveTo>
                      <a:pt x="111" y="107"/>
                    </a:moveTo>
                    <a:cubicBezTo>
                      <a:pt x="111" y="131"/>
                      <a:pt x="89" y="153"/>
                      <a:pt x="56" y="153"/>
                    </a:cubicBezTo>
                    <a:cubicBezTo>
                      <a:pt x="23" y="153"/>
                      <a:pt x="0" y="137"/>
                      <a:pt x="0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9" y="119"/>
                      <a:pt x="46" y="124"/>
                      <a:pt x="56" y="124"/>
                    </a:cubicBezTo>
                    <a:cubicBezTo>
                      <a:pt x="67" y="124"/>
                      <a:pt x="73" y="118"/>
                      <a:pt x="73" y="109"/>
                    </a:cubicBezTo>
                    <a:cubicBezTo>
                      <a:pt x="73" y="80"/>
                      <a:pt x="0" y="98"/>
                      <a:pt x="0" y="46"/>
                    </a:cubicBezTo>
                    <a:cubicBezTo>
                      <a:pt x="0" y="18"/>
                      <a:pt x="24" y="0"/>
                      <a:pt x="54" y="0"/>
                    </a:cubicBezTo>
                    <a:cubicBezTo>
                      <a:pt x="85" y="0"/>
                      <a:pt x="108" y="12"/>
                      <a:pt x="109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9" y="35"/>
                      <a:pt x="62" y="29"/>
                      <a:pt x="53" y="29"/>
                    </a:cubicBezTo>
                    <a:cubicBezTo>
                      <a:pt x="45" y="29"/>
                      <a:pt x="38" y="33"/>
                      <a:pt x="38" y="43"/>
                    </a:cubicBezTo>
                    <a:cubicBezTo>
                      <a:pt x="38" y="74"/>
                      <a:pt x="111" y="54"/>
                      <a:pt x="111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Freeform 42"/>
              <p:cNvSpPr>
                <a:spLocks/>
              </p:cNvSpPr>
              <p:nvPr/>
            </p:nvSpPr>
            <p:spPr bwMode="auto">
              <a:xfrm>
                <a:off x="2719388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6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5" y="112"/>
                      <a:pt x="62" y="119"/>
                      <a:pt x="46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3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Freeform 43"/>
              <p:cNvSpPr>
                <a:spLocks noEditPoints="1"/>
              </p:cNvSpPr>
              <p:nvPr/>
            </p:nvSpPr>
            <p:spPr bwMode="auto">
              <a:xfrm>
                <a:off x="3011488" y="5091113"/>
                <a:ext cx="85725" cy="334963"/>
              </a:xfrm>
              <a:custGeom>
                <a:avLst/>
                <a:gdLst>
                  <a:gd name="T0" fmla="*/ 0 w 43"/>
                  <a:gd name="T1" fmla="*/ 21 h 168"/>
                  <a:gd name="T2" fmla="*/ 22 w 43"/>
                  <a:gd name="T3" fmla="*/ 0 h 168"/>
                  <a:gd name="T4" fmla="*/ 43 w 43"/>
                  <a:gd name="T5" fmla="*/ 21 h 168"/>
                  <a:gd name="T6" fmla="*/ 22 w 43"/>
                  <a:gd name="T7" fmla="*/ 43 h 168"/>
                  <a:gd name="T8" fmla="*/ 0 w 43"/>
                  <a:gd name="T9" fmla="*/ 21 h 168"/>
                  <a:gd name="T10" fmla="*/ 40 w 43"/>
                  <a:gd name="T11" fmla="*/ 50 h 168"/>
                  <a:gd name="T12" fmla="*/ 40 w 43"/>
                  <a:gd name="T13" fmla="*/ 168 h 168"/>
                  <a:gd name="T14" fmla="*/ 4 w 43"/>
                  <a:gd name="T15" fmla="*/ 168 h 168"/>
                  <a:gd name="T16" fmla="*/ 4 w 43"/>
                  <a:gd name="T17" fmla="*/ 50 h 168"/>
                  <a:gd name="T18" fmla="*/ 40 w 43"/>
                  <a:gd name="T19" fmla="*/ 5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68">
                    <a:moveTo>
                      <a:pt x="0" y="21"/>
                    </a:moveTo>
                    <a:cubicBezTo>
                      <a:pt x="0" y="9"/>
                      <a:pt x="10" y="0"/>
                      <a:pt x="22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close/>
                    <a:moveTo>
                      <a:pt x="40" y="50"/>
                    </a:moveTo>
                    <a:cubicBezTo>
                      <a:pt x="40" y="168"/>
                      <a:pt x="40" y="168"/>
                      <a:pt x="40" y="168"/>
                    </a:cubicBezTo>
                    <a:cubicBezTo>
                      <a:pt x="4" y="168"/>
                      <a:pt x="4" y="168"/>
                      <a:pt x="4" y="168"/>
                    </a:cubicBezTo>
                    <a:cubicBezTo>
                      <a:pt x="4" y="50"/>
                      <a:pt x="4" y="50"/>
                      <a:pt x="4" y="50"/>
                    </a:cubicBez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Freeform 44"/>
              <p:cNvSpPr>
                <a:spLocks/>
              </p:cNvSpPr>
              <p:nvPr/>
            </p:nvSpPr>
            <p:spPr bwMode="auto">
              <a:xfrm>
                <a:off x="3125788" y="5191125"/>
                <a:ext cx="261938" cy="234950"/>
              </a:xfrm>
              <a:custGeom>
                <a:avLst/>
                <a:gdLst>
                  <a:gd name="T0" fmla="*/ 82 w 165"/>
                  <a:gd name="T1" fmla="*/ 110 h 148"/>
                  <a:gd name="T2" fmla="*/ 116 w 165"/>
                  <a:gd name="T3" fmla="*/ 0 h 148"/>
                  <a:gd name="T4" fmla="*/ 165 w 165"/>
                  <a:gd name="T5" fmla="*/ 0 h 148"/>
                  <a:gd name="T6" fmla="*/ 112 w 165"/>
                  <a:gd name="T7" fmla="*/ 148 h 148"/>
                  <a:gd name="T8" fmla="*/ 53 w 165"/>
                  <a:gd name="T9" fmla="*/ 148 h 148"/>
                  <a:gd name="T10" fmla="*/ 0 w 165"/>
                  <a:gd name="T11" fmla="*/ 0 h 148"/>
                  <a:gd name="T12" fmla="*/ 48 w 165"/>
                  <a:gd name="T13" fmla="*/ 0 h 148"/>
                  <a:gd name="T14" fmla="*/ 82 w 165"/>
                  <a:gd name="T15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48">
                    <a:moveTo>
                      <a:pt x="82" y="110"/>
                    </a:moveTo>
                    <a:lnTo>
                      <a:pt x="116" y="0"/>
                    </a:lnTo>
                    <a:lnTo>
                      <a:pt x="165" y="0"/>
                    </a:lnTo>
                    <a:lnTo>
                      <a:pt x="112" y="148"/>
                    </a:lnTo>
                    <a:lnTo>
                      <a:pt x="53" y="148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Freeform 45"/>
              <p:cNvSpPr>
                <a:spLocks noEditPoints="1"/>
              </p:cNvSpPr>
              <p:nvPr/>
            </p:nvSpPr>
            <p:spPr bwMode="auto">
              <a:xfrm>
                <a:off x="3403600" y="5187950"/>
                <a:ext cx="236538" cy="242888"/>
              </a:xfrm>
              <a:custGeom>
                <a:avLst/>
                <a:gdLst>
                  <a:gd name="T0" fmla="*/ 59 w 119"/>
                  <a:gd name="T1" fmla="*/ 121 h 121"/>
                  <a:gd name="T2" fmla="*/ 0 w 119"/>
                  <a:gd name="T3" fmla="*/ 60 h 121"/>
                  <a:gd name="T4" fmla="*/ 59 w 119"/>
                  <a:gd name="T5" fmla="*/ 0 h 121"/>
                  <a:gd name="T6" fmla="*/ 119 w 119"/>
                  <a:gd name="T7" fmla="*/ 60 h 121"/>
                  <a:gd name="T8" fmla="*/ 118 w 119"/>
                  <a:gd name="T9" fmla="*/ 72 h 121"/>
                  <a:gd name="T10" fmla="*/ 37 w 119"/>
                  <a:gd name="T11" fmla="*/ 72 h 121"/>
                  <a:gd name="T12" fmla="*/ 59 w 119"/>
                  <a:gd name="T13" fmla="*/ 90 h 121"/>
                  <a:gd name="T14" fmla="*/ 76 w 119"/>
                  <a:gd name="T15" fmla="*/ 81 h 121"/>
                  <a:gd name="T16" fmla="*/ 115 w 119"/>
                  <a:gd name="T17" fmla="*/ 81 h 121"/>
                  <a:gd name="T18" fmla="*/ 59 w 119"/>
                  <a:gd name="T19" fmla="*/ 121 h 121"/>
                  <a:gd name="T20" fmla="*/ 37 w 119"/>
                  <a:gd name="T21" fmla="*/ 49 h 121"/>
                  <a:gd name="T22" fmla="*/ 81 w 119"/>
                  <a:gd name="T23" fmla="*/ 49 h 121"/>
                  <a:gd name="T24" fmla="*/ 59 w 119"/>
                  <a:gd name="T25" fmla="*/ 31 h 121"/>
                  <a:gd name="T26" fmla="*/ 37 w 119"/>
                  <a:gd name="T27" fmla="*/ 4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121">
                    <a:moveTo>
                      <a:pt x="59" y="121"/>
                    </a:moveTo>
                    <a:cubicBezTo>
                      <a:pt x="25" y="121"/>
                      <a:pt x="0" y="97"/>
                      <a:pt x="0" y="60"/>
                    </a:cubicBezTo>
                    <a:cubicBezTo>
                      <a:pt x="0" y="22"/>
                      <a:pt x="25" y="0"/>
                      <a:pt x="59" y="0"/>
                    </a:cubicBezTo>
                    <a:cubicBezTo>
                      <a:pt x="92" y="0"/>
                      <a:pt x="119" y="21"/>
                      <a:pt x="119" y="60"/>
                    </a:cubicBezTo>
                    <a:cubicBezTo>
                      <a:pt x="119" y="64"/>
                      <a:pt x="119" y="68"/>
                      <a:pt x="118" y="72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82"/>
                      <a:pt x="46" y="90"/>
                      <a:pt x="59" y="90"/>
                    </a:cubicBezTo>
                    <a:cubicBezTo>
                      <a:pt x="69" y="90"/>
                      <a:pt x="72" y="86"/>
                      <a:pt x="76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09" y="104"/>
                      <a:pt x="87" y="121"/>
                      <a:pt x="59" y="121"/>
                    </a:cubicBezTo>
                    <a:close/>
                    <a:moveTo>
                      <a:pt x="37" y="49"/>
                    </a:moveTo>
                    <a:cubicBezTo>
                      <a:pt x="81" y="49"/>
                      <a:pt x="81" y="49"/>
                      <a:pt x="81" y="49"/>
                    </a:cubicBezTo>
                    <a:cubicBezTo>
                      <a:pt x="80" y="38"/>
                      <a:pt x="71" y="31"/>
                      <a:pt x="59" y="31"/>
                    </a:cubicBezTo>
                    <a:cubicBezTo>
                      <a:pt x="48" y="31"/>
                      <a:pt x="39" y="38"/>
                      <a:pt x="3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3676650" y="5191125"/>
                <a:ext cx="176213" cy="234950"/>
              </a:xfrm>
              <a:custGeom>
                <a:avLst/>
                <a:gdLst>
                  <a:gd name="T0" fmla="*/ 54 w 111"/>
                  <a:gd name="T1" fmla="*/ 110 h 148"/>
                  <a:gd name="T2" fmla="*/ 111 w 111"/>
                  <a:gd name="T3" fmla="*/ 110 h 148"/>
                  <a:gd name="T4" fmla="*/ 111 w 111"/>
                  <a:gd name="T5" fmla="*/ 148 h 148"/>
                  <a:gd name="T6" fmla="*/ 0 w 111"/>
                  <a:gd name="T7" fmla="*/ 148 h 148"/>
                  <a:gd name="T8" fmla="*/ 0 w 111"/>
                  <a:gd name="T9" fmla="*/ 110 h 148"/>
                  <a:gd name="T10" fmla="*/ 58 w 111"/>
                  <a:gd name="T11" fmla="*/ 37 h 148"/>
                  <a:gd name="T12" fmla="*/ 0 w 111"/>
                  <a:gd name="T13" fmla="*/ 37 h 148"/>
                  <a:gd name="T14" fmla="*/ 0 w 111"/>
                  <a:gd name="T15" fmla="*/ 0 h 148"/>
                  <a:gd name="T16" fmla="*/ 111 w 111"/>
                  <a:gd name="T17" fmla="*/ 0 h 148"/>
                  <a:gd name="T18" fmla="*/ 111 w 111"/>
                  <a:gd name="T19" fmla="*/ 37 h 148"/>
                  <a:gd name="T20" fmla="*/ 54 w 111"/>
                  <a:gd name="T21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48">
                    <a:moveTo>
                      <a:pt x="54" y="110"/>
                    </a:moveTo>
                    <a:lnTo>
                      <a:pt x="111" y="110"/>
                    </a:lnTo>
                    <a:lnTo>
                      <a:pt x="111" y="148"/>
                    </a:lnTo>
                    <a:lnTo>
                      <a:pt x="0" y="148"/>
                    </a:lnTo>
                    <a:lnTo>
                      <a:pt x="0" y="110"/>
                    </a:lnTo>
                    <a:lnTo>
                      <a:pt x="58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37"/>
                    </a:lnTo>
                    <a:lnTo>
                      <a:pt x="54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Rectangle 47"/>
              <p:cNvSpPr>
                <a:spLocks noChangeArrowheads="1"/>
              </p:cNvSpPr>
              <p:nvPr/>
            </p:nvSpPr>
            <p:spPr bwMode="auto">
              <a:xfrm>
                <a:off x="3903663" y="5248275"/>
                <a:ext cx="185738" cy="60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4151313" y="5187950"/>
                <a:ext cx="236538" cy="238125"/>
              </a:xfrm>
              <a:custGeom>
                <a:avLst/>
                <a:gdLst>
                  <a:gd name="T0" fmla="*/ 36 w 118"/>
                  <a:gd name="T1" fmla="*/ 1 h 119"/>
                  <a:gd name="T2" fmla="*/ 36 w 118"/>
                  <a:gd name="T3" fmla="*/ 18 h 119"/>
                  <a:gd name="T4" fmla="*/ 72 w 118"/>
                  <a:gd name="T5" fmla="*/ 0 h 119"/>
                  <a:gd name="T6" fmla="*/ 118 w 118"/>
                  <a:gd name="T7" fmla="*/ 50 h 119"/>
                  <a:gd name="T8" fmla="*/ 118 w 118"/>
                  <a:gd name="T9" fmla="*/ 119 h 119"/>
                  <a:gd name="T10" fmla="*/ 81 w 118"/>
                  <a:gd name="T11" fmla="*/ 119 h 119"/>
                  <a:gd name="T12" fmla="*/ 81 w 118"/>
                  <a:gd name="T13" fmla="*/ 55 h 119"/>
                  <a:gd name="T14" fmla="*/ 59 w 118"/>
                  <a:gd name="T15" fmla="*/ 31 h 119"/>
                  <a:gd name="T16" fmla="*/ 36 w 118"/>
                  <a:gd name="T17" fmla="*/ 55 h 119"/>
                  <a:gd name="T18" fmla="*/ 36 w 118"/>
                  <a:gd name="T19" fmla="*/ 119 h 119"/>
                  <a:gd name="T20" fmla="*/ 0 w 118"/>
                  <a:gd name="T21" fmla="*/ 119 h 119"/>
                  <a:gd name="T22" fmla="*/ 0 w 118"/>
                  <a:gd name="T23" fmla="*/ 1 h 119"/>
                  <a:gd name="T24" fmla="*/ 36 w 118"/>
                  <a:gd name="T25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36" y="1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3" y="7"/>
                      <a:pt x="55" y="0"/>
                      <a:pt x="72" y="0"/>
                    </a:cubicBezTo>
                    <a:cubicBezTo>
                      <a:pt x="98" y="0"/>
                      <a:pt x="118" y="18"/>
                      <a:pt x="118" y="50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39"/>
                      <a:pt x="73" y="31"/>
                      <a:pt x="59" y="31"/>
                    </a:cubicBezTo>
                    <a:cubicBezTo>
                      <a:pt x="45" y="31"/>
                      <a:pt x="36" y="39"/>
                      <a:pt x="36" y="55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49"/>
              <p:cNvSpPr>
                <a:spLocks noEditPoints="1"/>
              </p:cNvSpPr>
              <p:nvPr/>
            </p:nvSpPr>
            <p:spPr bwMode="auto">
              <a:xfrm>
                <a:off x="4432300" y="5187950"/>
                <a:ext cx="244475" cy="242888"/>
              </a:xfrm>
              <a:custGeom>
                <a:avLst/>
                <a:gdLst>
                  <a:gd name="T0" fmla="*/ 62 w 123"/>
                  <a:gd name="T1" fmla="*/ 0 h 121"/>
                  <a:gd name="T2" fmla="*/ 123 w 123"/>
                  <a:gd name="T3" fmla="*/ 60 h 121"/>
                  <a:gd name="T4" fmla="*/ 62 w 123"/>
                  <a:gd name="T5" fmla="*/ 121 h 121"/>
                  <a:gd name="T6" fmla="*/ 0 w 123"/>
                  <a:gd name="T7" fmla="*/ 60 h 121"/>
                  <a:gd name="T8" fmla="*/ 62 w 123"/>
                  <a:gd name="T9" fmla="*/ 0 h 121"/>
                  <a:gd name="T10" fmla="*/ 62 w 123"/>
                  <a:gd name="T11" fmla="*/ 31 h 121"/>
                  <a:gd name="T12" fmla="*/ 37 w 123"/>
                  <a:gd name="T13" fmla="*/ 60 h 121"/>
                  <a:gd name="T14" fmla="*/ 62 w 123"/>
                  <a:gd name="T15" fmla="*/ 90 h 121"/>
                  <a:gd name="T16" fmla="*/ 87 w 123"/>
                  <a:gd name="T17" fmla="*/ 60 h 121"/>
                  <a:gd name="T18" fmla="*/ 62 w 123"/>
                  <a:gd name="T19" fmla="*/ 3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1">
                    <a:moveTo>
                      <a:pt x="62" y="0"/>
                    </a:moveTo>
                    <a:cubicBezTo>
                      <a:pt x="96" y="0"/>
                      <a:pt x="123" y="22"/>
                      <a:pt x="123" y="60"/>
                    </a:cubicBezTo>
                    <a:cubicBezTo>
                      <a:pt x="123" y="97"/>
                      <a:pt x="96" y="121"/>
                      <a:pt x="62" y="121"/>
                    </a:cubicBezTo>
                    <a:cubicBezTo>
                      <a:pt x="28" y="121"/>
                      <a:pt x="0" y="97"/>
                      <a:pt x="0" y="60"/>
                    </a:cubicBezTo>
                    <a:cubicBezTo>
                      <a:pt x="0" y="22"/>
                      <a:pt x="28" y="0"/>
                      <a:pt x="62" y="0"/>
                    </a:cubicBezTo>
                    <a:close/>
                    <a:moveTo>
                      <a:pt x="62" y="31"/>
                    </a:moveTo>
                    <a:cubicBezTo>
                      <a:pt x="49" y="31"/>
                      <a:pt x="37" y="39"/>
                      <a:pt x="37" y="60"/>
                    </a:cubicBezTo>
                    <a:cubicBezTo>
                      <a:pt x="37" y="81"/>
                      <a:pt x="50" y="90"/>
                      <a:pt x="62" y="90"/>
                    </a:cubicBezTo>
                    <a:cubicBezTo>
                      <a:pt x="74" y="90"/>
                      <a:pt x="87" y="81"/>
                      <a:pt x="87" y="60"/>
                    </a:cubicBezTo>
                    <a:cubicBezTo>
                      <a:pt x="87" y="39"/>
                      <a:pt x="74" y="31"/>
                      <a:pt x="6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4722813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5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4" y="112"/>
                      <a:pt x="62" y="119"/>
                      <a:pt x="45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2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5005388" y="5187950"/>
                <a:ext cx="203200" cy="242888"/>
              </a:xfrm>
              <a:custGeom>
                <a:avLst/>
                <a:gdLst>
                  <a:gd name="T0" fmla="*/ 51 w 102"/>
                  <a:gd name="T1" fmla="*/ 0 h 121"/>
                  <a:gd name="T2" fmla="*/ 101 w 102"/>
                  <a:gd name="T3" fmla="*/ 38 h 121"/>
                  <a:gd name="T4" fmla="*/ 64 w 102"/>
                  <a:gd name="T5" fmla="*/ 38 h 121"/>
                  <a:gd name="T6" fmla="*/ 49 w 102"/>
                  <a:gd name="T7" fmla="*/ 28 h 121"/>
                  <a:gd name="T8" fmla="*/ 35 w 102"/>
                  <a:gd name="T9" fmla="*/ 36 h 121"/>
                  <a:gd name="T10" fmla="*/ 102 w 102"/>
                  <a:gd name="T11" fmla="*/ 83 h 121"/>
                  <a:gd name="T12" fmla="*/ 52 w 102"/>
                  <a:gd name="T13" fmla="*/ 121 h 121"/>
                  <a:gd name="T14" fmla="*/ 0 w 102"/>
                  <a:gd name="T15" fmla="*/ 82 h 121"/>
                  <a:gd name="T16" fmla="*/ 37 w 102"/>
                  <a:gd name="T17" fmla="*/ 82 h 121"/>
                  <a:gd name="T18" fmla="*/ 52 w 102"/>
                  <a:gd name="T19" fmla="*/ 92 h 121"/>
                  <a:gd name="T20" fmla="*/ 67 w 102"/>
                  <a:gd name="T21" fmla="*/ 82 h 121"/>
                  <a:gd name="T22" fmla="*/ 0 w 102"/>
                  <a:gd name="T23" fmla="*/ 36 h 121"/>
                  <a:gd name="T24" fmla="*/ 51 w 102"/>
                  <a:gd name="T2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21">
                    <a:moveTo>
                      <a:pt x="51" y="0"/>
                    </a:moveTo>
                    <a:cubicBezTo>
                      <a:pt x="79" y="0"/>
                      <a:pt x="100" y="14"/>
                      <a:pt x="101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0"/>
                      <a:pt x="58" y="28"/>
                      <a:pt x="49" y="28"/>
                    </a:cubicBezTo>
                    <a:cubicBezTo>
                      <a:pt x="40" y="28"/>
                      <a:pt x="35" y="31"/>
                      <a:pt x="35" y="36"/>
                    </a:cubicBezTo>
                    <a:cubicBezTo>
                      <a:pt x="35" y="55"/>
                      <a:pt x="102" y="41"/>
                      <a:pt x="102" y="83"/>
                    </a:cubicBezTo>
                    <a:cubicBezTo>
                      <a:pt x="102" y="106"/>
                      <a:pt x="80" y="121"/>
                      <a:pt x="52" y="121"/>
                    </a:cubicBezTo>
                    <a:cubicBezTo>
                      <a:pt x="24" y="121"/>
                      <a:pt x="2" y="109"/>
                      <a:pt x="0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90"/>
                      <a:pt x="44" y="92"/>
                      <a:pt x="52" y="92"/>
                    </a:cubicBezTo>
                    <a:cubicBezTo>
                      <a:pt x="61" y="92"/>
                      <a:pt x="67" y="88"/>
                      <a:pt x="67" y="82"/>
                    </a:cubicBezTo>
                    <a:cubicBezTo>
                      <a:pt x="67" y="64"/>
                      <a:pt x="0" y="77"/>
                      <a:pt x="0" y="36"/>
                    </a:cubicBezTo>
                    <a:cubicBezTo>
                      <a:pt x="0" y="17"/>
                      <a:pt x="17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5380038" y="5178425"/>
                <a:ext cx="79375" cy="247650"/>
              </a:xfrm>
              <a:custGeom>
                <a:avLst/>
                <a:gdLst>
                  <a:gd name="T0" fmla="*/ 0 w 40"/>
                  <a:gd name="T1" fmla="*/ 20 h 124"/>
                  <a:gd name="T2" fmla="*/ 20 w 40"/>
                  <a:gd name="T3" fmla="*/ 0 h 124"/>
                  <a:gd name="T4" fmla="*/ 40 w 40"/>
                  <a:gd name="T5" fmla="*/ 20 h 124"/>
                  <a:gd name="T6" fmla="*/ 20 w 40"/>
                  <a:gd name="T7" fmla="*/ 40 h 124"/>
                  <a:gd name="T8" fmla="*/ 0 w 40"/>
                  <a:gd name="T9" fmla="*/ 20 h 124"/>
                  <a:gd name="T10" fmla="*/ 0 w 40"/>
                  <a:gd name="T11" fmla="*/ 104 h 124"/>
                  <a:gd name="T12" fmla="*/ 20 w 40"/>
                  <a:gd name="T13" fmla="*/ 85 h 124"/>
                  <a:gd name="T14" fmla="*/ 40 w 40"/>
                  <a:gd name="T15" fmla="*/ 104 h 124"/>
                  <a:gd name="T16" fmla="*/ 20 w 40"/>
                  <a:gd name="T17" fmla="*/ 124 h 124"/>
                  <a:gd name="T18" fmla="*/ 0 w 40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24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  <a:moveTo>
                      <a:pt x="0" y="104"/>
                    </a:moveTo>
                    <a:cubicBezTo>
                      <a:pt x="0" y="93"/>
                      <a:pt x="9" y="85"/>
                      <a:pt x="20" y="85"/>
                    </a:cubicBezTo>
                    <a:cubicBezTo>
                      <a:pt x="31" y="85"/>
                      <a:pt x="40" y="93"/>
                      <a:pt x="40" y="104"/>
                    </a:cubicBezTo>
                    <a:cubicBezTo>
                      <a:pt x="40" y="115"/>
                      <a:pt x="31" y="124"/>
                      <a:pt x="20" y="124"/>
                    </a:cubicBezTo>
                    <a:cubicBezTo>
                      <a:pt x="9" y="124"/>
                      <a:pt x="0" y="115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444750" y="5648325"/>
                <a:ext cx="217488" cy="223838"/>
              </a:xfrm>
              <a:custGeom>
                <a:avLst/>
                <a:gdLst>
                  <a:gd name="T0" fmla="*/ 76 w 109"/>
                  <a:gd name="T1" fmla="*/ 111 h 112"/>
                  <a:gd name="T2" fmla="*/ 76 w 109"/>
                  <a:gd name="T3" fmla="*/ 94 h 112"/>
                  <a:gd name="T4" fmla="*/ 42 w 109"/>
                  <a:gd name="T5" fmla="*/ 112 h 112"/>
                  <a:gd name="T6" fmla="*/ 0 w 109"/>
                  <a:gd name="T7" fmla="*/ 65 h 112"/>
                  <a:gd name="T8" fmla="*/ 0 w 109"/>
                  <a:gd name="T9" fmla="*/ 0 h 112"/>
                  <a:gd name="T10" fmla="*/ 33 w 109"/>
                  <a:gd name="T11" fmla="*/ 0 h 112"/>
                  <a:gd name="T12" fmla="*/ 33 w 109"/>
                  <a:gd name="T13" fmla="*/ 60 h 112"/>
                  <a:gd name="T14" fmla="*/ 55 w 109"/>
                  <a:gd name="T15" fmla="*/ 83 h 112"/>
                  <a:gd name="T16" fmla="*/ 76 w 109"/>
                  <a:gd name="T17" fmla="*/ 60 h 112"/>
                  <a:gd name="T18" fmla="*/ 76 w 109"/>
                  <a:gd name="T19" fmla="*/ 0 h 112"/>
                  <a:gd name="T20" fmla="*/ 109 w 109"/>
                  <a:gd name="T21" fmla="*/ 0 h 112"/>
                  <a:gd name="T22" fmla="*/ 109 w 109"/>
                  <a:gd name="T23" fmla="*/ 111 h 112"/>
                  <a:gd name="T24" fmla="*/ 76 w 109"/>
                  <a:gd name="T2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2">
                    <a:moveTo>
                      <a:pt x="76" y="111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69" y="105"/>
                      <a:pt x="58" y="112"/>
                      <a:pt x="42" y="112"/>
                    </a:cubicBezTo>
                    <a:cubicBezTo>
                      <a:pt x="18" y="112"/>
                      <a:pt x="0" y="94"/>
                      <a:pt x="0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75"/>
                      <a:pt x="42" y="83"/>
                      <a:pt x="55" y="83"/>
                    </a:cubicBezTo>
                    <a:cubicBezTo>
                      <a:pt x="67" y="83"/>
                      <a:pt x="76" y="75"/>
                      <a:pt x="76" y="6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11"/>
                      <a:pt x="109" y="111"/>
                      <a:pt x="109" y="111"/>
                    </a:cubicBezTo>
                    <a:lnTo>
                      <a:pt x="76" y="11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722563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7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6 w 110"/>
                  <a:gd name="T11" fmla="*/ 112 h 112"/>
                  <a:gd name="T12" fmla="*/ 76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7"/>
                      <a:pt x="52" y="0"/>
                      <a:pt x="67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37"/>
                      <a:pt x="68" y="29"/>
                      <a:pt x="55" y="29"/>
                    </a:cubicBezTo>
                    <a:cubicBezTo>
                      <a:pt x="42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55"/>
              <p:cNvSpPr>
                <a:spLocks noEditPoints="1"/>
              </p:cNvSpPr>
              <p:nvPr/>
            </p:nvSpPr>
            <p:spPr bwMode="auto">
              <a:xfrm>
                <a:off x="2994025" y="5556250"/>
                <a:ext cx="77788" cy="314325"/>
              </a:xfrm>
              <a:custGeom>
                <a:avLst/>
                <a:gdLst>
                  <a:gd name="T0" fmla="*/ 0 w 39"/>
                  <a:gd name="T1" fmla="*/ 20 h 157"/>
                  <a:gd name="T2" fmla="*/ 19 w 39"/>
                  <a:gd name="T3" fmla="*/ 0 h 157"/>
                  <a:gd name="T4" fmla="*/ 39 w 39"/>
                  <a:gd name="T5" fmla="*/ 20 h 157"/>
                  <a:gd name="T6" fmla="*/ 19 w 39"/>
                  <a:gd name="T7" fmla="*/ 40 h 157"/>
                  <a:gd name="T8" fmla="*/ 0 w 39"/>
                  <a:gd name="T9" fmla="*/ 20 h 157"/>
                  <a:gd name="T10" fmla="*/ 36 w 39"/>
                  <a:gd name="T11" fmla="*/ 46 h 157"/>
                  <a:gd name="T12" fmla="*/ 36 w 39"/>
                  <a:gd name="T13" fmla="*/ 157 h 157"/>
                  <a:gd name="T14" fmla="*/ 3 w 39"/>
                  <a:gd name="T15" fmla="*/ 157 h 157"/>
                  <a:gd name="T16" fmla="*/ 3 w 39"/>
                  <a:gd name="T17" fmla="*/ 46 h 157"/>
                  <a:gd name="T18" fmla="*/ 36 w 39"/>
                  <a:gd name="T19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57">
                    <a:moveTo>
                      <a:pt x="0" y="20"/>
                    </a:move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9" y="9"/>
                      <a:pt x="39" y="20"/>
                    </a:cubicBezTo>
                    <a:cubicBezTo>
                      <a:pt x="39" y="31"/>
                      <a:pt x="30" y="40"/>
                      <a:pt x="19" y="40"/>
                    </a:cubicBezTo>
                    <a:cubicBezTo>
                      <a:pt x="8" y="40"/>
                      <a:pt x="0" y="31"/>
                      <a:pt x="0" y="20"/>
                    </a:cubicBezTo>
                    <a:close/>
                    <a:moveTo>
                      <a:pt x="36" y="46"/>
                    </a:moveTo>
                    <a:cubicBezTo>
                      <a:pt x="36" y="157"/>
                      <a:pt x="36" y="157"/>
                      <a:pt x="36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46"/>
                      <a:pt x="3" y="46"/>
                      <a:pt x="3" y="46"/>
                    </a:cubicBez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Freeform 56"/>
              <p:cNvSpPr>
                <a:spLocks/>
              </p:cNvSpPr>
              <p:nvPr/>
            </p:nvSpPr>
            <p:spPr bwMode="auto">
              <a:xfrm>
                <a:off x="3097213" y="5648325"/>
                <a:ext cx="244475" cy="222250"/>
              </a:xfrm>
              <a:custGeom>
                <a:avLst/>
                <a:gdLst>
                  <a:gd name="T0" fmla="*/ 77 w 154"/>
                  <a:gd name="T1" fmla="*/ 103 h 140"/>
                  <a:gd name="T2" fmla="*/ 108 w 154"/>
                  <a:gd name="T3" fmla="*/ 0 h 140"/>
                  <a:gd name="T4" fmla="*/ 154 w 154"/>
                  <a:gd name="T5" fmla="*/ 0 h 140"/>
                  <a:gd name="T6" fmla="*/ 105 w 154"/>
                  <a:gd name="T7" fmla="*/ 140 h 140"/>
                  <a:gd name="T8" fmla="*/ 49 w 154"/>
                  <a:gd name="T9" fmla="*/ 140 h 140"/>
                  <a:gd name="T10" fmla="*/ 0 w 154"/>
                  <a:gd name="T11" fmla="*/ 0 h 140"/>
                  <a:gd name="T12" fmla="*/ 46 w 154"/>
                  <a:gd name="T13" fmla="*/ 0 h 140"/>
                  <a:gd name="T14" fmla="*/ 77 w 154"/>
                  <a:gd name="T15" fmla="*/ 10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40">
                    <a:moveTo>
                      <a:pt x="77" y="103"/>
                    </a:moveTo>
                    <a:lnTo>
                      <a:pt x="108" y="0"/>
                    </a:lnTo>
                    <a:lnTo>
                      <a:pt x="154" y="0"/>
                    </a:lnTo>
                    <a:lnTo>
                      <a:pt x="105" y="140"/>
                    </a:lnTo>
                    <a:lnTo>
                      <a:pt x="49" y="140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77" y="103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57"/>
              <p:cNvSpPr>
                <a:spLocks noChangeArrowheads="1"/>
              </p:cNvSpPr>
              <p:nvPr/>
            </p:nvSpPr>
            <p:spPr bwMode="auto">
              <a:xfrm>
                <a:off x="3371850" y="5702300"/>
                <a:ext cx="173038" cy="55563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Freeform 58"/>
              <p:cNvSpPr>
                <a:spLocks noEditPoints="1"/>
              </p:cNvSpPr>
              <p:nvPr/>
            </p:nvSpPr>
            <p:spPr bwMode="auto">
              <a:xfrm>
                <a:off x="3584575" y="5646738"/>
                <a:ext cx="233363" cy="225425"/>
              </a:xfrm>
              <a:custGeom>
                <a:avLst/>
                <a:gdLst>
                  <a:gd name="T0" fmla="*/ 51 w 117"/>
                  <a:gd name="T1" fmla="*/ 0 h 113"/>
                  <a:gd name="T2" fmla="*/ 83 w 117"/>
                  <a:gd name="T3" fmla="*/ 16 h 113"/>
                  <a:gd name="T4" fmla="*/ 83 w 117"/>
                  <a:gd name="T5" fmla="*/ 1 h 113"/>
                  <a:gd name="T6" fmla="*/ 117 w 117"/>
                  <a:gd name="T7" fmla="*/ 1 h 113"/>
                  <a:gd name="T8" fmla="*/ 117 w 117"/>
                  <a:gd name="T9" fmla="*/ 112 h 113"/>
                  <a:gd name="T10" fmla="*/ 83 w 117"/>
                  <a:gd name="T11" fmla="*/ 112 h 113"/>
                  <a:gd name="T12" fmla="*/ 83 w 117"/>
                  <a:gd name="T13" fmla="*/ 96 h 113"/>
                  <a:gd name="T14" fmla="*/ 51 w 117"/>
                  <a:gd name="T15" fmla="*/ 113 h 113"/>
                  <a:gd name="T16" fmla="*/ 0 w 117"/>
                  <a:gd name="T17" fmla="*/ 57 h 113"/>
                  <a:gd name="T18" fmla="*/ 51 w 117"/>
                  <a:gd name="T19" fmla="*/ 0 h 113"/>
                  <a:gd name="T20" fmla="*/ 59 w 117"/>
                  <a:gd name="T21" fmla="*/ 29 h 113"/>
                  <a:gd name="T22" fmla="*/ 35 w 117"/>
                  <a:gd name="T23" fmla="*/ 57 h 113"/>
                  <a:gd name="T24" fmla="*/ 59 w 117"/>
                  <a:gd name="T25" fmla="*/ 84 h 113"/>
                  <a:gd name="T26" fmla="*/ 83 w 117"/>
                  <a:gd name="T27" fmla="*/ 57 h 113"/>
                  <a:gd name="T28" fmla="*/ 59 w 117"/>
                  <a:gd name="T29" fmla="*/ 2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13">
                    <a:moveTo>
                      <a:pt x="51" y="0"/>
                    </a:moveTo>
                    <a:cubicBezTo>
                      <a:pt x="65" y="0"/>
                      <a:pt x="76" y="6"/>
                      <a:pt x="83" y="16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76" y="106"/>
                      <a:pt x="65" y="113"/>
                      <a:pt x="51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1" y="0"/>
                    </a:cubicBezTo>
                    <a:close/>
                    <a:moveTo>
                      <a:pt x="59" y="29"/>
                    </a:moveTo>
                    <a:cubicBezTo>
                      <a:pt x="47" y="29"/>
                      <a:pt x="35" y="38"/>
                      <a:pt x="35" y="57"/>
                    </a:cubicBezTo>
                    <a:cubicBezTo>
                      <a:pt x="35" y="75"/>
                      <a:pt x="47" y="84"/>
                      <a:pt x="59" y="84"/>
                    </a:cubicBezTo>
                    <a:cubicBezTo>
                      <a:pt x="70" y="84"/>
                      <a:pt x="83" y="75"/>
                      <a:pt x="83" y="57"/>
                    </a:cubicBezTo>
                    <a:cubicBezTo>
                      <a:pt x="83" y="38"/>
                      <a:pt x="70" y="29"/>
                      <a:pt x="59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Freeform 59"/>
              <p:cNvSpPr>
                <a:spLocks/>
              </p:cNvSpPr>
              <p:nvPr/>
            </p:nvSpPr>
            <p:spPr bwMode="auto">
              <a:xfrm>
                <a:off x="3876675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8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7 w 110"/>
                  <a:gd name="T11" fmla="*/ 112 h 112"/>
                  <a:gd name="T12" fmla="*/ 77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1" y="7"/>
                      <a:pt x="52" y="0"/>
                      <a:pt x="68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37"/>
                      <a:pt x="68" y="29"/>
                      <a:pt x="55" y="29"/>
                    </a:cubicBezTo>
                    <a:cubicBezTo>
                      <a:pt x="43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Freeform 60"/>
              <p:cNvSpPr>
                <a:spLocks noEditPoints="1"/>
              </p:cNvSpPr>
              <p:nvPr/>
            </p:nvSpPr>
            <p:spPr bwMode="auto">
              <a:xfrm>
                <a:off x="4138613" y="5646738"/>
                <a:ext cx="231775" cy="330200"/>
              </a:xfrm>
              <a:custGeom>
                <a:avLst/>
                <a:gdLst>
                  <a:gd name="T0" fmla="*/ 50 w 116"/>
                  <a:gd name="T1" fmla="*/ 0 h 166"/>
                  <a:gd name="T2" fmla="*/ 82 w 116"/>
                  <a:gd name="T3" fmla="*/ 16 h 166"/>
                  <a:gd name="T4" fmla="*/ 82 w 116"/>
                  <a:gd name="T5" fmla="*/ 1 h 166"/>
                  <a:gd name="T6" fmla="*/ 116 w 116"/>
                  <a:gd name="T7" fmla="*/ 1 h 166"/>
                  <a:gd name="T8" fmla="*/ 116 w 116"/>
                  <a:gd name="T9" fmla="*/ 111 h 166"/>
                  <a:gd name="T10" fmla="*/ 61 w 116"/>
                  <a:gd name="T11" fmla="*/ 166 h 166"/>
                  <a:gd name="T12" fmla="*/ 4 w 116"/>
                  <a:gd name="T13" fmla="*/ 125 h 166"/>
                  <a:gd name="T14" fmla="*/ 37 w 116"/>
                  <a:gd name="T15" fmla="*/ 125 h 166"/>
                  <a:gd name="T16" fmla="*/ 61 w 116"/>
                  <a:gd name="T17" fmla="*/ 137 h 166"/>
                  <a:gd name="T18" fmla="*/ 82 w 116"/>
                  <a:gd name="T19" fmla="*/ 111 h 166"/>
                  <a:gd name="T20" fmla="*/ 82 w 116"/>
                  <a:gd name="T21" fmla="*/ 96 h 166"/>
                  <a:gd name="T22" fmla="*/ 50 w 116"/>
                  <a:gd name="T23" fmla="*/ 113 h 166"/>
                  <a:gd name="T24" fmla="*/ 0 w 116"/>
                  <a:gd name="T25" fmla="*/ 57 h 166"/>
                  <a:gd name="T26" fmla="*/ 50 w 116"/>
                  <a:gd name="T27" fmla="*/ 0 h 166"/>
                  <a:gd name="T28" fmla="*/ 58 w 116"/>
                  <a:gd name="T29" fmla="*/ 29 h 166"/>
                  <a:gd name="T30" fmla="*/ 34 w 116"/>
                  <a:gd name="T31" fmla="*/ 57 h 166"/>
                  <a:gd name="T32" fmla="*/ 58 w 116"/>
                  <a:gd name="T33" fmla="*/ 84 h 166"/>
                  <a:gd name="T34" fmla="*/ 82 w 116"/>
                  <a:gd name="T35" fmla="*/ 57 h 166"/>
                  <a:gd name="T36" fmla="*/ 58 w 116"/>
                  <a:gd name="T37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166">
                    <a:moveTo>
                      <a:pt x="50" y="0"/>
                    </a:moveTo>
                    <a:cubicBezTo>
                      <a:pt x="64" y="0"/>
                      <a:pt x="75" y="6"/>
                      <a:pt x="82" y="16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6" y="141"/>
                      <a:pt x="101" y="166"/>
                      <a:pt x="61" y="166"/>
                    </a:cubicBezTo>
                    <a:cubicBezTo>
                      <a:pt x="28" y="166"/>
                      <a:pt x="7" y="153"/>
                      <a:pt x="4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41" y="133"/>
                      <a:pt x="49" y="137"/>
                      <a:pt x="61" y="137"/>
                    </a:cubicBezTo>
                    <a:cubicBezTo>
                      <a:pt x="72" y="137"/>
                      <a:pt x="82" y="130"/>
                      <a:pt x="82" y="111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75" y="106"/>
                      <a:pt x="64" y="113"/>
                      <a:pt x="50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58" y="29"/>
                    </a:moveTo>
                    <a:cubicBezTo>
                      <a:pt x="47" y="29"/>
                      <a:pt x="34" y="38"/>
                      <a:pt x="34" y="57"/>
                    </a:cubicBezTo>
                    <a:cubicBezTo>
                      <a:pt x="34" y="75"/>
                      <a:pt x="47" y="84"/>
                      <a:pt x="58" y="84"/>
                    </a:cubicBezTo>
                    <a:cubicBezTo>
                      <a:pt x="70" y="84"/>
                      <a:pt x="82" y="75"/>
                      <a:pt x="82" y="57"/>
                    </a:cubicBezTo>
                    <a:cubicBezTo>
                      <a:pt x="82" y="38"/>
                      <a:pt x="70" y="29"/>
                      <a:pt x="58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Freeform 61"/>
              <p:cNvSpPr>
                <a:spLocks noEditPoints="1"/>
              </p:cNvSpPr>
              <p:nvPr/>
            </p:nvSpPr>
            <p:spPr bwMode="auto">
              <a:xfrm>
                <a:off x="4413250" y="5646738"/>
                <a:ext cx="222250" cy="225425"/>
              </a:xfrm>
              <a:custGeom>
                <a:avLst/>
                <a:gdLst>
                  <a:gd name="T0" fmla="*/ 55 w 111"/>
                  <a:gd name="T1" fmla="*/ 113 h 113"/>
                  <a:gd name="T2" fmla="*/ 0 w 111"/>
                  <a:gd name="T3" fmla="*/ 56 h 113"/>
                  <a:gd name="T4" fmla="*/ 55 w 111"/>
                  <a:gd name="T5" fmla="*/ 0 h 113"/>
                  <a:gd name="T6" fmla="*/ 111 w 111"/>
                  <a:gd name="T7" fmla="*/ 57 h 113"/>
                  <a:gd name="T8" fmla="*/ 110 w 111"/>
                  <a:gd name="T9" fmla="*/ 68 h 113"/>
                  <a:gd name="T10" fmla="*/ 34 w 111"/>
                  <a:gd name="T11" fmla="*/ 68 h 113"/>
                  <a:gd name="T12" fmla="*/ 55 w 111"/>
                  <a:gd name="T13" fmla="*/ 84 h 113"/>
                  <a:gd name="T14" fmla="*/ 71 w 111"/>
                  <a:gd name="T15" fmla="*/ 76 h 113"/>
                  <a:gd name="T16" fmla="*/ 108 w 111"/>
                  <a:gd name="T17" fmla="*/ 76 h 113"/>
                  <a:gd name="T18" fmla="*/ 55 w 111"/>
                  <a:gd name="T19" fmla="*/ 113 h 113"/>
                  <a:gd name="T20" fmla="*/ 35 w 111"/>
                  <a:gd name="T21" fmla="*/ 46 h 113"/>
                  <a:gd name="T22" fmla="*/ 76 w 111"/>
                  <a:gd name="T23" fmla="*/ 46 h 113"/>
                  <a:gd name="T24" fmla="*/ 55 w 111"/>
                  <a:gd name="T25" fmla="*/ 29 h 113"/>
                  <a:gd name="T26" fmla="*/ 35 w 111"/>
                  <a:gd name="T27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13">
                    <a:moveTo>
                      <a:pt x="55" y="113"/>
                    </a:moveTo>
                    <a:cubicBezTo>
                      <a:pt x="23" y="113"/>
                      <a:pt x="0" y="91"/>
                      <a:pt x="0" y="56"/>
                    </a:cubicBezTo>
                    <a:cubicBezTo>
                      <a:pt x="0" y="22"/>
                      <a:pt x="23" y="0"/>
                      <a:pt x="55" y="0"/>
                    </a:cubicBezTo>
                    <a:cubicBezTo>
                      <a:pt x="86" y="0"/>
                      <a:pt x="111" y="20"/>
                      <a:pt x="111" y="57"/>
                    </a:cubicBezTo>
                    <a:cubicBezTo>
                      <a:pt x="111" y="60"/>
                      <a:pt x="111" y="64"/>
                      <a:pt x="110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6" y="77"/>
                      <a:pt x="43" y="84"/>
                      <a:pt x="55" y="84"/>
                    </a:cubicBezTo>
                    <a:cubicBezTo>
                      <a:pt x="64" y="84"/>
                      <a:pt x="67" y="81"/>
                      <a:pt x="71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1" y="98"/>
                      <a:pt x="81" y="113"/>
                      <a:pt x="55" y="113"/>
                    </a:cubicBezTo>
                    <a:close/>
                    <a:moveTo>
                      <a:pt x="35" y="46"/>
                    </a:moveTo>
                    <a:cubicBezTo>
                      <a:pt x="76" y="46"/>
                      <a:pt x="76" y="46"/>
                      <a:pt x="76" y="46"/>
                    </a:cubicBezTo>
                    <a:cubicBezTo>
                      <a:pt x="75" y="36"/>
                      <a:pt x="66" y="29"/>
                      <a:pt x="55" y="29"/>
                    </a:cubicBezTo>
                    <a:cubicBezTo>
                      <a:pt x="44" y="29"/>
                      <a:pt x="36" y="36"/>
                      <a:pt x="35" y="4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Freeform 62"/>
              <p:cNvSpPr>
                <a:spLocks/>
              </p:cNvSpPr>
              <p:nvPr/>
            </p:nvSpPr>
            <p:spPr bwMode="auto">
              <a:xfrm>
                <a:off x="4679950" y="5646738"/>
                <a:ext cx="128588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Freeform 63"/>
              <p:cNvSpPr>
                <a:spLocks/>
              </p:cNvSpPr>
              <p:nvPr/>
            </p:nvSpPr>
            <p:spPr bwMode="auto">
              <a:xfrm>
                <a:off x="4830763" y="5646738"/>
                <a:ext cx="190500" cy="225425"/>
              </a:xfrm>
              <a:custGeom>
                <a:avLst/>
                <a:gdLst>
                  <a:gd name="T0" fmla="*/ 48 w 95"/>
                  <a:gd name="T1" fmla="*/ 0 h 113"/>
                  <a:gd name="T2" fmla="*/ 95 w 95"/>
                  <a:gd name="T3" fmla="*/ 36 h 113"/>
                  <a:gd name="T4" fmla="*/ 60 w 95"/>
                  <a:gd name="T5" fmla="*/ 36 h 113"/>
                  <a:gd name="T6" fmla="*/ 46 w 95"/>
                  <a:gd name="T7" fmla="*/ 26 h 113"/>
                  <a:gd name="T8" fmla="*/ 33 w 95"/>
                  <a:gd name="T9" fmla="*/ 35 h 113"/>
                  <a:gd name="T10" fmla="*/ 95 w 95"/>
                  <a:gd name="T11" fmla="*/ 78 h 113"/>
                  <a:gd name="T12" fmla="*/ 49 w 95"/>
                  <a:gd name="T13" fmla="*/ 113 h 113"/>
                  <a:gd name="T14" fmla="*/ 0 w 95"/>
                  <a:gd name="T15" fmla="*/ 77 h 113"/>
                  <a:gd name="T16" fmla="*/ 35 w 95"/>
                  <a:gd name="T17" fmla="*/ 77 h 113"/>
                  <a:gd name="T18" fmla="*/ 49 w 95"/>
                  <a:gd name="T19" fmla="*/ 87 h 113"/>
                  <a:gd name="T20" fmla="*/ 62 w 95"/>
                  <a:gd name="T21" fmla="*/ 77 h 113"/>
                  <a:gd name="T22" fmla="*/ 0 w 95"/>
                  <a:gd name="T23" fmla="*/ 35 h 113"/>
                  <a:gd name="T24" fmla="*/ 48 w 95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13">
                    <a:moveTo>
                      <a:pt x="48" y="0"/>
                    </a:moveTo>
                    <a:cubicBezTo>
                      <a:pt x="74" y="0"/>
                      <a:pt x="93" y="14"/>
                      <a:pt x="95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9" y="28"/>
                      <a:pt x="54" y="26"/>
                      <a:pt x="46" y="26"/>
                    </a:cubicBezTo>
                    <a:cubicBezTo>
                      <a:pt x="38" y="26"/>
                      <a:pt x="33" y="29"/>
                      <a:pt x="33" y="35"/>
                    </a:cubicBezTo>
                    <a:cubicBezTo>
                      <a:pt x="33" y="52"/>
                      <a:pt x="95" y="39"/>
                      <a:pt x="95" y="78"/>
                    </a:cubicBezTo>
                    <a:cubicBezTo>
                      <a:pt x="95" y="99"/>
                      <a:pt x="75" y="113"/>
                      <a:pt x="49" y="113"/>
                    </a:cubicBezTo>
                    <a:cubicBezTo>
                      <a:pt x="23" y="113"/>
                      <a:pt x="2" y="102"/>
                      <a:pt x="0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6" y="84"/>
                      <a:pt x="41" y="87"/>
                      <a:pt x="49" y="87"/>
                    </a:cubicBezTo>
                    <a:cubicBezTo>
                      <a:pt x="57" y="87"/>
                      <a:pt x="62" y="83"/>
                      <a:pt x="62" y="77"/>
                    </a:cubicBezTo>
                    <a:cubicBezTo>
                      <a:pt x="62" y="60"/>
                      <a:pt x="0" y="73"/>
                      <a:pt x="0" y="35"/>
                    </a:cubicBezTo>
                    <a:cubicBezTo>
                      <a:pt x="0" y="16"/>
                      <a:pt x="16" y="0"/>
                      <a:pt x="48" y="0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64"/>
              <p:cNvSpPr>
                <a:spLocks noChangeArrowheads="1"/>
              </p:cNvSpPr>
              <p:nvPr/>
            </p:nvSpPr>
            <p:spPr bwMode="auto">
              <a:xfrm>
                <a:off x="5051425" y="5795963"/>
                <a:ext cx="73025" cy="74613"/>
              </a:xfrm>
              <a:prstGeom prst="ellipse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auto">
              <a:xfrm>
                <a:off x="5146675" y="5559425"/>
                <a:ext cx="117475" cy="311150"/>
              </a:xfrm>
              <a:custGeom>
                <a:avLst/>
                <a:gdLst>
                  <a:gd name="T0" fmla="*/ 0 w 59"/>
                  <a:gd name="T1" fmla="*/ 72 h 155"/>
                  <a:gd name="T2" fmla="*/ 0 w 59"/>
                  <a:gd name="T3" fmla="*/ 44 h 155"/>
                  <a:gd name="T4" fmla="*/ 11 w 59"/>
                  <a:gd name="T5" fmla="*/ 44 h 155"/>
                  <a:gd name="T6" fmla="*/ 11 w 59"/>
                  <a:gd name="T7" fmla="*/ 40 h 155"/>
                  <a:gd name="T8" fmla="*/ 57 w 59"/>
                  <a:gd name="T9" fmla="*/ 0 h 155"/>
                  <a:gd name="T10" fmla="*/ 57 w 59"/>
                  <a:gd name="T11" fmla="*/ 29 h 155"/>
                  <a:gd name="T12" fmla="*/ 44 w 59"/>
                  <a:gd name="T13" fmla="*/ 40 h 155"/>
                  <a:gd name="T14" fmla="*/ 44 w 59"/>
                  <a:gd name="T15" fmla="*/ 44 h 155"/>
                  <a:gd name="T16" fmla="*/ 59 w 59"/>
                  <a:gd name="T17" fmla="*/ 44 h 155"/>
                  <a:gd name="T18" fmla="*/ 59 w 59"/>
                  <a:gd name="T19" fmla="*/ 72 h 155"/>
                  <a:gd name="T20" fmla="*/ 44 w 59"/>
                  <a:gd name="T21" fmla="*/ 72 h 155"/>
                  <a:gd name="T22" fmla="*/ 44 w 59"/>
                  <a:gd name="T23" fmla="*/ 155 h 155"/>
                  <a:gd name="T24" fmla="*/ 11 w 59"/>
                  <a:gd name="T25" fmla="*/ 155 h 155"/>
                  <a:gd name="T26" fmla="*/ 11 w 59"/>
                  <a:gd name="T27" fmla="*/ 72 h 155"/>
                  <a:gd name="T28" fmla="*/ 0 w 59"/>
                  <a:gd name="T29" fmla="*/ 7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55">
                    <a:moveTo>
                      <a:pt x="0" y="72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2"/>
                      <a:pt x="25" y="0"/>
                      <a:pt x="57" y="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48" y="29"/>
                      <a:pt x="44" y="31"/>
                      <a:pt x="44" y="4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72"/>
                      <a:pt x="11" y="72"/>
                      <a:pt x="11" y="72"/>
                    </a:cubicBez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5300663" y="5646738"/>
                <a:ext cx="130175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0754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18E35FA-D7C3-4218-A295-0E81B8364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Mission handicap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F9150A9-387D-4404-96F9-E093D081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Accessibilité numérique</a:t>
            </a:r>
          </a:p>
        </p:txBody>
      </p:sp>
    </p:spTree>
    <p:extLst>
      <p:ext uri="{BB962C8B-B14F-4D97-AF65-F5344CB8AC3E}">
        <p14:creationId xmlns:p14="http://schemas.microsoft.com/office/powerpoint/2010/main" val="350853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8A9DA-283F-4A22-BA6E-795F497A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5"/>
            <a:ext cx="8229600" cy="5370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800" b="1">
                <a:solidFill>
                  <a:schemeClr val="bg1"/>
                </a:solidFill>
                <a:ea typeface="Verdana"/>
              </a:rPr>
              <a:t>Ingénieure pédagogique pour</a:t>
            </a:r>
            <a:br>
              <a:rPr lang="fr-FR" sz="2800" b="1">
                <a:ea typeface="Verdana"/>
              </a:rPr>
            </a:br>
            <a:r>
              <a:rPr lang="fr-FR" sz="2800" b="1">
                <a:solidFill>
                  <a:schemeClr val="bg1"/>
                </a:solidFill>
                <a:ea typeface="Verdana"/>
              </a:rPr>
              <a:t>l'accessibilité numérique</a:t>
            </a:r>
            <a:endParaRPr lang="en-US" sz="2800">
              <a:solidFill>
                <a:schemeClr val="bg1"/>
              </a:solidFill>
              <a:ea typeface="Verdan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C295BB-9776-4E7C-8C0E-6B5708248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400">
                <a:ea typeface="Verdana"/>
              </a:rPr>
              <a:t>Présentation du poste et des missions</a:t>
            </a:r>
            <a:endParaRPr lang="en-US"/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400">
                <a:ea typeface="Verdana"/>
              </a:rPr>
              <a:t>Intérêt particulier pour les </a:t>
            </a:r>
            <a:r>
              <a:rPr lang="fr-FR" sz="2400" b="1">
                <a:ea typeface="Verdana"/>
              </a:rPr>
              <a:t>étudiants dys</a:t>
            </a:r>
            <a:r>
              <a:rPr lang="fr-FR" sz="2400">
                <a:ea typeface="Verdana"/>
              </a:rPr>
              <a:t> :</a:t>
            </a:r>
          </a:p>
          <a:p>
            <a:pPr lvl="2">
              <a:lnSpc>
                <a:spcPct val="150000"/>
              </a:lnSpc>
            </a:pPr>
            <a:r>
              <a:rPr lang="fr-FR">
                <a:ea typeface="Verdana"/>
              </a:rPr>
              <a:t>Nombre de plus en plus important au fil </a:t>
            </a:r>
            <a:br>
              <a:rPr lang="fr-FR">
                <a:ea typeface="Verdana"/>
              </a:rPr>
            </a:br>
            <a:r>
              <a:rPr lang="fr-FR">
                <a:ea typeface="Verdana"/>
              </a:rPr>
              <a:t>des années</a:t>
            </a:r>
          </a:p>
          <a:p>
            <a:pPr lvl="2">
              <a:lnSpc>
                <a:spcPct val="150000"/>
              </a:lnSpc>
            </a:pPr>
            <a:r>
              <a:rPr lang="fr-FR">
                <a:ea typeface="Verdana"/>
              </a:rPr>
              <a:t>77 étudiants recensés (sur 370) en </a:t>
            </a:r>
            <a:br>
              <a:rPr lang="fr-FR">
                <a:ea typeface="Verdana"/>
              </a:rPr>
            </a:br>
            <a:r>
              <a:rPr lang="fr-FR">
                <a:ea typeface="Verdana"/>
              </a:rPr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417691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9FFF-2794-4377-8391-3200FB7E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933"/>
          </a:xfrm>
        </p:spPr>
        <p:txBody>
          <a:bodyPr>
            <a:normAutofit/>
          </a:bodyPr>
          <a:lstStyle/>
          <a:p>
            <a:r>
              <a:rPr lang="fr-FR" sz="2800" b="1">
                <a:solidFill>
                  <a:schemeClr val="bg1"/>
                </a:solidFill>
                <a:ea typeface="Verdana"/>
              </a:rPr>
              <a:t>Les troubles dys</a:t>
            </a:r>
            <a:endParaRPr lang="en-US" sz="2800">
              <a:solidFill>
                <a:schemeClr val="bg1"/>
              </a:solidFill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3C6EF-7868-4114-A0CA-7D39AA72A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b="1">
                <a:ea typeface="Verdana"/>
              </a:rPr>
              <a:t>Dys</a:t>
            </a:r>
            <a:r>
              <a:rPr lang="fr-FR" sz="2400">
                <a:ea typeface="Verdana"/>
              </a:rPr>
              <a:t>lexie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>
                <a:ea typeface="Verdana"/>
              </a:rPr>
              <a:t>Dys</a:t>
            </a:r>
            <a:r>
              <a:rPr lang="fr-FR" sz="2400">
                <a:ea typeface="Verdana"/>
              </a:rPr>
              <a:t>orthographie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>
                <a:ea typeface="Verdana"/>
              </a:rPr>
              <a:t>Dys</a:t>
            </a:r>
            <a:r>
              <a:rPr lang="fr-FR" sz="2400">
                <a:ea typeface="Verdana"/>
              </a:rPr>
              <a:t>praxie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1">
                <a:ea typeface="Verdana"/>
              </a:rPr>
              <a:t>Dys</a:t>
            </a:r>
            <a:r>
              <a:rPr lang="fr-FR" sz="2400">
                <a:ea typeface="Verdana"/>
              </a:rPr>
              <a:t>phasie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>
                <a:ea typeface="Verdana"/>
              </a:rPr>
              <a:t>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>
                <a:ea typeface="Verdana"/>
              </a:rPr>
              <a:t>Troubles qui recouvrent des réalités différentes et qui sont souvent associés</a:t>
            </a:r>
          </a:p>
        </p:txBody>
      </p:sp>
    </p:spTree>
    <p:extLst>
      <p:ext uri="{BB962C8B-B14F-4D97-AF65-F5344CB8AC3E}">
        <p14:creationId xmlns:p14="http://schemas.microsoft.com/office/powerpoint/2010/main" val="250221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B6BD-926B-4F58-856E-96967A30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93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chemeClr val="bg1"/>
                </a:solidFill>
                <a:ea typeface="Verdana"/>
              </a:rPr>
              <a:t>Ma démarche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8504-9784-4538-8C66-292D0359E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>
                <a:ea typeface="Verdana"/>
              </a:rPr>
              <a:t>Enquête sur les usages numériques</a:t>
            </a:r>
          </a:p>
          <a:p>
            <a:pPr>
              <a:lnSpc>
                <a:spcPct val="150000"/>
              </a:lnSpc>
            </a:pPr>
            <a:r>
              <a:rPr lang="fr-FR" sz="2400">
                <a:ea typeface="Verdana"/>
              </a:rPr>
              <a:t>Recherches (comparaison de plusieurs solutions)</a:t>
            </a:r>
          </a:p>
          <a:p>
            <a:pPr>
              <a:lnSpc>
                <a:spcPct val="150000"/>
              </a:lnSpc>
            </a:pPr>
            <a:r>
              <a:rPr lang="fr-FR" sz="2400">
                <a:ea typeface="Verdana"/>
              </a:rPr>
              <a:t>Offrir une solution institutionnelle aux étudiants</a:t>
            </a:r>
          </a:p>
          <a:p>
            <a:pPr>
              <a:lnSpc>
                <a:spcPct val="150000"/>
              </a:lnSpc>
            </a:pPr>
            <a:r>
              <a:rPr lang="fr-FR" sz="2400">
                <a:ea typeface="Verdana"/>
              </a:rPr>
              <a:t>Instaurer une sensibilisation à l'échelle de l'UA</a:t>
            </a:r>
          </a:p>
        </p:txBody>
      </p:sp>
    </p:spTree>
    <p:extLst>
      <p:ext uri="{BB962C8B-B14F-4D97-AF65-F5344CB8AC3E}">
        <p14:creationId xmlns:p14="http://schemas.microsoft.com/office/powerpoint/2010/main" val="249259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9B5C-B157-4A6B-9FE8-734BFFCB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065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chemeClr val="bg1"/>
                </a:solidFill>
                <a:ea typeface="Verdana"/>
              </a:rPr>
              <a:t>Coût et conditions d'expérimentation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FCA1-45A5-46E7-81BA-53AA0E74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400">
                <a:ea typeface="Verdana"/>
              </a:rPr>
              <a:t>Pour 20 licences : 1 113,60 €</a:t>
            </a:r>
            <a:endParaRPr lang="fr-FR">
              <a:ea typeface="Verdana"/>
            </a:endParaRPr>
          </a:p>
          <a:p>
            <a:pPr lvl="2">
              <a:lnSpc>
                <a:spcPct val="150000"/>
              </a:lnSpc>
            </a:pPr>
            <a:r>
              <a:rPr lang="fr-FR">
                <a:ea typeface="Verdana"/>
              </a:rPr>
              <a:t>11 peuvent déjà être attribuées</a:t>
            </a: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400">
                <a:ea typeface="Verdana"/>
              </a:rPr>
              <a:t>Contrat d'engagement :</a:t>
            </a:r>
          </a:p>
          <a:p>
            <a:pPr lvl="2">
              <a:lnSpc>
                <a:spcPct val="150000"/>
              </a:lnSpc>
            </a:pPr>
            <a:r>
              <a:rPr lang="fr-FR">
                <a:ea typeface="Verdana"/>
              </a:rPr>
              <a:t>Contrat de prêt</a:t>
            </a:r>
          </a:p>
          <a:p>
            <a:pPr lvl="2">
              <a:lnSpc>
                <a:spcPct val="150000"/>
              </a:lnSpc>
            </a:pPr>
            <a:r>
              <a:rPr lang="fr-FR">
                <a:ea typeface="Verdana"/>
              </a:rPr>
              <a:t>Session de formation</a:t>
            </a:r>
          </a:p>
          <a:p>
            <a:pPr lvl="2">
              <a:lnSpc>
                <a:spcPct val="150000"/>
              </a:lnSpc>
            </a:pPr>
            <a:r>
              <a:rPr lang="fr-FR">
                <a:ea typeface="Verdana"/>
              </a:rPr>
              <a:t>Bilan de fin d'année</a:t>
            </a:r>
          </a:p>
          <a:p>
            <a:pPr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400">
                <a:ea typeface="Verdana"/>
              </a:rPr>
              <a:t>Freins au projet</a:t>
            </a:r>
          </a:p>
        </p:txBody>
      </p:sp>
    </p:spTree>
    <p:extLst>
      <p:ext uri="{BB962C8B-B14F-4D97-AF65-F5344CB8AC3E}">
        <p14:creationId xmlns:p14="http://schemas.microsoft.com/office/powerpoint/2010/main" val="286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41B1-C845-4979-B61C-47614599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8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600" b="1">
                <a:solidFill>
                  <a:schemeClr val="bg1"/>
                </a:solidFill>
                <a:ea typeface="Verdana"/>
              </a:rPr>
              <a:t>Schéma pluriannuel de mise en accessibilité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FF64-5768-496D-8EEA-51112B15E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2000">
                <a:ea typeface="Verdana"/>
              </a:rPr>
              <a:t>Document que l'UA doit produire et publier</a:t>
            </a:r>
          </a:p>
          <a:p>
            <a:pPr>
              <a:lnSpc>
                <a:spcPct val="150000"/>
              </a:lnSpc>
            </a:pPr>
            <a:r>
              <a:rPr lang="fr-FR" sz="2000">
                <a:ea typeface="Verdana"/>
              </a:rPr>
              <a:t>Document doit être associé à :</a:t>
            </a:r>
          </a:p>
          <a:p>
            <a:pPr lvl="1">
              <a:lnSpc>
                <a:spcPct val="150000"/>
              </a:lnSpc>
            </a:pPr>
            <a:r>
              <a:rPr lang="fr-FR" sz="2000">
                <a:ea typeface="Verdana"/>
              </a:rPr>
              <a:t>Des Plans Annuels (détail des actions prévues)</a:t>
            </a:r>
          </a:p>
          <a:p>
            <a:pPr lvl="1">
              <a:lnSpc>
                <a:spcPct val="150000"/>
              </a:lnSpc>
            </a:pPr>
            <a:r>
              <a:rPr lang="fr-FR" sz="2000">
                <a:ea typeface="Verdana"/>
              </a:rPr>
              <a:t>La déclaration d'accessibilité (état d'accessibilité actuel)</a:t>
            </a:r>
          </a:p>
          <a:p>
            <a:pPr>
              <a:lnSpc>
                <a:spcPct val="150000"/>
              </a:lnSpc>
            </a:pPr>
            <a:endParaRPr lang="fr-FR" sz="2000"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b="1">
                <a:ea typeface="Verdana"/>
              </a:rPr>
              <a:t>Pour rappel :</a:t>
            </a:r>
          </a:p>
          <a:p>
            <a:pPr>
              <a:lnSpc>
                <a:spcPct val="150000"/>
              </a:lnSpc>
            </a:pPr>
            <a:r>
              <a:rPr lang="fr-FR" sz="2000">
                <a:ea typeface="Verdana"/>
              </a:rPr>
              <a:t>Tous les sites du secteur public doivent être accessibles depuis le 23 sept. 2020</a:t>
            </a:r>
          </a:p>
          <a:p>
            <a:pPr>
              <a:lnSpc>
                <a:spcPct val="150000"/>
              </a:lnSpc>
            </a:pPr>
            <a:r>
              <a:rPr lang="fr-FR" sz="2000">
                <a:ea typeface="Verdana"/>
              </a:rPr>
              <a:t>Depuis le 23 juin 2021, toutes les applis mobiles et les progiciels doivent être accessibles</a:t>
            </a:r>
          </a:p>
        </p:txBody>
      </p:sp>
    </p:spTree>
    <p:extLst>
      <p:ext uri="{BB962C8B-B14F-4D97-AF65-F5344CB8AC3E}">
        <p14:creationId xmlns:p14="http://schemas.microsoft.com/office/powerpoint/2010/main" val="13342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147d9e7dc2122205fb1b393135fa8e95be45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6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124F87E27A249A3E5FD8F38EE66B6" ma:contentTypeVersion="8" ma:contentTypeDescription="Crée un document." ma:contentTypeScope="" ma:versionID="c48e185e1733c2a7bbf0839185cf25a6">
  <xsd:schema xmlns:xsd="http://www.w3.org/2001/XMLSchema" xmlns:xs="http://www.w3.org/2001/XMLSchema" xmlns:p="http://schemas.microsoft.com/office/2006/metadata/properties" xmlns:ns2="c85ac62b-27f5-466b-a372-3296fbd6ea94" xmlns:ns3="14b81776-e133-4dce-b2e8-6afb0b38aa2f" targetNamespace="http://schemas.microsoft.com/office/2006/metadata/properties" ma:root="true" ma:fieldsID="0ab17e79f18687d7b559ed312f22019a" ns2:_="" ns3:_="">
    <xsd:import namespace="c85ac62b-27f5-466b-a372-3296fbd6ea94"/>
    <xsd:import namespace="14b81776-e133-4dce-b2e8-6afb0b38a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ac62b-27f5-466b-a372-3296fbd6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81776-e133-4dce-b2e8-6afb0b38a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b81776-e133-4dce-b2e8-6afb0b38aa2f">
      <UserInfo>
        <DisplayName>Christophe Delalande</DisplayName>
        <AccountId>21</AccountId>
        <AccountType/>
      </UserInfo>
      <UserInfo>
        <DisplayName>Jean-Jacques Plard</DisplayName>
        <AccountId>13</AccountId>
        <AccountType/>
      </UserInfo>
      <UserInfo>
        <DisplayName>CPN-Orga - Membres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12CCE84-2782-466D-8A69-84CC19A2D7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8FABF3-C1FC-4DC5-B78D-A32D2B3BBC47}">
  <ds:schemaRefs>
    <ds:schemaRef ds:uri="14b81776-e133-4dce-b2e8-6afb0b38aa2f"/>
    <ds:schemaRef ds:uri="c85ac62b-27f5-466b-a372-3296fbd6ea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EC3839-6E11-4460-8B8E-A99F6FD854CE}">
  <ds:schemaRefs>
    <ds:schemaRef ds:uri="14b81776-e133-4dce-b2e8-6afb0b38aa2f"/>
    <ds:schemaRef ds:uri="c85ac62b-27f5-466b-a372-3296fbd6ea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1455</Words>
  <Application>Microsoft Office PowerPoint</Application>
  <PresentationFormat>Affichage à l'écran (4:3)</PresentationFormat>
  <Paragraphs>222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35</vt:i4>
      </vt:variant>
    </vt:vector>
  </HeadingPairs>
  <TitlesOfParts>
    <vt:vector size="50" baseType="lpstr">
      <vt:lpstr>Arial</vt:lpstr>
      <vt:lpstr>Arial,Sans-Serif</vt:lpstr>
      <vt:lpstr>Calibri</vt:lpstr>
      <vt:lpstr>Century Gothic</vt:lpstr>
      <vt:lpstr>Courier New</vt:lpstr>
      <vt:lpstr>LucidaGrande</vt:lpstr>
      <vt:lpstr>Tahoma</vt:lpstr>
      <vt:lpstr>Tempus Sans ITC</vt:lpstr>
      <vt:lpstr>Verdana</vt:lpstr>
      <vt:lpstr>Thème Office</vt:lpstr>
      <vt:lpstr>1_Conception personnalisée</vt:lpstr>
      <vt:lpstr>Conception personnalisée</vt:lpstr>
      <vt:lpstr>4_Thème Office</vt:lpstr>
      <vt:lpstr>Livrable-FR-A4-Paysage-201609</vt:lpstr>
      <vt:lpstr>3_Thème Office</vt:lpstr>
      <vt:lpstr>Commission Permanente du Numérique</vt:lpstr>
      <vt:lpstr>Ordre du jour</vt:lpstr>
      <vt:lpstr>Relevé de conclusions  de la CPN du 8 octobre 2021</vt:lpstr>
      <vt:lpstr>Accessibilité numérique</vt:lpstr>
      <vt:lpstr>Ingénieure pédagogique pour l'accessibilité numérique</vt:lpstr>
      <vt:lpstr>Les troubles dys</vt:lpstr>
      <vt:lpstr>Ma démarche</vt:lpstr>
      <vt:lpstr>Coût et conditions d'expérimentation</vt:lpstr>
      <vt:lpstr>Schéma pluriannuel de mise en accessibilité</vt:lpstr>
      <vt:lpstr>Ally</vt:lpstr>
      <vt:lpstr>Campagne de phishing pédagogique</vt:lpstr>
      <vt:lpstr>SSI : Campagne de Phishing Pédagogique</vt:lpstr>
      <vt:lpstr>Numérique soutenable</vt:lpstr>
      <vt:lpstr>Contexte +6% par an </vt:lpstr>
      <vt:lpstr>Politique UA</vt:lpstr>
      <vt:lpstr>Datacenter UA</vt:lpstr>
      <vt:lpstr>Fermeture des salles serveurs</vt:lpstr>
      <vt:lpstr>Fermeture des salles serveurs</vt:lpstr>
      <vt:lpstr>Fermeture des salles serveurs</vt:lpstr>
      <vt:lpstr>Trajectoire de fermeture des salles serveurs</vt:lpstr>
      <vt:lpstr>Trajectoire de fermeture des salles serveurs</vt:lpstr>
      <vt:lpstr>Bilan de la trajectoire de fermeture des salles serveurs</vt:lpstr>
      <vt:lpstr>Point Matinfo 5</vt:lpstr>
      <vt:lpstr>Point Matinfo 5</vt:lpstr>
      <vt:lpstr>Point Matinfo 5</vt:lpstr>
      <vt:lpstr>Contractualisation investissement pédagogique</vt:lpstr>
      <vt:lpstr>Etat d’avancement</vt:lpstr>
      <vt:lpstr>Constat</vt:lpstr>
      <vt:lpstr>SIEN</vt:lpstr>
      <vt:lpstr>Informations diverses </vt:lpstr>
      <vt:lpstr>Équipes TEAMS</vt:lpstr>
      <vt:lpstr>CPN 1er semestre 2022</vt:lpstr>
      <vt:lpstr>Questions diverses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Schrafstetter</dc:creator>
  <cp:lastModifiedBy>Paola Pieroni</cp:lastModifiedBy>
  <cp:revision>2</cp:revision>
  <cp:lastPrinted>2020-06-18T16:33:05Z</cp:lastPrinted>
  <dcterms:created xsi:type="dcterms:W3CDTF">2017-09-01T12:55:01Z</dcterms:created>
  <dcterms:modified xsi:type="dcterms:W3CDTF">2021-12-03T08:07:55Z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0x010100315124F87E27A249A3E5FD8F38EE66B6</vt:lpwstr>
  </property>
  <property fmtid="{D5CDD505-2E9C-101B-9397-08002B2CF9AE}" pid="3" name="AuthorIds_UIVersion_1536">
    <vt:lpwstr>6</vt:lpwstr>
  </property>
</Properties>
</file>