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7" r:id="rId5"/>
    <p:sldMasterId id="2147483709" r:id="rId6"/>
    <p:sldMasterId id="2147483822" r:id="rId7"/>
    <p:sldMasterId id="2147483843" r:id="rId8"/>
    <p:sldMasterId id="2147483885" r:id="rId9"/>
    <p:sldMasterId id="2147483648" r:id="rId10"/>
  </p:sldMasterIdLst>
  <p:notesMasterIdLst>
    <p:notesMasterId r:id="rId59"/>
  </p:notesMasterIdLst>
  <p:sldIdLst>
    <p:sldId id="256" r:id="rId11"/>
    <p:sldId id="831" r:id="rId12"/>
    <p:sldId id="705" r:id="rId13"/>
    <p:sldId id="858" r:id="rId14"/>
    <p:sldId id="859" r:id="rId15"/>
    <p:sldId id="877" r:id="rId16"/>
    <p:sldId id="878" r:id="rId17"/>
    <p:sldId id="853" r:id="rId18"/>
    <p:sldId id="881" r:id="rId19"/>
    <p:sldId id="873" r:id="rId20"/>
    <p:sldId id="872" r:id="rId21"/>
    <p:sldId id="874" r:id="rId22"/>
    <p:sldId id="882" r:id="rId23"/>
    <p:sldId id="871" r:id="rId24"/>
    <p:sldId id="852" r:id="rId25"/>
    <p:sldId id="854" r:id="rId26"/>
    <p:sldId id="855" r:id="rId27"/>
    <p:sldId id="773" r:id="rId28"/>
    <p:sldId id="857" r:id="rId29"/>
    <p:sldId id="856" r:id="rId30"/>
    <p:sldId id="863" r:id="rId31"/>
    <p:sldId id="861" r:id="rId32"/>
    <p:sldId id="862" r:id="rId33"/>
    <p:sldId id="866" r:id="rId34"/>
    <p:sldId id="865" r:id="rId35"/>
    <p:sldId id="864" r:id="rId36"/>
    <p:sldId id="876" r:id="rId37"/>
    <p:sldId id="860" r:id="rId38"/>
    <p:sldId id="275" r:id="rId39"/>
    <p:sldId id="276" r:id="rId40"/>
    <p:sldId id="286" r:id="rId41"/>
    <p:sldId id="280" r:id="rId42"/>
    <p:sldId id="289" r:id="rId43"/>
    <p:sldId id="284" r:id="rId44"/>
    <p:sldId id="281" r:id="rId45"/>
    <p:sldId id="287" r:id="rId46"/>
    <p:sldId id="288" r:id="rId47"/>
    <p:sldId id="285" r:id="rId48"/>
    <p:sldId id="282" r:id="rId49"/>
    <p:sldId id="283" r:id="rId50"/>
    <p:sldId id="867" r:id="rId51"/>
    <p:sldId id="868" r:id="rId52"/>
    <p:sldId id="869" r:id="rId53"/>
    <p:sldId id="875" r:id="rId54"/>
    <p:sldId id="879" r:id="rId55"/>
    <p:sldId id="713" r:id="rId56"/>
    <p:sldId id="492" r:id="rId57"/>
    <p:sldId id="493" r:id="rId58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3428358-90C1-42B6-B31F-5F2103B8D6BC}">
          <p14:sldIdLst>
            <p14:sldId id="256"/>
          </p14:sldIdLst>
        </p14:section>
        <p14:section name="Section sans titre" id="{EF803953-6F88-448A-A4D0-18F6A986EFF8}">
          <p14:sldIdLst>
            <p14:sldId id="831"/>
            <p14:sldId id="705"/>
            <p14:sldId id="858"/>
            <p14:sldId id="859"/>
            <p14:sldId id="877"/>
            <p14:sldId id="878"/>
            <p14:sldId id="853"/>
            <p14:sldId id="881"/>
            <p14:sldId id="873"/>
            <p14:sldId id="872"/>
            <p14:sldId id="874"/>
            <p14:sldId id="882"/>
            <p14:sldId id="871"/>
            <p14:sldId id="852"/>
            <p14:sldId id="854"/>
            <p14:sldId id="855"/>
            <p14:sldId id="773"/>
            <p14:sldId id="857"/>
            <p14:sldId id="856"/>
            <p14:sldId id="863"/>
            <p14:sldId id="861"/>
            <p14:sldId id="862"/>
            <p14:sldId id="866"/>
            <p14:sldId id="865"/>
            <p14:sldId id="864"/>
            <p14:sldId id="876"/>
            <p14:sldId id="860"/>
            <p14:sldId id="275"/>
            <p14:sldId id="276"/>
            <p14:sldId id="286"/>
            <p14:sldId id="280"/>
            <p14:sldId id="289"/>
            <p14:sldId id="284"/>
            <p14:sldId id="281"/>
            <p14:sldId id="287"/>
            <p14:sldId id="288"/>
            <p14:sldId id="285"/>
            <p14:sldId id="282"/>
            <p14:sldId id="283"/>
            <p14:sldId id="867"/>
            <p14:sldId id="868"/>
            <p14:sldId id="869"/>
            <p14:sldId id="875"/>
            <p14:sldId id="879"/>
            <p14:sldId id="713"/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 Vincendeau" initials="SV" lastIdx="1" clrIdx="0"/>
  <p:cmAuthor id="1" name="Daniel Bourrion" initials="DB" lastIdx="1" clrIdx="1">
    <p:extLst>
      <p:ext uri="{19B8F6BF-5375-455C-9EA6-DF929625EA0E}">
        <p15:presenceInfo xmlns:p15="http://schemas.microsoft.com/office/powerpoint/2012/main" userId="S::daniel.bourrion@univ-angers.fr::5d034e2d-c6aa-4c66-b6fb-18a87295a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BAEF"/>
    <a:srgbClr val="0BBBEF"/>
    <a:srgbClr val="000000"/>
    <a:srgbClr val="898989"/>
    <a:srgbClr val="69B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F9963E-7975-465A-96AD-92C8149FDEE6}" v="20" dt="2022-06-24T08:40:30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331C12-42C8-1D4C-8E2C-B661265BB09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58B22FAE-1309-B74E-9381-72FD01CB45B4}">
      <dgm:prSet phldrT="[Texte]"/>
      <dgm:spPr/>
      <dgm:t>
        <a:bodyPr/>
        <a:lstStyle/>
        <a:p>
          <a:r>
            <a:rPr lang="fr-FR"/>
            <a:t>L6</a:t>
          </a:r>
        </a:p>
      </dgm:t>
    </dgm:pt>
    <dgm:pt modelId="{F34D7B80-1868-2847-9ADF-6060153F479F}" type="parTrans" cxnId="{32AADB89-6E79-6B41-AEE0-CFE1E7871E8E}">
      <dgm:prSet/>
      <dgm:spPr/>
      <dgm:t>
        <a:bodyPr/>
        <a:lstStyle/>
        <a:p>
          <a:endParaRPr lang="fr-FR"/>
        </a:p>
      </dgm:t>
    </dgm:pt>
    <dgm:pt modelId="{49193EAB-3597-544B-97C6-DF3993A3061E}" type="sibTrans" cxnId="{32AADB89-6E79-6B41-AEE0-CFE1E7871E8E}">
      <dgm:prSet/>
      <dgm:spPr/>
      <dgm:t>
        <a:bodyPr/>
        <a:lstStyle/>
        <a:p>
          <a:endParaRPr lang="fr-FR"/>
        </a:p>
      </dgm:t>
    </dgm:pt>
    <dgm:pt modelId="{3D48263F-52FB-4240-88CB-2EE39802C2D4}">
      <dgm:prSet phldrT="[Texte]"/>
      <dgm:spPr/>
      <dgm:t>
        <a:bodyPr/>
        <a:lstStyle/>
        <a:p>
          <a:r>
            <a:rPr lang="fr-FR"/>
            <a:t>L10</a:t>
          </a:r>
        </a:p>
      </dgm:t>
    </dgm:pt>
    <dgm:pt modelId="{BC146399-8B3F-7040-AA80-157D7625A7F3}" type="parTrans" cxnId="{B0A0911C-F910-294C-B5DB-40C09D1CAFA3}">
      <dgm:prSet/>
      <dgm:spPr/>
      <dgm:t>
        <a:bodyPr/>
        <a:lstStyle/>
        <a:p>
          <a:endParaRPr lang="fr-FR"/>
        </a:p>
      </dgm:t>
    </dgm:pt>
    <dgm:pt modelId="{CD63C755-C5A9-3540-A4FB-C607B6A4955A}" type="sibTrans" cxnId="{B0A0911C-F910-294C-B5DB-40C09D1CAFA3}">
      <dgm:prSet/>
      <dgm:spPr/>
      <dgm:t>
        <a:bodyPr/>
        <a:lstStyle/>
        <a:p>
          <a:endParaRPr lang="fr-FR"/>
        </a:p>
      </dgm:t>
    </dgm:pt>
    <dgm:pt modelId="{1693D2FD-204C-934E-8B3F-A7602626CA11}">
      <dgm:prSet phldrT="[Texte]"/>
      <dgm:spPr/>
      <dgm:t>
        <a:bodyPr/>
        <a:lstStyle/>
        <a:p>
          <a:r>
            <a:rPr lang="fr-FR"/>
            <a:t>L3</a:t>
          </a:r>
        </a:p>
      </dgm:t>
    </dgm:pt>
    <dgm:pt modelId="{CE2D771B-97A7-C24B-B9CF-EF1CEA8CDD78}" type="parTrans" cxnId="{B02CCE9E-3EC1-A849-8765-EFCE4E9888D8}">
      <dgm:prSet/>
      <dgm:spPr/>
      <dgm:t>
        <a:bodyPr/>
        <a:lstStyle/>
        <a:p>
          <a:endParaRPr lang="fr-FR"/>
        </a:p>
      </dgm:t>
    </dgm:pt>
    <dgm:pt modelId="{0C84D20B-60E4-5146-862F-F556C7D1E0C6}" type="sibTrans" cxnId="{B02CCE9E-3EC1-A849-8765-EFCE4E9888D8}">
      <dgm:prSet/>
      <dgm:spPr/>
      <dgm:t>
        <a:bodyPr/>
        <a:lstStyle/>
        <a:p>
          <a:endParaRPr lang="fr-FR"/>
        </a:p>
      </dgm:t>
    </dgm:pt>
    <dgm:pt modelId="{B8BCAE25-5E59-5644-BA71-65480F107E6A}" type="pres">
      <dgm:prSet presAssocID="{DB331C12-42C8-1D4C-8E2C-B661265BB0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4126E26-9431-494F-911D-2CE9E15B28C0}" type="pres">
      <dgm:prSet presAssocID="{58B22FAE-1309-B74E-9381-72FD01CB45B4}" presName="gear1" presStyleLbl="node1" presStyleIdx="0" presStyleCnt="3" custScaleX="70685" custScaleY="75778" custLinFactNeighborX="-10486" custLinFactNeighborY="-3941">
        <dgm:presLayoutVars>
          <dgm:chMax val="1"/>
          <dgm:bulletEnabled val="1"/>
        </dgm:presLayoutVars>
      </dgm:prSet>
      <dgm:spPr/>
    </dgm:pt>
    <dgm:pt modelId="{55342ABA-C271-C840-A238-03226EE9B9FB}" type="pres">
      <dgm:prSet presAssocID="{58B22FAE-1309-B74E-9381-72FD01CB45B4}" presName="gear1srcNode" presStyleLbl="node1" presStyleIdx="0" presStyleCnt="3"/>
      <dgm:spPr/>
    </dgm:pt>
    <dgm:pt modelId="{50E12D98-6B55-A641-BA34-A0D143B91481}" type="pres">
      <dgm:prSet presAssocID="{58B22FAE-1309-B74E-9381-72FD01CB45B4}" presName="gear1dstNode" presStyleLbl="node1" presStyleIdx="0" presStyleCnt="3"/>
      <dgm:spPr/>
    </dgm:pt>
    <dgm:pt modelId="{BA13C778-0A94-2443-8457-113D76AE9F40}" type="pres">
      <dgm:prSet presAssocID="{3D48263F-52FB-4240-88CB-2EE39802C2D4}" presName="gear2" presStyleLbl="node1" presStyleIdx="1" presStyleCnt="3">
        <dgm:presLayoutVars>
          <dgm:chMax val="1"/>
          <dgm:bulletEnabled val="1"/>
        </dgm:presLayoutVars>
      </dgm:prSet>
      <dgm:spPr/>
    </dgm:pt>
    <dgm:pt modelId="{1ED95E5B-F3F0-DD47-94E1-E71ECDFDD25A}" type="pres">
      <dgm:prSet presAssocID="{3D48263F-52FB-4240-88CB-2EE39802C2D4}" presName="gear2srcNode" presStyleLbl="node1" presStyleIdx="1" presStyleCnt="3"/>
      <dgm:spPr/>
    </dgm:pt>
    <dgm:pt modelId="{EE196218-BAA4-2F40-AF55-201F07FC8112}" type="pres">
      <dgm:prSet presAssocID="{3D48263F-52FB-4240-88CB-2EE39802C2D4}" presName="gear2dstNode" presStyleLbl="node1" presStyleIdx="1" presStyleCnt="3"/>
      <dgm:spPr/>
    </dgm:pt>
    <dgm:pt modelId="{B92E3677-7A95-F049-B070-0F795BC7BD26}" type="pres">
      <dgm:prSet presAssocID="{1693D2FD-204C-934E-8B3F-A7602626CA11}" presName="gear3" presStyleLbl="node1" presStyleIdx="2" presStyleCnt="3" custScaleX="108950" custScaleY="108950"/>
      <dgm:spPr/>
    </dgm:pt>
    <dgm:pt modelId="{38A5D560-A3D8-2E49-BB83-EC576AD98342}" type="pres">
      <dgm:prSet presAssocID="{1693D2FD-204C-934E-8B3F-A7602626CA1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B273FC6-76A5-EB46-8E21-FCEB11AD2E0F}" type="pres">
      <dgm:prSet presAssocID="{1693D2FD-204C-934E-8B3F-A7602626CA11}" presName="gear3srcNode" presStyleLbl="node1" presStyleIdx="2" presStyleCnt="3"/>
      <dgm:spPr/>
    </dgm:pt>
    <dgm:pt modelId="{11DED33F-9B7C-6347-9D3F-84BABD8D4F99}" type="pres">
      <dgm:prSet presAssocID="{1693D2FD-204C-934E-8B3F-A7602626CA11}" presName="gear3dstNode" presStyleLbl="node1" presStyleIdx="2" presStyleCnt="3"/>
      <dgm:spPr/>
    </dgm:pt>
    <dgm:pt modelId="{797BC76F-1375-484D-A1F2-522F48E34DE0}" type="pres">
      <dgm:prSet presAssocID="{49193EAB-3597-544B-97C6-DF3993A3061E}" presName="connector1" presStyleLbl="sibTrans2D1" presStyleIdx="0" presStyleCnt="3" custScaleX="64257" custScaleY="87840"/>
      <dgm:spPr/>
    </dgm:pt>
    <dgm:pt modelId="{A30EA234-4E89-0648-85AD-37F070ABC2F3}" type="pres">
      <dgm:prSet presAssocID="{CD63C755-C5A9-3540-A4FB-C607B6A4955A}" presName="connector2" presStyleLbl="sibTrans2D1" presStyleIdx="1" presStyleCnt="3"/>
      <dgm:spPr/>
    </dgm:pt>
    <dgm:pt modelId="{8B2AC78F-9FC9-684C-8E1D-D5B93E0D17CF}" type="pres">
      <dgm:prSet presAssocID="{0C84D20B-60E4-5146-862F-F556C7D1E0C6}" presName="connector3" presStyleLbl="sibTrans2D1" presStyleIdx="2" presStyleCnt="3"/>
      <dgm:spPr/>
    </dgm:pt>
  </dgm:ptLst>
  <dgm:cxnLst>
    <dgm:cxn modelId="{39104705-0DCD-E24C-A3BB-37E755885132}" type="presOf" srcId="{49193EAB-3597-544B-97C6-DF3993A3061E}" destId="{797BC76F-1375-484D-A1F2-522F48E34DE0}" srcOrd="0" destOrd="0" presId="urn:microsoft.com/office/officeart/2005/8/layout/gear1"/>
    <dgm:cxn modelId="{649A6107-CE1A-4B4A-98FB-419494458608}" type="presOf" srcId="{1693D2FD-204C-934E-8B3F-A7602626CA11}" destId="{38A5D560-A3D8-2E49-BB83-EC576AD98342}" srcOrd="1" destOrd="0" presId="urn:microsoft.com/office/officeart/2005/8/layout/gear1"/>
    <dgm:cxn modelId="{D80D080C-3BFD-7543-8273-827A827DC65F}" type="presOf" srcId="{1693D2FD-204C-934E-8B3F-A7602626CA11}" destId="{B92E3677-7A95-F049-B070-0F795BC7BD26}" srcOrd="0" destOrd="0" presId="urn:microsoft.com/office/officeart/2005/8/layout/gear1"/>
    <dgm:cxn modelId="{B0A0911C-F910-294C-B5DB-40C09D1CAFA3}" srcId="{DB331C12-42C8-1D4C-8E2C-B661265BB091}" destId="{3D48263F-52FB-4240-88CB-2EE39802C2D4}" srcOrd="1" destOrd="0" parTransId="{BC146399-8B3F-7040-AA80-157D7625A7F3}" sibTransId="{CD63C755-C5A9-3540-A4FB-C607B6A4955A}"/>
    <dgm:cxn modelId="{7AEED22A-B182-1048-9F19-F4A3A7FBB15F}" type="presOf" srcId="{3D48263F-52FB-4240-88CB-2EE39802C2D4}" destId="{BA13C778-0A94-2443-8457-113D76AE9F40}" srcOrd="0" destOrd="0" presId="urn:microsoft.com/office/officeart/2005/8/layout/gear1"/>
    <dgm:cxn modelId="{7E66765C-3200-A543-BEA8-10AA47C4E74C}" type="presOf" srcId="{58B22FAE-1309-B74E-9381-72FD01CB45B4}" destId="{55342ABA-C271-C840-A238-03226EE9B9FB}" srcOrd="1" destOrd="0" presId="urn:microsoft.com/office/officeart/2005/8/layout/gear1"/>
    <dgm:cxn modelId="{F2A06B4D-208C-5449-B5D4-4F70E4459E17}" type="presOf" srcId="{3D48263F-52FB-4240-88CB-2EE39802C2D4}" destId="{1ED95E5B-F3F0-DD47-94E1-E71ECDFDD25A}" srcOrd="1" destOrd="0" presId="urn:microsoft.com/office/officeart/2005/8/layout/gear1"/>
    <dgm:cxn modelId="{19FC6953-78F7-2845-AE64-1591C757D326}" type="presOf" srcId="{58B22FAE-1309-B74E-9381-72FD01CB45B4}" destId="{44126E26-9431-494F-911D-2CE9E15B28C0}" srcOrd="0" destOrd="0" presId="urn:microsoft.com/office/officeart/2005/8/layout/gear1"/>
    <dgm:cxn modelId="{C403C582-474C-4843-A281-AA6892E2B245}" type="presOf" srcId="{DB331C12-42C8-1D4C-8E2C-B661265BB091}" destId="{B8BCAE25-5E59-5644-BA71-65480F107E6A}" srcOrd="0" destOrd="0" presId="urn:microsoft.com/office/officeart/2005/8/layout/gear1"/>
    <dgm:cxn modelId="{32AADB89-6E79-6B41-AEE0-CFE1E7871E8E}" srcId="{DB331C12-42C8-1D4C-8E2C-B661265BB091}" destId="{58B22FAE-1309-B74E-9381-72FD01CB45B4}" srcOrd="0" destOrd="0" parTransId="{F34D7B80-1868-2847-9ADF-6060153F479F}" sibTransId="{49193EAB-3597-544B-97C6-DF3993A3061E}"/>
    <dgm:cxn modelId="{8EAACE97-A9CC-A44B-978B-756025AE165E}" type="presOf" srcId="{3D48263F-52FB-4240-88CB-2EE39802C2D4}" destId="{EE196218-BAA4-2F40-AF55-201F07FC8112}" srcOrd="2" destOrd="0" presId="urn:microsoft.com/office/officeart/2005/8/layout/gear1"/>
    <dgm:cxn modelId="{B02CCE9E-3EC1-A849-8765-EFCE4E9888D8}" srcId="{DB331C12-42C8-1D4C-8E2C-B661265BB091}" destId="{1693D2FD-204C-934E-8B3F-A7602626CA11}" srcOrd="2" destOrd="0" parTransId="{CE2D771B-97A7-C24B-B9CF-EF1CEA8CDD78}" sibTransId="{0C84D20B-60E4-5146-862F-F556C7D1E0C6}"/>
    <dgm:cxn modelId="{0AE9FEB8-6DD8-2D44-BE03-401DD7C5045E}" type="presOf" srcId="{58B22FAE-1309-B74E-9381-72FD01CB45B4}" destId="{50E12D98-6B55-A641-BA34-A0D143B91481}" srcOrd="2" destOrd="0" presId="urn:microsoft.com/office/officeart/2005/8/layout/gear1"/>
    <dgm:cxn modelId="{7DBE5BBA-CB34-FA4D-8689-698D8648DB01}" type="presOf" srcId="{1693D2FD-204C-934E-8B3F-A7602626CA11}" destId="{0B273FC6-76A5-EB46-8E21-FCEB11AD2E0F}" srcOrd="2" destOrd="0" presId="urn:microsoft.com/office/officeart/2005/8/layout/gear1"/>
    <dgm:cxn modelId="{1BEB9CC2-0C39-1348-9FD1-6A7A2727042F}" type="presOf" srcId="{1693D2FD-204C-934E-8B3F-A7602626CA11}" destId="{11DED33F-9B7C-6347-9D3F-84BABD8D4F99}" srcOrd="3" destOrd="0" presId="urn:microsoft.com/office/officeart/2005/8/layout/gear1"/>
    <dgm:cxn modelId="{CFCF20D7-4417-AE46-ADE8-743367A76C24}" type="presOf" srcId="{0C84D20B-60E4-5146-862F-F556C7D1E0C6}" destId="{8B2AC78F-9FC9-684C-8E1D-D5B93E0D17CF}" srcOrd="0" destOrd="0" presId="urn:microsoft.com/office/officeart/2005/8/layout/gear1"/>
    <dgm:cxn modelId="{D271F9FD-CB50-B14F-B123-2F89152A46E1}" type="presOf" srcId="{CD63C755-C5A9-3540-A4FB-C607B6A4955A}" destId="{A30EA234-4E89-0648-85AD-37F070ABC2F3}" srcOrd="0" destOrd="0" presId="urn:microsoft.com/office/officeart/2005/8/layout/gear1"/>
    <dgm:cxn modelId="{616AEB62-7E29-9143-976B-0391D9DDE597}" type="presParOf" srcId="{B8BCAE25-5E59-5644-BA71-65480F107E6A}" destId="{44126E26-9431-494F-911D-2CE9E15B28C0}" srcOrd="0" destOrd="0" presId="urn:microsoft.com/office/officeart/2005/8/layout/gear1"/>
    <dgm:cxn modelId="{190C5378-56A7-A846-BA12-95CDC265B880}" type="presParOf" srcId="{B8BCAE25-5E59-5644-BA71-65480F107E6A}" destId="{55342ABA-C271-C840-A238-03226EE9B9FB}" srcOrd="1" destOrd="0" presId="urn:microsoft.com/office/officeart/2005/8/layout/gear1"/>
    <dgm:cxn modelId="{99ACB188-4E5F-264C-81D9-229ED953DE23}" type="presParOf" srcId="{B8BCAE25-5E59-5644-BA71-65480F107E6A}" destId="{50E12D98-6B55-A641-BA34-A0D143B91481}" srcOrd="2" destOrd="0" presId="urn:microsoft.com/office/officeart/2005/8/layout/gear1"/>
    <dgm:cxn modelId="{1DDDF80A-F806-854F-8547-D4B9AC5ED4E6}" type="presParOf" srcId="{B8BCAE25-5E59-5644-BA71-65480F107E6A}" destId="{BA13C778-0A94-2443-8457-113D76AE9F40}" srcOrd="3" destOrd="0" presId="urn:microsoft.com/office/officeart/2005/8/layout/gear1"/>
    <dgm:cxn modelId="{6BB192FC-01B3-C94B-8023-DCC3E430D9CB}" type="presParOf" srcId="{B8BCAE25-5E59-5644-BA71-65480F107E6A}" destId="{1ED95E5B-F3F0-DD47-94E1-E71ECDFDD25A}" srcOrd="4" destOrd="0" presId="urn:microsoft.com/office/officeart/2005/8/layout/gear1"/>
    <dgm:cxn modelId="{2A2241E9-9425-D246-8FD4-73E61F4333B1}" type="presParOf" srcId="{B8BCAE25-5E59-5644-BA71-65480F107E6A}" destId="{EE196218-BAA4-2F40-AF55-201F07FC8112}" srcOrd="5" destOrd="0" presId="urn:microsoft.com/office/officeart/2005/8/layout/gear1"/>
    <dgm:cxn modelId="{35EBE70C-5F6C-1B41-8D26-AE452D28F613}" type="presParOf" srcId="{B8BCAE25-5E59-5644-BA71-65480F107E6A}" destId="{B92E3677-7A95-F049-B070-0F795BC7BD26}" srcOrd="6" destOrd="0" presId="urn:microsoft.com/office/officeart/2005/8/layout/gear1"/>
    <dgm:cxn modelId="{48C56334-DC42-BF41-A074-77BE302BDF86}" type="presParOf" srcId="{B8BCAE25-5E59-5644-BA71-65480F107E6A}" destId="{38A5D560-A3D8-2E49-BB83-EC576AD98342}" srcOrd="7" destOrd="0" presId="urn:microsoft.com/office/officeart/2005/8/layout/gear1"/>
    <dgm:cxn modelId="{D48D3C2A-292C-3646-835A-F7935CA6B982}" type="presParOf" srcId="{B8BCAE25-5E59-5644-BA71-65480F107E6A}" destId="{0B273FC6-76A5-EB46-8E21-FCEB11AD2E0F}" srcOrd="8" destOrd="0" presId="urn:microsoft.com/office/officeart/2005/8/layout/gear1"/>
    <dgm:cxn modelId="{682BE9B8-C0C8-7948-B4DC-4F5620BCB126}" type="presParOf" srcId="{B8BCAE25-5E59-5644-BA71-65480F107E6A}" destId="{11DED33F-9B7C-6347-9D3F-84BABD8D4F99}" srcOrd="9" destOrd="0" presId="urn:microsoft.com/office/officeart/2005/8/layout/gear1"/>
    <dgm:cxn modelId="{6A9F8021-415D-D641-A86D-F75FC6C53433}" type="presParOf" srcId="{B8BCAE25-5E59-5644-BA71-65480F107E6A}" destId="{797BC76F-1375-484D-A1F2-522F48E34DE0}" srcOrd="10" destOrd="0" presId="urn:microsoft.com/office/officeart/2005/8/layout/gear1"/>
    <dgm:cxn modelId="{EA1B4E16-D461-2143-B3F7-E83483F5234D}" type="presParOf" srcId="{B8BCAE25-5E59-5644-BA71-65480F107E6A}" destId="{A30EA234-4E89-0648-85AD-37F070ABC2F3}" srcOrd="11" destOrd="0" presId="urn:microsoft.com/office/officeart/2005/8/layout/gear1"/>
    <dgm:cxn modelId="{78552A26-6FC9-8F48-A6A6-CFD0FCB93C10}" type="presParOf" srcId="{B8BCAE25-5E59-5644-BA71-65480F107E6A}" destId="{8B2AC78F-9FC9-684C-8E1D-D5B93E0D17C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26E26-9431-494F-911D-2CE9E15B28C0}">
      <dsp:nvSpPr>
        <dsp:cNvPr id="0" name=""/>
        <dsp:cNvSpPr/>
      </dsp:nvSpPr>
      <dsp:spPr>
        <a:xfrm>
          <a:off x="2432432" y="1743161"/>
          <a:ext cx="1290210" cy="138317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L6</a:t>
          </a:r>
        </a:p>
      </dsp:txBody>
      <dsp:txXfrm>
        <a:off x="2691822" y="2060986"/>
        <a:ext cx="771430" cy="722925"/>
      </dsp:txXfrm>
    </dsp:sp>
    <dsp:sp modelId="{BA13C778-0A94-2443-8457-113D76AE9F40}">
      <dsp:nvSpPr>
        <dsp:cNvPr id="0" name=""/>
        <dsp:cNvSpPr/>
      </dsp:nvSpPr>
      <dsp:spPr>
        <a:xfrm>
          <a:off x="1294300" y="1162601"/>
          <a:ext cx="1327487" cy="132748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L10</a:t>
          </a:r>
        </a:p>
      </dsp:txBody>
      <dsp:txXfrm>
        <a:off x="1628499" y="1498820"/>
        <a:ext cx="659089" cy="655049"/>
      </dsp:txXfrm>
    </dsp:sp>
    <dsp:sp modelId="{B92E3677-7A95-F049-B070-0F795BC7BD26}">
      <dsp:nvSpPr>
        <dsp:cNvPr id="0" name=""/>
        <dsp:cNvSpPr/>
      </dsp:nvSpPr>
      <dsp:spPr>
        <a:xfrm rot="20700000">
          <a:off x="1979624" y="188565"/>
          <a:ext cx="1417076" cy="141707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L3</a:t>
          </a:r>
        </a:p>
      </dsp:txBody>
      <dsp:txXfrm rot="-20700000">
        <a:off x="2290430" y="499371"/>
        <a:ext cx="795463" cy="795463"/>
      </dsp:txXfrm>
    </dsp:sp>
    <dsp:sp modelId="{797BC76F-1375-484D-A1F2-522F48E34DE0}">
      <dsp:nvSpPr>
        <dsp:cNvPr id="0" name=""/>
        <dsp:cNvSpPr/>
      </dsp:nvSpPr>
      <dsp:spPr>
        <a:xfrm>
          <a:off x="2624110" y="1465943"/>
          <a:ext cx="1501286" cy="2052274"/>
        </a:xfrm>
        <a:prstGeom prst="circularArrow">
          <a:avLst>
            <a:gd name="adj1" fmla="val 4688"/>
            <a:gd name="adj2" fmla="val 299029"/>
            <a:gd name="adj3" fmla="val 2490974"/>
            <a:gd name="adj4" fmla="val 1591665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EA234-4E89-0648-85AD-37F070ABC2F3}">
      <dsp:nvSpPr>
        <dsp:cNvPr id="0" name=""/>
        <dsp:cNvSpPr/>
      </dsp:nvSpPr>
      <dsp:spPr>
        <a:xfrm>
          <a:off x="1059205" y="872635"/>
          <a:ext cx="1697524" cy="16975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AC78F-9FC9-684C-8E1D-D5B93E0D17CF}">
      <dsp:nvSpPr>
        <dsp:cNvPr id="0" name=""/>
        <dsp:cNvSpPr/>
      </dsp:nvSpPr>
      <dsp:spPr>
        <a:xfrm>
          <a:off x="1736971" y="-34367"/>
          <a:ext cx="1830273" cy="18302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A9EAD-AD01-4746-BD3C-71A663349F42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BD956-6367-49CA-B37E-8B9CA66BF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D956-6367-49CA-B37E-8B9CA66BF2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33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Dans le contexte de mutualisation, de partage, les données d’apprentissages et les usage de ce données font partie intégrante de la question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E63B4-B8CA-004D-A784-4690FE9D3130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3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E63B4-B8CA-004D-A784-4690FE9D3130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17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Création d’un </a:t>
            </a:r>
            <a:r>
              <a:rPr lang="fr-FR" err="1"/>
              <a:t>moodle</a:t>
            </a:r>
            <a:r>
              <a:rPr lang="fr-FR"/>
              <a:t> d’expérimentation sur lequel est expérimentateurs ont leu cours en production (avec les étudiants). Récupération de données externes  </a:t>
            </a:r>
            <a:r>
              <a:rPr lang="fr-FR" err="1"/>
              <a:t>wooclap</a:t>
            </a:r>
            <a:r>
              <a:rPr lang="fr-FR"/>
              <a:t> (besoin </a:t>
            </a:r>
            <a:r>
              <a:rPr lang="fr-FR" err="1"/>
              <a:t>emergeant</a:t>
            </a:r>
            <a:r>
              <a:rPr lang="fr-FR"/>
              <a:t> des formateur / </a:t>
            </a:r>
            <a:r>
              <a:rPr lang="fr-FR" err="1"/>
              <a:t>video</a:t>
            </a:r>
            <a:r>
              <a:rPr lang="fr-FR"/>
              <a:t>)</a:t>
            </a:r>
          </a:p>
          <a:p>
            <a:r>
              <a:rPr lang="fr-FR" err="1"/>
              <a:t>Developpement</a:t>
            </a:r>
            <a:r>
              <a:rPr lang="fr-FR"/>
              <a:t> des serveurs</a:t>
            </a:r>
          </a:p>
          <a:p>
            <a:r>
              <a:rPr lang="fr-FR"/>
              <a:t>Dev d’un plugin vidéo</a:t>
            </a:r>
          </a:p>
          <a:p>
            <a:r>
              <a:rPr lang="fr-FR"/>
              <a:t>Le bouton marche arrêt sur les cours 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E63B4-B8CA-004D-A784-4690FE9D3130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92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Ne touche pas au </a:t>
            </a:r>
            <a:r>
              <a:rPr lang="fr-FR" err="1"/>
              <a:t>moodle</a:t>
            </a:r>
            <a:r>
              <a:rPr lang="fr-FR"/>
              <a:t> existant</a:t>
            </a:r>
          </a:p>
          <a:p>
            <a:r>
              <a:rPr lang="fr-FR"/>
              <a:t>Ne touche pas les profs et les étudiants non volontaires.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E63B4-B8CA-004D-A784-4690FE9D3130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0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21823A-F740-42C3-ACB0-61FD95936EAA}"/>
              </a:ext>
            </a:extLst>
          </p:cNvPr>
          <p:cNvSpPr/>
          <p:nvPr userDrawn="1"/>
        </p:nvSpPr>
        <p:spPr>
          <a:xfrm>
            <a:off x="163902" y="145062"/>
            <a:ext cx="8816196" cy="3252188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29795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16392"/>
            <a:ext cx="6858000" cy="13414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CEC214-D9D2-4665-977E-C37D135B8E86}"/>
              </a:ext>
            </a:extLst>
          </p:cNvPr>
          <p:cNvSpPr/>
          <p:nvPr userDrawn="1"/>
        </p:nvSpPr>
        <p:spPr>
          <a:xfrm>
            <a:off x="163902" y="145062"/>
            <a:ext cx="559998" cy="138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65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4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6947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916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84706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5364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313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15636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142F-7272-41AA-89FA-98415222E6FA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50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6400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3268EE-B5C7-4C5E-96C0-636DCFD5B750}"/>
              </a:ext>
            </a:extLst>
          </p:cNvPr>
          <p:cNvSpPr/>
          <p:nvPr userDrawn="1"/>
        </p:nvSpPr>
        <p:spPr>
          <a:xfrm>
            <a:off x="314678" y="310551"/>
            <a:ext cx="8669547" cy="96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80735-B75E-457E-8CC5-70C8F5D93868}"/>
              </a:ext>
            </a:extLst>
          </p:cNvPr>
          <p:cNvSpPr/>
          <p:nvPr userDrawn="1"/>
        </p:nvSpPr>
        <p:spPr>
          <a:xfrm>
            <a:off x="198408" y="163902"/>
            <a:ext cx="8669547" cy="905774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996"/>
            <a:ext cx="7886700" cy="4675967"/>
          </a:xfrm>
        </p:spPr>
        <p:txBody>
          <a:bodyPr/>
          <a:lstStyle>
            <a:lvl2pPr marL="685800" indent="-228600">
              <a:buFont typeface="Verdana" panose="020B0604030504040204" pitchFamily="34" charset="0"/>
              <a:buChar char="–"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44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04843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804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8257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6162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265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858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99587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2156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20350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5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054817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89898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5D449D-C643-48A7-BD21-96E794B46011}"/>
              </a:ext>
            </a:extLst>
          </p:cNvPr>
          <p:cNvSpPr/>
          <p:nvPr userDrawn="1"/>
        </p:nvSpPr>
        <p:spPr>
          <a:xfrm>
            <a:off x="314678" y="310550"/>
            <a:ext cx="8669547" cy="35627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4570A-232C-435D-AFE1-AD6DAD22DFD9}"/>
              </a:ext>
            </a:extLst>
          </p:cNvPr>
          <p:cNvSpPr/>
          <p:nvPr userDrawn="1"/>
        </p:nvSpPr>
        <p:spPr>
          <a:xfrm>
            <a:off x="198408" y="146649"/>
            <a:ext cx="8669547" cy="3562709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1887476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8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7202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94961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4543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80317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BDE18-7311-4D84-95CA-5D3720DC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5B82AA-5F66-49EA-B902-E3C9DEA7E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65899-6662-4A98-B504-821FCED8542D}"/>
              </a:ext>
            </a:extLst>
          </p:cNvPr>
          <p:cNvSpPr/>
          <p:nvPr userDrawn="1"/>
        </p:nvSpPr>
        <p:spPr>
          <a:xfrm>
            <a:off x="0" y="1"/>
            <a:ext cx="900836" cy="262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BF5822-830B-4B01-88D8-B7D29C796E95}"/>
              </a:ext>
            </a:extLst>
          </p:cNvPr>
          <p:cNvSpPr/>
          <p:nvPr userDrawn="1"/>
        </p:nvSpPr>
        <p:spPr>
          <a:xfrm>
            <a:off x="78581" y="95249"/>
            <a:ext cx="8991000" cy="6660000"/>
          </a:xfrm>
          <a:prstGeom prst="rect">
            <a:avLst/>
          </a:prstGeom>
          <a:noFill/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0585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8A04F6-BC06-49DE-AE35-07E6C02478C8}"/>
              </a:ext>
            </a:extLst>
          </p:cNvPr>
          <p:cNvSpPr/>
          <p:nvPr userDrawn="1"/>
        </p:nvSpPr>
        <p:spPr>
          <a:xfrm>
            <a:off x="357187" y="486172"/>
            <a:ext cx="8596313" cy="29499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480EBF-863D-4F47-9684-06EAAECA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232570"/>
            <a:ext cx="8605838" cy="2891631"/>
          </a:xfrm>
          <a:solidFill>
            <a:srgbClr val="0BBBEF"/>
          </a:solidFill>
        </p:spPr>
        <p:txBody>
          <a:bodyPr anchor="ctr" anchorCtr="0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C19024-B985-4959-AA8E-F82FF5CB2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37" y="3537745"/>
            <a:ext cx="8234363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99EE0F-4835-44FC-9C71-F5C1274C3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70693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DFEB0D-8C6F-4239-A2C8-0E1BBD8132D1}"/>
              </a:ext>
            </a:extLst>
          </p:cNvPr>
          <p:cNvSpPr/>
          <p:nvPr userDrawn="1"/>
        </p:nvSpPr>
        <p:spPr>
          <a:xfrm>
            <a:off x="388649" y="466726"/>
            <a:ext cx="8583901" cy="1271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9E5EC5-C364-4CAC-876F-BCFEB9E8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44732"/>
            <a:ext cx="8629650" cy="1260218"/>
          </a:xfrm>
          <a:solidFill>
            <a:srgbClr val="0BBBE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304604-87A8-4B52-A5CE-B9A72243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72471"/>
            <a:ext cx="7886700" cy="356472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4823D1-1F79-427E-AD4D-3862830B3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48736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538667-5CEF-40D4-BB4B-73F5027F8451}"/>
              </a:ext>
            </a:extLst>
          </p:cNvPr>
          <p:cNvSpPr/>
          <p:nvPr userDrawn="1"/>
        </p:nvSpPr>
        <p:spPr>
          <a:xfrm>
            <a:off x="388649" y="466726"/>
            <a:ext cx="8583901" cy="1271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7283E42-833D-4ED4-B08D-E59D79C3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44732"/>
            <a:ext cx="8629650" cy="1260218"/>
          </a:xfrm>
          <a:solidFill>
            <a:srgbClr val="0BBBE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8FDDBF-890B-45AB-99D4-6941BEC00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61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39091-94BF-4AB9-B41C-CB0F9276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022723-B1E4-4D21-A029-81B1688B2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D07E78-F805-4EE4-B956-60038269E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C910A2-5A78-4589-8976-64E928532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2BD5B3-BF30-453F-8434-0ED6EB0C1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>
                <a:solidFill>
                  <a:prstClr val="white"/>
                </a:solidFill>
              </a:rPr>
              <a:t>Université d’Angers</a:t>
            </a:r>
          </a:p>
        </p:txBody>
      </p:sp>
    </p:spTree>
    <p:extLst>
      <p:ext uri="{BB962C8B-B14F-4D97-AF65-F5344CB8AC3E}">
        <p14:creationId xmlns:p14="http://schemas.microsoft.com/office/powerpoint/2010/main" val="176653773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9300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262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70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931431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 algn="r">
              <a:defRPr lang="en-GB" sz="1200" dirty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/>
              <a:t>Insérer un logo client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0" tIns="72000" rIns="0" bIns="72000" anchor="b">
            <a:noAutofit/>
          </a:bodyPr>
          <a:lstStyle>
            <a:lvl1pPr algn="r">
              <a:defRPr sz="28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Présentation</a:t>
            </a:r>
          </a:p>
        </p:txBody>
      </p:sp>
      <p:sp>
        <p:nvSpPr>
          <p:cNvPr id="14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77277" y="4425489"/>
            <a:ext cx="5815385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Sous 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77277" y="5034155"/>
            <a:ext cx="5815385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Date | Auteur | Diffusion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4774" cy="6496334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9826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77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urple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63997" b="-5943"/>
          <a:stretch/>
        </p:blipFill>
        <p:spPr bwMode="auto">
          <a:xfrm>
            <a:off x="0" y="1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9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931432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120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/>
              <a:t>Insérer un logo client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8" y="3334423"/>
            <a:ext cx="5815385" cy="964800"/>
          </a:xfrm>
        </p:spPr>
        <p:txBody>
          <a:bodyPr lIns="0" tIns="72000" rIns="0" bIns="72000" anchor="b">
            <a:noAutofit/>
          </a:bodyPr>
          <a:lstStyle>
            <a:lvl1pPr algn="r">
              <a:defRPr sz="28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77278" y="4425489"/>
            <a:ext cx="5815385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Sous-titre de votre présentation</a:t>
            </a:r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77278" y="5034155"/>
            <a:ext cx="5815385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Date | Auteur | Diffusion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53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863748"/>
          </a:xfrm>
        </p:spPr>
        <p:txBody>
          <a:bodyPr lIns="108000" tIns="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Compléter avec un titre ici qui porte votre message sur deux lignes au maximum pour des raisons de lisibilité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</p:spTree>
    <p:extLst>
      <p:ext uri="{BB962C8B-B14F-4D97-AF65-F5344CB8AC3E}">
        <p14:creationId xmlns:p14="http://schemas.microsoft.com/office/powerpoint/2010/main" val="130759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 hasCustomPrompt="1"/>
          </p:nvPr>
        </p:nvSpPr>
        <p:spPr>
          <a:xfrm>
            <a:off x="319015" y="1268414"/>
            <a:ext cx="8507077" cy="4968875"/>
          </a:xfrm>
          <a:prstGeom prst="rect">
            <a:avLst/>
          </a:prstGeom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algn="just">
              <a:defRPr>
                <a:solidFill>
                  <a:schemeClr val="tx1"/>
                </a:solidFill>
              </a:defRPr>
            </a:lvl6pPr>
            <a:lvl7pPr algn="just">
              <a:defRPr>
                <a:solidFill>
                  <a:schemeClr val="tx1"/>
                </a:solidFill>
              </a:defRPr>
            </a:lvl7pPr>
            <a:lvl8pPr algn="just">
              <a:defRPr>
                <a:solidFill>
                  <a:schemeClr val="tx1"/>
                </a:solidFill>
              </a:defRPr>
            </a:lvl8pPr>
            <a:lvl9pPr algn="just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r-FR"/>
              <a:t>Niveau 1 - </a:t>
            </a:r>
            <a:r>
              <a:rPr lang="fr-FR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/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  <a:p>
            <a:pPr lvl="5"/>
            <a:r>
              <a:rPr lang="fr-FR"/>
              <a:t>Niveau 6</a:t>
            </a:r>
          </a:p>
          <a:p>
            <a:pPr lvl="6"/>
            <a:r>
              <a:rPr lang="fr-FR"/>
              <a:t>Niveau 7</a:t>
            </a:r>
          </a:p>
          <a:p>
            <a:pPr lvl="7"/>
            <a:r>
              <a:rPr lang="fr-FR" noProof="0"/>
              <a:t>Nive</a:t>
            </a:r>
            <a:r>
              <a:rPr lang="fr-FR"/>
              <a:t>au 8</a:t>
            </a:r>
          </a:p>
          <a:p>
            <a:pPr lvl="8"/>
            <a:r>
              <a:rPr lang="fr-FR"/>
              <a:t>Niveau 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A78BB8-1A9B-4281-867D-7F466688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0159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t Text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6" y="1268413"/>
            <a:ext cx="4126657" cy="4968000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99436" y="1268413"/>
            <a:ext cx="4126657" cy="4968000"/>
          </a:xfrm>
          <a:prstGeom prst="rect">
            <a:avLst/>
          </a:prstGeom>
        </p:spPr>
        <p:txBody>
          <a:bodyPr lIns="108000" tIns="108000" rIns="108000" bIns="108000"/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111C96-5471-4B1E-8E82-0A858416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67590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1 à 6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108000" tIns="36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AGENDA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26662" y="1289328"/>
            <a:ext cx="5715624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20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26662" y="2091951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26662" y="2894574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26662" y="3697197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26662" y="4499820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5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418718" y="1289328"/>
            <a:ext cx="1275626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1000" b="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418718" y="4499820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418718" y="3697197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418718" y="2894574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418718" y="2091951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26662" y="5302445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6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418718" y="5302445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24638" y="1289328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324638" y="2091951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24638" y="2894574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24638" y="3697197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324638" y="4499820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324638" y="5302445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77794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1 à 10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26662" y="1282012"/>
            <a:ext cx="5594684" cy="414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00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26662" y="1757553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26662" y="2233094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26662" y="2708635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26662" y="5561883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10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419983" y="1282012"/>
            <a:ext cx="1159660" cy="414000"/>
          </a:xfrm>
          <a:prstGeom prst="rect">
            <a:avLst/>
          </a:prstGeom>
        </p:spPr>
        <p:txBody>
          <a:bodyPr wrap="square" tIns="108000" bIns="108000" anchor="ctr">
            <a:noAutofit/>
          </a:bodyPr>
          <a:lstStyle>
            <a:lvl1pPr algn="l">
              <a:defRPr sz="1000" b="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419983" y="5561883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419983" y="2708635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419983" y="2233094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419983" y="1757553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26662" y="3184176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5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419983" y="3184176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526662" y="3659717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6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526662" y="4135258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7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419983" y="4135258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7419983" y="3659717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1526662" y="4610799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8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7419983" y="4610799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526662" y="5086340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9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4" hasCustomPrompt="1"/>
          </p:nvPr>
        </p:nvSpPr>
        <p:spPr>
          <a:xfrm>
            <a:off x="7419983" y="5086340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330222" y="1282012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330222" y="1757553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330222" y="2233094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330222" y="2708635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330222" y="3184176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330222" y="3659717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06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330222" y="4135258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07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330222" y="4610799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08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64" hasCustomPrompt="1"/>
          </p:nvPr>
        </p:nvSpPr>
        <p:spPr>
          <a:xfrm>
            <a:off x="330222" y="5086340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09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65" hasCustomPrompt="1"/>
          </p:nvPr>
        </p:nvSpPr>
        <p:spPr>
          <a:xfrm>
            <a:off x="330222" y="5561883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10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108000" tIns="36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33147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16804" cy="4725900"/>
          </a:xfrm>
          <a:prstGeom prst="rect">
            <a:avLst/>
          </a:prstGeom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2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</p:spTree>
    <p:extLst>
      <p:ext uri="{BB962C8B-B14F-4D97-AF65-F5344CB8AC3E}">
        <p14:creationId xmlns:p14="http://schemas.microsoft.com/office/powerpoint/2010/main" val="1134723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ilver Grey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2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3290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688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ow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1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105119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Brow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1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1961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735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204" b="-45087"/>
          <a:stretch/>
        </p:blipFill>
        <p:spPr>
          <a:xfrm>
            <a:off x="-1" y="-9086"/>
            <a:ext cx="9144001" cy="68580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veillant\Desktop\WAVESTONE #ProdTools\4. Visuels\La city 2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4"/>
          <a:stretch/>
        </p:blipFill>
        <p:spPr bwMode="auto">
          <a:xfrm>
            <a:off x="-14356" y="1"/>
            <a:ext cx="9158356" cy="68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 bwMode="black">
          <a:xfrm>
            <a:off x="-958" y="0"/>
            <a:ext cx="2126274" cy="522920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PARIS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LONDRES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NEW YORK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HONG KONG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SINGAPORE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DUBAI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SAO PAULO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LUXEMBOURG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MADRID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MILAN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BRUXELLES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GENEVE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CASABLANCA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ISTAMBUL *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LYON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MARSEILLE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 bwMode="black">
          <a:xfrm>
            <a:off x="583865" y="5301209"/>
            <a:ext cx="6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 Partenariats</a:t>
            </a:r>
          </a:p>
        </p:txBody>
      </p:sp>
      <p:pic>
        <p:nvPicPr>
          <p:cNvPr id="9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6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 userDrawn="1"/>
        </p:nvGraphicFramePr>
        <p:xfrm>
          <a:off x="364549" y="3212976"/>
          <a:ext cx="8671012" cy="4053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17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33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4884">
                <a:tc>
                  <a:txBody>
                    <a:bodyPr/>
                    <a:lstStyle/>
                    <a:p>
                      <a:r>
                        <a:rPr lang="fr-FR" sz="900" b="1"/>
                        <a:t>Niveau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Police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Couleur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Taille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Effet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Bullet 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</a:t>
                      </a:r>
                      <a:b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Espacement </a:t>
                      </a:r>
                    </a:p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43">
                <a:tc>
                  <a:txBody>
                    <a:bodyPr/>
                    <a:lstStyle/>
                    <a:p>
                      <a:r>
                        <a:rPr lang="fr-FR" sz="1000" i="0" kern="1200" cap="all" baseline="0">
                          <a:solidFill>
                            <a:schemeClr val="accent4"/>
                          </a:solidFill>
                          <a:latin typeface="+mj-lt"/>
                          <a:ea typeface="+mn-ea"/>
                          <a:cs typeface="+mn-cs"/>
                        </a:rPr>
                        <a:t>surtitre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 / 132 / 129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CAPS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71">
                <a:tc>
                  <a:txBody>
                    <a:bodyPr/>
                    <a:lstStyle/>
                    <a:p>
                      <a:r>
                        <a:rPr lang="fr-FR" sz="2200" kern="1200" baseline="0">
                          <a:solidFill>
                            <a:schemeClr val="bg2"/>
                          </a:solidFill>
                          <a:latin typeface="+mj-lt"/>
                          <a:ea typeface="+mj-ea"/>
                          <a:cs typeface="+mj-cs"/>
                        </a:rPr>
                        <a:t>Titre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  <a:p>
                      <a:pPr algn="ctr"/>
                      <a:endParaRPr lang="fr-FR" sz="1000" i="0" kern="1200" cap="non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000" i="0" kern="1200" cap="all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lvl="0"/>
                      <a:r>
                        <a:rPr lang="fr-FR" sz="1600" i="0" kern="1200" cap="none" baseline="0">
                          <a:solidFill>
                            <a:srgbClr val="503078"/>
                          </a:solidFill>
                          <a:latin typeface="+mn-lt"/>
                          <a:ea typeface="+mn-ea"/>
                          <a:cs typeface="+mn-cs"/>
                        </a:rPr>
                        <a:t>Niveau 1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000" i="0" kern="1200" cap="all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0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bg2"/>
                        </a:buClr>
                        <a:buFont typeface="Tempus Sans ITC" panose="04020404030D07020202" pitchFamily="82" charset="0"/>
                        <a:buChar char="/"/>
                      </a:pPr>
                      <a:r>
                        <a:rPr lang="fr-FR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Tempus Sans ITC</a:t>
                      </a:r>
                      <a:b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002F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r>
                        <a:rPr lang="fr-FR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3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›"/>
                      </a:pPr>
                      <a:r>
                        <a:rPr lang="fr-FR" sz="12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Tahoma" panose="020B0604030504040204" pitchFamily="34" charset="0"/>
                        <a:buNone/>
                      </a:pP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 </a:t>
                      </a:r>
                      <a:b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203A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1,8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»"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</a:t>
                      </a:r>
                      <a:b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00BB</a:t>
                      </a:r>
                    </a:p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2,5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4445673" y="410412"/>
            <a:ext cx="4380420" cy="108011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Remaining bug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 Police Tahoma italique ne passe pas à l’impression depuis un document PDF généré directement par PPT.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Passer par une imprimante PDF type PDF Creator.</a:t>
            </a:r>
          </a:p>
        </p:txBody>
      </p:sp>
      <p:graphicFrame>
        <p:nvGraphicFramePr>
          <p:cNvPr id="7" name="Inhaltsplatzhalter 3"/>
          <p:cNvGraphicFramePr>
            <a:graphicFrameLocks/>
          </p:cNvGraphicFramePr>
          <p:nvPr userDrawn="1"/>
        </p:nvGraphicFramePr>
        <p:xfrm>
          <a:off x="335141" y="1470716"/>
          <a:ext cx="8520100" cy="17724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6682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1" kern="1200" noProof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Color scheme</a:t>
                      </a:r>
                    </a:p>
                  </a:txBody>
                  <a:tcPr marL="66462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1</a:t>
                      </a:r>
                    </a:p>
                  </a:txBody>
                  <a:tcPr marL="66462" marR="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3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4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5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6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0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  <a:b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240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156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184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118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129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154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How to use the Wavestone </a:t>
            </a:r>
            <a:r>
              <a:rPr lang="fr-FR" noProof="0" err="1"/>
              <a:t>ppt</a:t>
            </a:r>
            <a:r>
              <a:rPr lang="fr-FR" noProof="0"/>
              <a:t> </a:t>
            </a:r>
            <a:r>
              <a:rPr lang="fr-FR" noProof="0" err="1"/>
              <a:t>template</a:t>
            </a:r>
            <a:endParaRPr lang="fr-FR" noProof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326140"/>
          </a:xfrm>
        </p:spPr>
        <p:txBody>
          <a:bodyPr lIns="108000" tIns="3600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Color &amp; Font structure</a:t>
            </a: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312406" y="730806"/>
            <a:ext cx="4126656" cy="753979"/>
            <a:chOff x="338440" y="866281"/>
            <a:chExt cx="4614560" cy="75397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338440" y="866281"/>
              <a:ext cx="4614560" cy="753979"/>
            </a:xfrm>
            <a:prstGeom prst="rect">
              <a:avLst/>
            </a:prstGeom>
            <a:noFill/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503078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Raccourci pour changer de niveau :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503078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Shift + Alt + Flèche droite ou gauche</a:t>
              </a:r>
            </a:p>
          </p:txBody>
        </p:sp>
        <p:pic>
          <p:nvPicPr>
            <p:cNvPr id="12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142" y="998628"/>
              <a:ext cx="489284" cy="489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621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DP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" y="6669088"/>
            <a:ext cx="9158654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2" rIns="91384" bIns="45692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8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9" name="Numero"/>
          <p:cNvSpPr>
            <a:spLocks noChangeArrowheads="1"/>
          </p:cNvSpPr>
          <p:nvPr userDrawn="1"/>
        </p:nvSpPr>
        <p:spPr bwMode="auto">
          <a:xfrm>
            <a:off x="8839626" y="6669093"/>
            <a:ext cx="304374" cy="22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DD48-17BC-4FDF-AB5F-031E7608C1BF}" type="slidenum">
              <a:rPr kumimoji="1" lang="fr-C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1" lang="fr-C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549200" y="134838"/>
            <a:ext cx="8102991" cy="255186"/>
          </a:xfrm>
        </p:spPr>
        <p:txBody>
          <a:bodyPr>
            <a:noAutofit/>
          </a:bodyPr>
          <a:lstStyle>
            <a:lvl1pPr algn="l">
              <a:defRPr sz="1400" cap="all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/>
              <a:t>Titre section</a:t>
            </a: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549204" y="387470"/>
            <a:ext cx="8121614" cy="38561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  <a:lvl2pPr marL="456924" indent="0" algn="l">
              <a:buNone/>
              <a:defRPr/>
            </a:lvl2pPr>
            <a:lvl3pPr marL="913848" indent="0" algn="l">
              <a:buNone/>
              <a:defRPr/>
            </a:lvl3pPr>
            <a:lvl4pPr marL="1370770" indent="0" algn="l">
              <a:buNone/>
              <a:defRPr/>
            </a:lvl4pPr>
            <a:lvl5pPr marL="1827694" indent="0" algn="l">
              <a:buNone/>
              <a:defRPr/>
            </a:lvl5pPr>
          </a:lstStyle>
          <a:p>
            <a:pPr lvl="0"/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443901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08206"/>
      </p:ext>
    </p:extLst>
  </p:cSld>
  <p:clrMapOvr>
    <a:masterClrMapping/>
  </p:clrMapOvr>
  <p:transition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dential - 1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6" y="1268414"/>
            <a:ext cx="4718769" cy="3795699"/>
          </a:xfrm>
          <a:prstGeom prst="rect">
            <a:avLst/>
          </a:prstGeom>
          <a:noFill/>
        </p:spPr>
        <p:txBody>
          <a:bodyPr lIns="108000" tIns="108000" rIns="108000" bIns="108000">
            <a:norm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 sz="1200"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 sz="1100"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1 - To move to the next level, Alt + Shift + right arrow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9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171706"/>
            <a:ext cx="9144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250622" y="1268414"/>
            <a:ext cx="3575471" cy="3255699"/>
          </a:xfrm>
        </p:spPr>
        <p:txBody>
          <a:bodyPr anchor="t"/>
          <a:lstStyle>
            <a:lvl1pPr algn="ctr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fr-FR"/>
              <a:t>Insérer votre illustration ici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250461" y="4524112"/>
            <a:ext cx="3575631" cy="540000"/>
          </a:xfrm>
        </p:spPr>
        <p:txBody>
          <a:bodyPr lIns="0" rIns="0" anchor="b"/>
          <a:lstStyle>
            <a:lvl1pPr algn="l">
              <a:buFontTx/>
              <a:buNone/>
              <a:defRPr sz="1000" i="0" cap="none" baseline="0">
                <a:solidFill>
                  <a:schemeClr val="accent5"/>
                </a:solidFill>
              </a:defRPr>
            </a:lvl1pPr>
            <a:lvl2pPr>
              <a:buFontTx/>
              <a:buNone/>
              <a:defRPr i="1">
                <a:solidFill>
                  <a:schemeClr val="bg2"/>
                </a:solidFill>
              </a:defRPr>
            </a:lvl2pPr>
            <a:lvl3pPr>
              <a:buFontTx/>
              <a:buNone/>
              <a:defRPr i="1">
                <a:solidFill>
                  <a:schemeClr val="bg2"/>
                </a:solidFill>
              </a:defRPr>
            </a:lvl3pPr>
            <a:lvl4pPr>
              <a:buFontTx/>
              <a:buNone/>
              <a:defRPr i="1">
                <a:solidFill>
                  <a:schemeClr val="bg2"/>
                </a:solidFill>
              </a:defRPr>
            </a:lvl4pPr>
            <a:lvl5pPr marL="360000" indent="0">
              <a:buFontTx/>
              <a:buNone/>
              <a:defRPr i="1">
                <a:solidFill>
                  <a:schemeClr val="bg2"/>
                </a:solidFill>
              </a:defRPr>
            </a:lvl5pPr>
          </a:lstStyle>
          <a:p>
            <a:pPr lvl="0"/>
            <a:r>
              <a:rPr lang="fr-FR" noProof="0"/>
              <a:t>Insérer le titre de votre illustration ici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81274" y="5189706"/>
            <a:ext cx="2399262" cy="104400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266700" marR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  <a:tabLst/>
              <a:defRPr lang="fr-FR" sz="1000" i="0" kern="1200" cap="none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cap="none" baseline="0">
                <a:solidFill>
                  <a:schemeClr val="bg1"/>
                </a:solidFill>
              </a:defRPr>
            </a:lvl2pPr>
            <a:lvl3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3pPr>
            <a:lvl4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cap="none" baseline="0">
                <a:solidFill>
                  <a:schemeClr val="bg1"/>
                </a:solidFill>
              </a:defRPr>
            </a:lvl4pPr>
            <a:lvl5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5pPr>
            <a:lvl6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6pPr>
            <a:lvl7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7pPr>
            <a:lvl8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8pPr>
            <a:lvl9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Résultat ou élément-clé</a:t>
            </a:r>
          </a:p>
          <a:p>
            <a:pPr lvl="0"/>
            <a:r>
              <a:rPr lang="fr-FR"/>
              <a:t>Résultat ou élément-clé</a:t>
            </a:r>
          </a:p>
          <a:p>
            <a:pPr lvl="0"/>
            <a:r>
              <a:rPr lang="fr-FR"/>
              <a:t>Résultat ou élément-clé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431742" y="5189706"/>
            <a:ext cx="2399262" cy="1044000"/>
          </a:xfrm>
          <a:solidFill>
            <a:schemeClr val="tx2"/>
          </a:solidFill>
        </p:spPr>
        <p:txBody>
          <a:bodyPr vert="horz" lIns="108000" tIns="108000" rIns="108000" bIns="108000" rtlCol="0" anchor="ctr">
            <a:noAutofit/>
          </a:bodyPr>
          <a:lstStyle>
            <a:lvl1pPr>
              <a:defRPr lang="fr-FR" sz="1000" dirty="0" smtClean="0"/>
            </a:lvl1pPr>
          </a:lstStyle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0805" y="5549706"/>
            <a:ext cx="2990769" cy="32400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95250" indent="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400" b="0" i="0" cap="none" baseline="0">
                <a:solidFill>
                  <a:schemeClr val="bg2"/>
                </a:solidFill>
              </a:defRPr>
            </a:lvl1pPr>
            <a:lvl2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cap="none" baseline="0">
                <a:solidFill>
                  <a:schemeClr val="bg1"/>
                </a:solidFill>
              </a:defRPr>
            </a:lvl2pPr>
            <a:lvl3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3pPr>
            <a:lvl4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cap="none" baseline="0">
                <a:solidFill>
                  <a:schemeClr val="bg1"/>
                </a:solidFill>
              </a:defRPr>
            </a:lvl4pPr>
            <a:lvl5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5pPr>
            <a:lvl6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6pPr>
            <a:lvl7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7pPr>
            <a:lvl8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8pPr>
            <a:lvl9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Résultats et éléments-clés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863748"/>
          </a:xfrm>
        </p:spPr>
        <p:txBody>
          <a:bodyPr lIns="108000" tIns="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Complete with a title here that carries your message on two lines at most for more </a:t>
            </a:r>
            <a:r>
              <a:rPr lang="en-US" noProof="0"/>
              <a:t>readability</a:t>
            </a:r>
            <a:endParaRPr lang="fr-FR" noProof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1221314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urple background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63997" b="-5943"/>
          <a:stretch/>
        </p:blipFill>
        <p:spPr bwMode="auto">
          <a:xfrm>
            <a:off x="0" y="1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9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 &gt;&gt;</a:t>
            </a:r>
          </a:p>
          <a:p>
            <a:r>
              <a:rPr lang="en-US" noProof="0"/>
              <a:t>to insert a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964881" y="6503348"/>
            <a:ext cx="1503133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0066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confidentiel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| © WAVESTONE</a:t>
            </a:r>
          </a:p>
        </p:txBody>
      </p:sp>
      <p:sp>
        <p:nvSpPr>
          <p:cNvPr id="18" name="Textfeld 6"/>
          <p:cNvSpPr txBox="1"/>
          <p:nvPr userDrawn="1"/>
        </p:nvSpPr>
        <p:spPr bwMode="gray">
          <a:xfrm>
            <a:off x="8493666" y="6549298"/>
            <a:ext cx="332308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9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95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Ecran-titre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CB5A1-4902-458B-8CAA-39B7262658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43225"/>
            <a:ext cx="6858000" cy="971551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fr-FR"/>
              <a:t>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5EB8EEA-AD5B-4161-B02F-B4FF2E24A4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13485" y="4400551"/>
            <a:ext cx="4348163" cy="138551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Sous-titre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7D6902A-C9D4-4867-9705-350850692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607" y="368301"/>
            <a:ext cx="2058823" cy="1380986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4296203-1076-4953-B440-E4896DEDBE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987" y="497049"/>
            <a:ext cx="6163407" cy="8793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D43093-AFFF-4EC5-A391-11330BA7BAC9}"/>
              </a:ext>
            </a:extLst>
          </p:cNvPr>
          <p:cNvSpPr/>
          <p:nvPr userDrawn="1"/>
        </p:nvSpPr>
        <p:spPr>
          <a:xfrm>
            <a:off x="4120764" y="6225871"/>
            <a:ext cx="900485" cy="495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o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3177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mat livrable et/ou calendri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récif, très coloré, fond marin&#10;&#10;Description générée automatiquement">
            <a:extLst>
              <a:ext uri="{FF2B5EF4-FFF2-40B4-BE49-F238E27FC236}">
                <a16:creationId xmlns:a16="http://schemas.microsoft.com/office/drawing/2014/main" id="{33E75E15-EA57-4DDB-8D6B-F143868D1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5" b="55869"/>
          <a:stretch/>
        </p:blipFill>
        <p:spPr>
          <a:xfrm>
            <a:off x="0" y="1"/>
            <a:ext cx="9144000" cy="10036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C73D56-8EDC-4023-BE97-5D075D0BF222}"/>
              </a:ext>
            </a:extLst>
          </p:cNvPr>
          <p:cNvSpPr/>
          <p:nvPr userDrawn="1"/>
        </p:nvSpPr>
        <p:spPr>
          <a:xfrm>
            <a:off x="-1" y="0"/>
            <a:ext cx="9144001" cy="1011562"/>
          </a:xfrm>
          <a:prstGeom prst="rect">
            <a:avLst/>
          </a:prstGeom>
          <a:solidFill>
            <a:srgbClr val="B8027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ole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385FA5-B5DA-417F-BA70-BE5E91B43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607" y="269147"/>
            <a:ext cx="8586787" cy="53975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800" spc="113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FB96A7C-84D3-4489-98BF-D5D108CFE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179" y="1376364"/>
            <a:ext cx="7908131" cy="523875"/>
          </a:xfrm>
        </p:spPr>
        <p:txBody>
          <a:bodyPr anchor="ctr">
            <a:normAutofit/>
          </a:bodyPr>
          <a:lstStyle>
            <a:lvl1pPr marL="214313" indent="-214313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200" b="1" cap="all" spc="113" baseline="0">
                <a:latin typeface="+mj-lt"/>
              </a:defRPr>
            </a:lvl1pPr>
          </a:lstStyle>
          <a:p>
            <a:pPr lvl="0"/>
            <a:r>
              <a:rPr lang="fr-FR"/>
              <a:t>Objectifs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13DAFE8-0CD7-400E-A403-F527AB847A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99" y="1900238"/>
            <a:ext cx="7570611" cy="4049712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SzPct val="5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900"/>
            </a:lvl1pPr>
          </a:lstStyle>
          <a:p>
            <a:pPr lvl="0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787071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rtlCol="0" anchor="b"/>
          <a:lstStyle>
            <a:lvl1pPr algn="ctr">
              <a:defRPr sz="45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783C35-8596-4843-9D3C-7B528D834CFC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69962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7E6BF0-E032-45BA-8A88-5AF4AB6C9C64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15126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45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C8EAB8-8EC4-4264-928C-91F22A0F123A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600877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CE2717-4AE0-41B8-853A-157E74C7835C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198765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7118C-0042-46B9-B6D4-26AB9DF2F067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2455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490D74-EF91-430C-8635-911973C75DDF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8177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B6CDFD-A075-435E-ABCB-9EA9153DA35E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21370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AEE4EB-3CC0-47DF-8FBF-9ECC46124670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7612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844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0BFA78-DECC-4AE2-BCFC-E0244C2CD3F0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313338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4382BA-0533-4C7D-AB6E-1EA1FDCFC04D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03985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25F5DB-C5B6-45B6-B0FF-1F88144964AE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037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50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7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7B6B8-529C-465F-A35B-898488350AA5}" type="datetimeFigureOut">
              <a:rPr lang="fr-FR" smtClean="0"/>
              <a:pPr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8B05904-3DC1-402C-BE37-D66601B90EC6}"/>
              </a:ext>
            </a:extLst>
          </p:cNvPr>
          <p:cNvGrpSpPr/>
          <p:nvPr userDrawn="1"/>
        </p:nvGrpSpPr>
        <p:grpSpPr>
          <a:xfrm>
            <a:off x="7491675" y="5531642"/>
            <a:ext cx="1163877" cy="1142208"/>
            <a:chOff x="6708775" y="-482600"/>
            <a:chExt cx="596900" cy="585787"/>
          </a:xfrm>
        </p:grpSpPr>
        <p:sp>
          <p:nvSpPr>
            <p:cNvPr id="32" name="Freeform 244">
              <a:extLst>
                <a:ext uri="{FF2B5EF4-FFF2-40B4-BE49-F238E27FC236}">
                  <a16:creationId xmlns:a16="http://schemas.microsoft.com/office/drawing/2014/main" id="{5E4E6750-E829-40CC-8948-BDD730177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-82550"/>
              <a:ext cx="39688" cy="38100"/>
            </a:xfrm>
            <a:custGeom>
              <a:avLst/>
              <a:gdLst>
                <a:gd name="T0" fmla="*/ 14 w 80"/>
                <a:gd name="T1" fmla="*/ 66 h 80"/>
                <a:gd name="T2" fmla="*/ 14 w 80"/>
                <a:gd name="T3" fmla="*/ 0 h 80"/>
                <a:gd name="T4" fmla="*/ 0 w 80"/>
                <a:gd name="T5" fmla="*/ 0 h 80"/>
                <a:gd name="T6" fmla="*/ 0 w 80"/>
                <a:gd name="T7" fmla="*/ 80 h 80"/>
                <a:gd name="T8" fmla="*/ 80 w 80"/>
                <a:gd name="T9" fmla="*/ 80 h 80"/>
                <a:gd name="T10" fmla="*/ 80 w 80"/>
                <a:gd name="T11" fmla="*/ 0 h 80"/>
                <a:gd name="T12" fmla="*/ 67 w 80"/>
                <a:gd name="T13" fmla="*/ 0 h 80"/>
                <a:gd name="T14" fmla="*/ 67 w 80"/>
                <a:gd name="T15" fmla="*/ 66 h 80"/>
                <a:gd name="T16" fmla="*/ 14 w 80"/>
                <a:gd name="T17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14" y="6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80" y="80"/>
                  </a:lnTo>
                  <a:lnTo>
                    <a:pt x="80" y="0"/>
                  </a:lnTo>
                  <a:lnTo>
                    <a:pt x="67" y="0"/>
                  </a:lnTo>
                  <a:lnTo>
                    <a:pt x="67" y="66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45">
              <a:extLst>
                <a:ext uri="{FF2B5EF4-FFF2-40B4-BE49-F238E27FC236}">
                  <a16:creationId xmlns:a16="http://schemas.microsoft.com/office/drawing/2014/main" id="{8FE4A4DB-884D-4680-83B5-71A9D5091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-82550"/>
              <a:ext cx="39688" cy="38100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80 h 80"/>
                <a:gd name="T4" fmla="*/ 14 w 80"/>
                <a:gd name="T5" fmla="*/ 80 h 80"/>
                <a:gd name="T6" fmla="*/ 14 w 80"/>
                <a:gd name="T7" fmla="*/ 12 h 80"/>
                <a:gd name="T8" fmla="*/ 67 w 80"/>
                <a:gd name="T9" fmla="*/ 12 h 80"/>
                <a:gd name="T10" fmla="*/ 67 w 80"/>
                <a:gd name="T11" fmla="*/ 80 h 80"/>
                <a:gd name="T12" fmla="*/ 80 w 80"/>
                <a:gd name="T13" fmla="*/ 80 h 80"/>
                <a:gd name="T14" fmla="*/ 80 w 80"/>
                <a:gd name="T15" fmla="*/ 0 h 80"/>
                <a:gd name="T16" fmla="*/ 0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0" y="80"/>
                  </a:lnTo>
                  <a:lnTo>
                    <a:pt x="14" y="80"/>
                  </a:lnTo>
                  <a:lnTo>
                    <a:pt x="14" y="12"/>
                  </a:lnTo>
                  <a:lnTo>
                    <a:pt x="67" y="12"/>
                  </a:lnTo>
                  <a:lnTo>
                    <a:pt x="67" y="80"/>
                  </a:lnTo>
                  <a:lnTo>
                    <a:pt x="8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246">
              <a:extLst>
                <a:ext uri="{FF2B5EF4-FFF2-40B4-BE49-F238E27FC236}">
                  <a16:creationId xmlns:a16="http://schemas.microsoft.com/office/drawing/2014/main" id="{CEE14759-EA83-43E2-B246-736EDD4AD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-95250"/>
              <a:ext cx="7938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247">
              <a:extLst>
                <a:ext uri="{FF2B5EF4-FFF2-40B4-BE49-F238E27FC236}">
                  <a16:creationId xmlns:a16="http://schemas.microsoft.com/office/drawing/2014/main" id="{0190FBC4-8591-442F-AB72-F16D1074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-82550"/>
              <a:ext cx="7938" cy="381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48">
              <a:extLst>
                <a:ext uri="{FF2B5EF4-FFF2-40B4-BE49-F238E27FC236}">
                  <a16:creationId xmlns:a16="http://schemas.microsoft.com/office/drawing/2014/main" id="{DA7D266A-1AA6-4687-A222-B1D14811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-82550"/>
              <a:ext cx="39688" cy="38100"/>
            </a:xfrm>
            <a:custGeom>
              <a:avLst/>
              <a:gdLst>
                <a:gd name="T0" fmla="*/ 66 w 80"/>
                <a:gd name="T1" fmla="*/ 0 h 80"/>
                <a:gd name="T2" fmla="*/ 47 w 80"/>
                <a:gd name="T3" fmla="*/ 66 h 80"/>
                <a:gd name="T4" fmla="*/ 33 w 80"/>
                <a:gd name="T5" fmla="*/ 66 h 80"/>
                <a:gd name="T6" fmla="*/ 13 w 80"/>
                <a:gd name="T7" fmla="*/ 0 h 80"/>
                <a:gd name="T8" fmla="*/ 0 w 80"/>
                <a:gd name="T9" fmla="*/ 0 h 80"/>
                <a:gd name="T10" fmla="*/ 21 w 80"/>
                <a:gd name="T11" fmla="*/ 80 h 80"/>
                <a:gd name="T12" fmla="*/ 58 w 80"/>
                <a:gd name="T13" fmla="*/ 80 h 80"/>
                <a:gd name="T14" fmla="*/ 80 w 80"/>
                <a:gd name="T15" fmla="*/ 0 h 80"/>
                <a:gd name="T16" fmla="*/ 66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66" y="0"/>
                  </a:moveTo>
                  <a:cubicBezTo>
                    <a:pt x="66" y="0"/>
                    <a:pt x="47" y="64"/>
                    <a:pt x="47" y="66"/>
                  </a:cubicBezTo>
                  <a:lnTo>
                    <a:pt x="33" y="6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1" y="80"/>
                  </a:lnTo>
                  <a:lnTo>
                    <a:pt x="58" y="80"/>
                  </a:lnTo>
                  <a:lnTo>
                    <a:pt x="80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49">
              <a:extLst>
                <a:ext uri="{FF2B5EF4-FFF2-40B4-BE49-F238E27FC236}">
                  <a16:creationId xmlns:a16="http://schemas.microsoft.com/office/drawing/2014/main" id="{34A8E66B-7B9F-4D19-B4E2-FD096BA85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3250" y="-82550"/>
              <a:ext cx="38100" cy="38100"/>
            </a:xfrm>
            <a:custGeom>
              <a:avLst/>
              <a:gdLst>
                <a:gd name="T0" fmla="*/ 66 w 80"/>
                <a:gd name="T1" fmla="*/ 66 h 80"/>
                <a:gd name="T2" fmla="*/ 15 w 80"/>
                <a:gd name="T3" fmla="*/ 66 h 80"/>
                <a:gd name="T4" fmla="*/ 15 w 80"/>
                <a:gd name="T5" fmla="*/ 46 h 80"/>
                <a:gd name="T6" fmla="*/ 80 w 80"/>
                <a:gd name="T7" fmla="*/ 46 h 80"/>
                <a:gd name="T8" fmla="*/ 80 w 80"/>
                <a:gd name="T9" fmla="*/ 0 h 80"/>
                <a:gd name="T10" fmla="*/ 0 w 80"/>
                <a:gd name="T11" fmla="*/ 0 h 80"/>
                <a:gd name="T12" fmla="*/ 0 w 80"/>
                <a:gd name="T13" fmla="*/ 80 h 80"/>
                <a:gd name="T14" fmla="*/ 66 w 80"/>
                <a:gd name="T15" fmla="*/ 80 h 80"/>
                <a:gd name="T16" fmla="*/ 66 w 80"/>
                <a:gd name="T17" fmla="*/ 66 h 80"/>
                <a:gd name="T18" fmla="*/ 15 w 80"/>
                <a:gd name="T19" fmla="*/ 14 h 80"/>
                <a:gd name="T20" fmla="*/ 66 w 80"/>
                <a:gd name="T21" fmla="*/ 14 h 80"/>
                <a:gd name="T22" fmla="*/ 66 w 80"/>
                <a:gd name="T23" fmla="*/ 34 h 80"/>
                <a:gd name="T24" fmla="*/ 15 w 80"/>
                <a:gd name="T25" fmla="*/ 34 h 80"/>
                <a:gd name="T26" fmla="*/ 15 w 80"/>
                <a:gd name="T27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0">
                  <a:moveTo>
                    <a:pt x="66" y="66"/>
                  </a:moveTo>
                  <a:lnTo>
                    <a:pt x="15" y="66"/>
                  </a:lnTo>
                  <a:lnTo>
                    <a:pt x="15" y="46"/>
                  </a:lnTo>
                  <a:lnTo>
                    <a:pt x="80" y="46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66" y="80"/>
                  </a:lnTo>
                  <a:lnTo>
                    <a:pt x="66" y="66"/>
                  </a:lnTo>
                  <a:close/>
                  <a:moveTo>
                    <a:pt x="15" y="14"/>
                  </a:moveTo>
                  <a:lnTo>
                    <a:pt x="66" y="14"/>
                  </a:lnTo>
                  <a:lnTo>
                    <a:pt x="66" y="34"/>
                  </a:lnTo>
                  <a:lnTo>
                    <a:pt x="15" y="3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250">
              <a:extLst>
                <a:ext uri="{FF2B5EF4-FFF2-40B4-BE49-F238E27FC236}">
                  <a16:creationId xmlns:a16="http://schemas.microsoft.com/office/drawing/2014/main" id="{333BB094-50B3-458C-AB81-B30C046E7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-82550"/>
              <a:ext cx="23813" cy="38100"/>
            </a:xfrm>
            <a:custGeom>
              <a:avLst/>
              <a:gdLst>
                <a:gd name="T0" fmla="*/ 14 w 50"/>
                <a:gd name="T1" fmla="*/ 80 h 80"/>
                <a:gd name="T2" fmla="*/ 14 w 50"/>
                <a:gd name="T3" fmla="*/ 12 h 80"/>
                <a:gd name="T4" fmla="*/ 50 w 50"/>
                <a:gd name="T5" fmla="*/ 12 h 80"/>
                <a:gd name="T6" fmla="*/ 50 w 50"/>
                <a:gd name="T7" fmla="*/ 0 h 80"/>
                <a:gd name="T8" fmla="*/ 0 w 50"/>
                <a:gd name="T9" fmla="*/ 0 h 80"/>
                <a:gd name="T10" fmla="*/ 0 w 50"/>
                <a:gd name="T11" fmla="*/ 80 h 80"/>
                <a:gd name="T12" fmla="*/ 14 w 50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80">
                  <a:moveTo>
                    <a:pt x="14" y="80"/>
                  </a:moveTo>
                  <a:lnTo>
                    <a:pt x="14" y="12"/>
                  </a:lnTo>
                  <a:lnTo>
                    <a:pt x="50" y="12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14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251">
              <a:extLst>
                <a:ext uri="{FF2B5EF4-FFF2-40B4-BE49-F238E27FC236}">
                  <a16:creationId xmlns:a16="http://schemas.microsoft.com/office/drawing/2014/main" id="{B7C94C48-0C8E-4F58-82B6-6823845E6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550" y="-82550"/>
              <a:ext cx="39688" cy="38100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46 h 80"/>
                <a:gd name="T4" fmla="*/ 33 w 80"/>
                <a:gd name="T5" fmla="*/ 46 h 80"/>
                <a:gd name="T6" fmla="*/ 65 w 80"/>
                <a:gd name="T7" fmla="*/ 46 h 80"/>
                <a:gd name="T8" fmla="*/ 65 w 80"/>
                <a:gd name="T9" fmla="*/ 66 h 80"/>
                <a:gd name="T10" fmla="*/ 0 w 80"/>
                <a:gd name="T11" fmla="*/ 66 h 80"/>
                <a:gd name="T12" fmla="*/ 0 w 80"/>
                <a:gd name="T13" fmla="*/ 80 h 80"/>
                <a:gd name="T14" fmla="*/ 80 w 80"/>
                <a:gd name="T15" fmla="*/ 80 h 80"/>
                <a:gd name="T16" fmla="*/ 80 w 80"/>
                <a:gd name="T17" fmla="*/ 32 h 80"/>
                <a:gd name="T18" fmla="*/ 14 w 80"/>
                <a:gd name="T19" fmla="*/ 32 h 80"/>
                <a:gd name="T20" fmla="*/ 14 w 80"/>
                <a:gd name="T21" fmla="*/ 12 h 80"/>
                <a:gd name="T22" fmla="*/ 66 w 80"/>
                <a:gd name="T23" fmla="*/ 12 h 80"/>
                <a:gd name="T24" fmla="*/ 66 w 80"/>
                <a:gd name="T25" fmla="*/ 0 h 80"/>
                <a:gd name="T26" fmla="*/ 0 w 80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0" y="46"/>
                  </a:lnTo>
                  <a:lnTo>
                    <a:pt x="33" y="46"/>
                  </a:lnTo>
                  <a:lnTo>
                    <a:pt x="65" y="46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80"/>
                  </a:lnTo>
                  <a:lnTo>
                    <a:pt x="80" y="80"/>
                  </a:lnTo>
                  <a:lnTo>
                    <a:pt x="80" y="32"/>
                  </a:lnTo>
                  <a:lnTo>
                    <a:pt x="14" y="32"/>
                  </a:lnTo>
                  <a:lnTo>
                    <a:pt x="14" y="12"/>
                  </a:lnTo>
                  <a:lnTo>
                    <a:pt x="66" y="12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Rectangle 252">
              <a:extLst>
                <a:ext uri="{FF2B5EF4-FFF2-40B4-BE49-F238E27FC236}">
                  <a16:creationId xmlns:a16="http://schemas.microsoft.com/office/drawing/2014/main" id="{BE1262AD-07E9-431A-BFD4-7CB59E6CC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813" y="-8255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Rectangle 253">
              <a:extLst>
                <a:ext uri="{FF2B5EF4-FFF2-40B4-BE49-F238E27FC236}">
                  <a16:creationId xmlns:a16="http://schemas.microsoft.com/office/drawing/2014/main" id="{AD7175E7-E863-4B9F-9A35-76993226C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813" y="-95250"/>
              <a:ext cx="6350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254">
              <a:extLst>
                <a:ext uri="{FF2B5EF4-FFF2-40B4-BE49-F238E27FC236}">
                  <a16:creationId xmlns:a16="http://schemas.microsoft.com/office/drawing/2014/main" id="{4237EF54-E367-4432-84DA-BE10A5037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913" y="-95250"/>
              <a:ext cx="25400" cy="50800"/>
            </a:xfrm>
            <a:custGeom>
              <a:avLst/>
              <a:gdLst>
                <a:gd name="T0" fmla="*/ 14 w 53"/>
                <a:gd name="T1" fmla="*/ 24 h 104"/>
                <a:gd name="T2" fmla="*/ 14 w 53"/>
                <a:gd name="T3" fmla="*/ 0 h 104"/>
                <a:gd name="T4" fmla="*/ 0 w 53"/>
                <a:gd name="T5" fmla="*/ 0 h 104"/>
                <a:gd name="T6" fmla="*/ 0 w 53"/>
                <a:gd name="T7" fmla="*/ 53 h 104"/>
                <a:gd name="T8" fmla="*/ 0 w 53"/>
                <a:gd name="T9" fmla="*/ 104 h 104"/>
                <a:gd name="T10" fmla="*/ 53 w 53"/>
                <a:gd name="T11" fmla="*/ 104 h 104"/>
                <a:gd name="T12" fmla="*/ 53 w 53"/>
                <a:gd name="T13" fmla="*/ 90 h 104"/>
                <a:gd name="T14" fmla="*/ 14 w 53"/>
                <a:gd name="T15" fmla="*/ 90 h 104"/>
                <a:gd name="T16" fmla="*/ 14 w 53"/>
                <a:gd name="T17" fmla="*/ 36 h 104"/>
                <a:gd name="T18" fmla="*/ 42 w 53"/>
                <a:gd name="T19" fmla="*/ 36 h 104"/>
                <a:gd name="T20" fmla="*/ 42 w 53"/>
                <a:gd name="T21" fmla="*/ 24 h 104"/>
                <a:gd name="T22" fmla="*/ 14 w 53"/>
                <a:gd name="T23" fmla="*/ 2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104">
                  <a:moveTo>
                    <a:pt x="14" y="24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0" y="104"/>
                  </a:lnTo>
                  <a:lnTo>
                    <a:pt x="53" y="104"/>
                  </a:lnTo>
                  <a:lnTo>
                    <a:pt x="53" y="90"/>
                  </a:lnTo>
                  <a:lnTo>
                    <a:pt x="14" y="90"/>
                  </a:lnTo>
                  <a:lnTo>
                    <a:pt x="14" y="36"/>
                  </a:lnTo>
                  <a:lnTo>
                    <a:pt x="42" y="36"/>
                  </a:lnTo>
                  <a:lnTo>
                    <a:pt x="42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255">
              <a:extLst>
                <a:ext uri="{FF2B5EF4-FFF2-40B4-BE49-F238E27FC236}">
                  <a16:creationId xmlns:a16="http://schemas.microsoft.com/office/drawing/2014/main" id="{24671760-DD62-48B6-9C20-DE19CECC1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9475" y="-95250"/>
              <a:ext cx="38100" cy="50800"/>
            </a:xfrm>
            <a:custGeom>
              <a:avLst/>
              <a:gdLst>
                <a:gd name="T0" fmla="*/ 65 w 79"/>
                <a:gd name="T1" fmla="*/ 90 h 104"/>
                <a:gd name="T2" fmla="*/ 14 w 79"/>
                <a:gd name="T3" fmla="*/ 90 h 104"/>
                <a:gd name="T4" fmla="*/ 14 w 79"/>
                <a:gd name="T5" fmla="*/ 70 h 104"/>
                <a:gd name="T6" fmla="*/ 79 w 79"/>
                <a:gd name="T7" fmla="*/ 70 h 104"/>
                <a:gd name="T8" fmla="*/ 79 w 79"/>
                <a:gd name="T9" fmla="*/ 24 h 104"/>
                <a:gd name="T10" fmla="*/ 44 w 79"/>
                <a:gd name="T11" fmla="*/ 24 h 104"/>
                <a:gd name="T12" fmla="*/ 60 w 79"/>
                <a:gd name="T13" fmla="*/ 0 h 104"/>
                <a:gd name="T14" fmla="*/ 46 w 79"/>
                <a:gd name="T15" fmla="*/ 0 h 104"/>
                <a:gd name="T16" fmla="*/ 29 w 79"/>
                <a:gd name="T17" fmla="*/ 24 h 104"/>
                <a:gd name="T18" fmla="*/ 0 w 79"/>
                <a:gd name="T19" fmla="*/ 24 h 104"/>
                <a:gd name="T20" fmla="*/ 0 w 79"/>
                <a:gd name="T21" fmla="*/ 104 h 104"/>
                <a:gd name="T22" fmla="*/ 66 w 79"/>
                <a:gd name="T23" fmla="*/ 104 h 104"/>
                <a:gd name="T24" fmla="*/ 66 w 79"/>
                <a:gd name="T25" fmla="*/ 90 h 104"/>
                <a:gd name="T26" fmla="*/ 65 w 79"/>
                <a:gd name="T27" fmla="*/ 90 h 104"/>
                <a:gd name="T28" fmla="*/ 14 w 79"/>
                <a:gd name="T29" fmla="*/ 38 h 104"/>
                <a:gd name="T30" fmla="*/ 65 w 79"/>
                <a:gd name="T31" fmla="*/ 38 h 104"/>
                <a:gd name="T32" fmla="*/ 65 w 79"/>
                <a:gd name="T33" fmla="*/ 58 h 104"/>
                <a:gd name="T34" fmla="*/ 14 w 79"/>
                <a:gd name="T35" fmla="*/ 58 h 104"/>
                <a:gd name="T36" fmla="*/ 14 w 79"/>
                <a:gd name="T37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104">
                  <a:moveTo>
                    <a:pt x="65" y="90"/>
                  </a:moveTo>
                  <a:lnTo>
                    <a:pt x="14" y="90"/>
                  </a:lnTo>
                  <a:lnTo>
                    <a:pt x="14" y="70"/>
                  </a:lnTo>
                  <a:lnTo>
                    <a:pt x="79" y="70"/>
                  </a:lnTo>
                  <a:lnTo>
                    <a:pt x="79" y="24"/>
                  </a:lnTo>
                  <a:lnTo>
                    <a:pt x="44" y="24"/>
                  </a:lnTo>
                  <a:lnTo>
                    <a:pt x="60" y="0"/>
                  </a:lnTo>
                  <a:lnTo>
                    <a:pt x="46" y="0"/>
                  </a:lnTo>
                  <a:cubicBezTo>
                    <a:pt x="46" y="0"/>
                    <a:pt x="33" y="16"/>
                    <a:pt x="29" y="24"/>
                  </a:cubicBezTo>
                  <a:lnTo>
                    <a:pt x="0" y="24"/>
                  </a:lnTo>
                  <a:lnTo>
                    <a:pt x="0" y="104"/>
                  </a:lnTo>
                  <a:lnTo>
                    <a:pt x="66" y="104"/>
                  </a:lnTo>
                  <a:lnTo>
                    <a:pt x="66" y="90"/>
                  </a:lnTo>
                  <a:lnTo>
                    <a:pt x="65" y="90"/>
                  </a:lnTo>
                  <a:close/>
                  <a:moveTo>
                    <a:pt x="14" y="38"/>
                  </a:moveTo>
                  <a:lnTo>
                    <a:pt x="65" y="38"/>
                  </a:lnTo>
                  <a:lnTo>
                    <a:pt x="65" y="58"/>
                  </a:lnTo>
                  <a:lnTo>
                    <a:pt x="14" y="58"/>
                  </a:lnTo>
                  <a:lnTo>
                    <a:pt x="14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256">
              <a:extLst>
                <a:ext uri="{FF2B5EF4-FFF2-40B4-BE49-F238E27FC236}">
                  <a16:creationId xmlns:a16="http://schemas.microsoft.com/office/drawing/2014/main" id="{FF602D85-3C85-4308-B5D6-3DF5BA1B0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8775" y="-12700"/>
              <a:ext cx="80963" cy="80963"/>
            </a:xfrm>
            <a:custGeom>
              <a:avLst/>
              <a:gdLst>
                <a:gd name="T0" fmla="*/ 133 w 165"/>
                <a:gd name="T1" fmla="*/ 125 h 166"/>
                <a:gd name="T2" fmla="*/ 133 w 165"/>
                <a:gd name="T3" fmla="*/ 56 h 166"/>
                <a:gd name="T4" fmla="*/ 73 w 165"/>
                <a:gd name="T5" fmla="*/ 0 h 166"/>
                <a:gd name="T6" fmla="*/ 7 w 165"/>
                <a:gd name="T7" fmla="*/ 35 h 166"/>
                <a:gd name="T8" fmla="*/ 28 w 165"/>
                <a:gd name="T9" fmla="*/ 52 h 166"/>
                <a:gd name="T10" fmla="*/ 73 w 165"/>
                <a:gd name="T11" fmla="*/ 11 h 166"/>
                <a:gd name="T12" fmla="*/ 98 w 165"/>
                <a:gd name="T13" fmla="*/ 56 h 166"/>
                <a:gd name="T14" fmla="*/ 98 w 165"/>
                <a:gd name="T15" fmla="*/ 73 h 166"/>
                <a:gd name="T16" fmla="*/ 0 w 165"/>
                <a:gd name="T17" fmla="*/ 126 h 166"/>
                <a:gd name="T18" fmla="*/ 47 w 165"/>
                <a:gd name="T19" fmla="*/ 166 h 166"/>
                <a:gd name="T20" fmla="*/ 97 w 165"/>
                <a:gd name="T21" fmla="*/ 142 h 166"/>
                <a:gd name="T22" fmla="*/ 126 w 165"/>
                <a:gd name="T23" fmla="*/ 166 h 166"/>
                <a:gd name="T24" fmla="*/ 165 w 165"/>
                <a:gd name="T25" fmla="*/ 160 h 166"/>
                <a:gd name="T26" fmla="*/ 165 w 165"/>
                <a:gd name="T27" fmla="*/ 151 h 166"/>
                <a:gd name="T28" fmla="*/ 151 w 165"/>
                <a:gd name="T29" fmla="*/ 153 h 166"/>
                <a:gd name="T30" fmla="*/ 133 w 165"/>
                <a:gd name="T31" fmla="*/ 125 h 166"/>
                <a:gd name="T32" fmla="*/ 97 w 165"/>
                <a:gd name="T33" fmla="*/ 106 h 166"/>
                <a:gd name="T34" fmla="*/ 62 w 165"/>
                <a:gd name="T35" fmla="*/ 145 h 166"/>
                <a:gd name="T36" fmla="*/ 40 w 165"/>
                <a:gd name="T37" fmla="*/ 120 h 166"/>
                <a:gd name="T38" fmla="*/ 97 w 165"/>
                <a:gd name="T39" fmla="*/ 85 h 166"/>
                <a:gd name="T40" fmla="*/ 97 w 165"/>
                <a:gd name="T41" fmla="*/ 10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66">
                  <a:moveTo>
                    <a:pt x="133" y="125"/>
                  </a:moveTo>
                  <a:lnTo>
                    <a:pt x="133" y="56"/>
                  </a:lnTo>
                  <a:cubicBezTo>
                    <a:pt x="133" y="17"/>
                    <a:pt x="118" y="0"/>
                    <a:pt x="73" y="0"/>
                  </a:cubicBezTo>
                  <a:cubicBezTo>
                    <a:pt x="43" y="0"/>
                    <a:pt x="7" y="11"/>
                    <a:pt x="7" y="35"/>
                  </a:cubicBezTo>
                  <a:cubicBezTo>
                    <a:pt x="7" y="47"/>
                    <a:pt x="17" y="52"/>
                    <a:pt x="28" y="52"/>
                  </a:cubicBezTo>
                  <a:cubicBezTo>
                    <a:pt x="62" y="52"/>
                    <a:pt x="37" y="11"/>
                    <a:pt x="73" y="11"/>
                  </a:cubicBezTo>
                  <a:cubicBezTo>
                    <a:pt x="98" y="11"/>
                    <a:pt x="98" y="37"/>
                    <a:pt x="98" y="56"/>
                  </a:cubicBezTo>
                  <a:lnTo>
                    <a:pt x="98" y="73"/>
                  </a:lnTo>
                  <a:cubicBezTo>
                    <a:pt x="75" y="75"/>
                    <a:pt x="0" y="78"/>
                    <a:pt x="0" y="126"/>
                  </a:cubicBezTo>
                  <a:cubicBezTo>
                    <a:pt x="0" y="148"/>
                    <a:pt x="22" y="166"/>
                    <a:pt x="47" y="166"/>
                  </a:cubicBezTo>
                  <a:cubicBezTo>
                    <a:pt x="75" y="166"/>
                    <a:pt x="90" y="150"/>
                    <a:pt x="97" y="142"/>
                  </a:cubicBezTo>
                  <a:cubicBezTo>
                    <a:pt x="100" y="153"/>
                    <a:pt x="105" y="166"/>
                    <a:pt x="126" y="166"/>
                  </a:cubicBezTo>
                  <a:cubicBezTo>
                    <a:pt x="141" y="166"/>
                    <a:pt x="152" y="163"/>
                    <a:pt x="165" y="160"/>
                  </a:cubicBezTo>
                  <a:lnTo>
                    <a:pt x="165" y="151"/>
                  </a:lnTo>
                  <a:cubicBezTo>
                    <a:pt x="160" y="152"/>
                    <a:pt x="155" y="153"/>
                    <a:pt x="151" y="153"/>
                  </a:cubicBezTo>
                  <a:cubicBezTo>
                    <a:pt x="138" y="153"/>
                    <a:pt x="133" y="146"/>
                    <a:pt x="133" y="125"/>
                  </a:cubicBezTo>
                  <a:close/>
                  <a:moveTo>
                    <a:pt x="97" y="106"/>
                  </a:moveTo>
                  <a:cubicBezTo>
                    <a:pt x="97" y="131"/>
                    <a:pt x="83" y="145"/>
                    <a:pt x="62" y="145"/>
                  </a:cubicBezTo>
                  <a:cubicBezTo>
                    <a:pt x="47" y="145"/>
                    <a:pt x="40" y="133"/>
                    <a:pt x="40" y="120"/>
                  </a:cubicBezTo>
                  <a:cubicBezTo>
                    <a:pt x="40" y="87"/>
                    <a:pt x="83" y="85"/>
                    <a:pt x="97" y="85"/>
                  </a:cubicBezTo>
                  <a:lnTo>
                    <a:pt x="97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257">
              <a:extLst>
                <a:ext uri="{FF2B5EF4-FFF2-40B4-BE49-F238E27FC236}">
                  <a16:creationId xmlns:a16="http://schemas.microsoft.com/office/drawing/2014/main" id="{251A8DD7-387B-4149-A045-F728E10BB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-12700"/>
              <a:ext cx="95250" cy="79375"/>
            </a:xfrm>
            <a:custGeom>
              <a:avLst/>
              <a:gdLst>
                <a:gd name="T0" fmla="*/ 169 w 196"/>
                <a:gd name="T1" fmla="*/ 125 h 162"/>
                <a:gd name="T2" fmla="*/ 169 w 196"/>
                <a:gd name="T3" fmla="*/ 46 h 162"/>
                <a:gd name="T4" fmla="*/ 125 w 196"/>
                <a:gd name="T5" fmla="*/ 0 h 162"/>
                <a:gd name="T6" fmla="*/ 65 w 196"/>
                <a:gd name="T7" fmla="*/ 41 h 162"/>
                <a:gd name="T8" fmla="*/ 64 w 196"/>
                <a:gd name="T9" fmla="*/ 41 h 162"/>
                <a:gd name="T10" fmla="*/ 64 w 196"/>
                <a:gd name="T11" fmla="*/ 0 h 162"/>
                <a:gd name="T12" fmla="*/ 0 w 196"/>
                <a:gd name="T13" fmla="*/ 8 h 162"/>
                <a:gd name="T14" fmla="*/ 0 w 196"/>
                <a:gd name="T15" fmla="*/ 16 h 162"/>
                <a:gd name="T16" fmla="*/ 28 w 196"/>
                <a:gd name="T17" fmla="*/ 43 h 162"/>
                <a:gd name="T18" fmla="*/ 28 w 196"/>
                <a:gd name="T19" fmla="*/ 125 h 162"/>
                <a:gd name="T20" fmla="*/ 0 w 196"/>
                <a:gd name="T21" fmla="*/ 155 h 162"/>
                <a:gd name="T22" fmla="*/ 0 w 196"/>
                <a:gd name="T23" fmla="*/ 162 h 162"/>
                <a:gd name="T24" fmla="*/ 91 w 196"/>
                <a:gd name="T25" fmla="*/ 162 h 162"/>
                <a:gd name="T26" fmla="*/ 91 w 196"/>
                <a:gd name="T27" fmla="*/ 155 h 162"/>
                <a:gd name="T28" fmla="*/ 64 w 196"/>
                <a:gd name="T29" fmla="*/ 125 h 162"/>
                <a:gd name="T30" fmla="*/ 64 w 196"/>
                <a:gd name="T31" fmla="*/ 78 h 162"/>
                <a:gd name="T32" fmla="*/ 109 w 196"/>
                <a:gd name="T33" fmla="*/ 21 h 162"/>
                <a:gd name="T34" fmla="*/ 133 w 196"/>
                <a:gd name="T35" fmla="*/ 73 h 162"/>
                <a:gd name="T36" fmla="*/ 133 w 196"/>
                <a:gd name="T37" fmla="*/ 125 h 162"/>
                <a:gd name="T38" fmla="*/ 105 w 196"/>
                <a:gd name="T39" fmla="*/ 155 h 162"/>
                <a:gd name="T40" fmla="*/ 105 w 196"/>
                <a:gd name="T41" fmla="*/ 162 h 162"/>
                <a:gd name="T42" fmla="*/ 196 w 196"/>
                <a:gd name="T43" fmla="*/ 162 h 162"/>
                <a:gd name="T44" fmla="*/ 196 w 196"/>
                <a:gd name="T45" fmla="*/ 155 h 162"/>
                <a:gd name="T46" fmla="*/ 169 w 196"/>
                <a:gd name="T47" fmla="*/ 12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62">
                  <a:moveTo>
                    <a:pt x="169" y="125"/>
                  </a:moveTo>
                  <a:lnTo>
                    <a:pt x="169" y="46"/>
                  </a:lnTo>
                  <a:cubicBezTo>
                    <a:pt x="169" y="20"/>
                    <a:pt x="161" y="0"/>
                    <a:pt x="125" y="0"/>
                  </a:cubicBezTo>
                  <a:cubicBezTo>
                    <a:pt x="90" y="0"/>
                    <a:pt x="74" y="26"/>
                    <a:pt x="65" y="41"/>
                  </a:cubicBezTo>
                  <a:lnTo>
                    <a:pt x="64" y="41"/>
                  </a:lnTo>
                  <a:lnTo>
                    <a:pt x="64" y="0"/>
                  </a:lnTo>
                  <a:lnTo>
                    <a:pt x="0" y="8"/>
                  </a:lnTo>
                  <a:lnTo>
                    <a:pt x="0" y="16"/>
                  </a:lnTo>
                  <a:cubicBezTo>
                    <a:pt x="14" y="16"/>
                    <a:pt x="28" y="18"/>
                    <a:pt x="28" y="43"/>
                  </a:cubicBezTo>
                  <a:lnTo>
                    <a:pt x="28" y="125"/>
                  </a:lnTo>
                  <a:cubicBezTo>
                    <a:pt x="28" y="148"/>
                    <a:pt x="21" y="155"/>
                    <a:pt x="0" y="155"/>
                  </a:cubicBezTo>
                  <a:lnTo>
                    <a:pt x="0" y="162"/>
                  </a:lnTo>
                  <a:lnTo>
                    <a:pt x="91" y="162"/>
                  </a:lnTo>
                  <a:lnTo>
                    <a:pt x="91" y="155"/>
                  </a:lnTo>
                  <a:cubicBezTo>
                    <a:pt x="70" y="155"/>
                    <a:pt x="64" y="148"/>
                    <a:pt x="64" y="125"/>
                  </a:cubicBezTo>
                  <a:lnTo>
                    <a:pt x="64" y="78"/>
                  </a:lnTo>
                  <a:cubicBezTo>
                    <a:pt x="64" y="57"/>
                    <a:pt x="88" y="21"/>
                    <a:pt x="109" y="21"/>
                  </a:cubicBezTo>
                  <a:cubicBezTo>
                    <a:pt x="126" y="21"/>
                    <a:pt x="133" y="32"/>
                    <a:pt x="133" y="73"/>
                  </a:cubicBezTo>
                  <a:lnTo>
                    <a:pt x="133" y="125"/>
                  </a:lnTo>
                  <a:cubicBezTo>
                    <a:pt x="133" y="148"/>
                    <a:pt x="126" y="155"/>
                    <a:pt x="105" y="155"/>
                  </a:cubicBezTo>
                  <a:lnTo>
                    <a:pt x="105" y="162"/>
                  </a:lnTo>
                  <a:lnTo>
                    <a:pt x="196" y="162"/>
                  </a:lnTo>
                  <a:lnTo>
                    <a:pt x="196" y="155"/>
                  </a:lnTo>
                  <a:cubicBezTo>
                    <a:pt x="175" y="155"/>
                    <a:pt x="169" y="148"/>
                    <a:pt x="169" y="1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258">
              <a:extLst>
                <a:ext uri="{FF2B5EF4-FFF2-40B4-BE49-F238E27FC236}">
                  <a16:creationId xmlns:a16="http://schemas.microsoft.com/office/drawing/2014/main" id="{71ED7B9E-5EC4-43A9-A56B-C590D9491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6263" y="-26988"/>
              <a:ext cx="87313" cy="130175"/>
            </a:xfrm>
            <a:custGeom>
              <a:avLst/>
              <a:gdLst>
                <a:gd name="T0" fmla="*/ 155 w 178"/>
                <a:gd name="T1" fmla="*/ 0 h 264"/>
                <a:gd name="T2" fmla="*/ 114 w 178"/>
                <a:gd name="T3" fmla="*/ 38 h 264"/>
                <a:gd name="T4" fmla="*/ 75 w 178"/>
                <a:gd name="T5" fmla="*/ 28 h 264"/>
                <a:gd name="T6" fmla="*/ 8 w 178"/>
                <a:gd name="T7" fmla="*/ 84 h 264"/>
                <a:gd name="T8" fmla="*/ 33 w 178"/>
                <a:gd name="T9" fmla="*/ 129 h 264"/>
                <a:gd name="T10" fmla="*/ 12 w 178"/>
                <a:gd name="T11" fmla="*/ 169 h 264"/>
                <a:gd name="T12" fmla="*/ 23 w 178"/>
                <a:gd name="T13" fmla="*/ 189 h 264"/>
                <a:gd name="T14" fmla="*/ 0 w 178"/>
                <a:gd name="T15" fmla="*/ 223 h 264"/>
                <a:gd name="T16" fmla="*/ 75 w 178"/>
                <a:gd name="T17" fmla="*/ 264 h 264"/>
                <a:gd name="T18" fmla="*/ 169 w 178"/>
                <a:gd name="T19" fmla="*/ 204 h 264"/>
                <a:gd name="T20" fmla="*/ 114 w 178"/>
                <a:gd name="T21" fmla="*/ 163 h 264"/>
                <a:gd name="T22" fmla="*/ 57 w 178"/>
                <a:gd name="T23" fmla="*/ 163 h 264"/>
                <a:gd name="T24" fmla="*/ 38 w 178"/>
                <a:gd name="T25" fmla="*/ 150 h 264"/>
                <a:gd name="T26" fmla="*/ 45 w 178"/>
                <a:gd name="T27" fmla="*/ 135 h 264"/>
                <a:gd name="T28" fmla="*/ 77 w 178"/>
                <a:gd name="T29" fmla="*/ 140 h 264"/>
                <a:gd name="T30" fmla="*/ 144 w 178"/>
                <a:gd name="T31" fmla="*/ 85 h 264"/>
                <a:gd name="T32" fmla="*/ 124 w 178"/>
                <a:gd name="T33" fmla="*/ 44 h 264"/>
                <a:gd name="T34" fmla="*/ 138 w 178"/>
                <a:gd name="T35" fmla="*/ 31 h 264"/>
                <a:gd name="T36" fmla="*/ 145 w 178"/>
                <a:gd name="T37" fmla="*/ 35 h 264"/>
                <a:gd name="T38" fmla="*/ 158 w 178"/>
                <a:gd name="T39" fmla="*/ 39 h 264"/>
                <a:gd name="T40" fmla="*/ 178 w 178"/>
                <a:gd name="T41" fmla="*/ 20 h 264"/>
                <a:gd name="T42" fmla="*/ 155 w 178"/>
                <a:gd name="T43" fmla="*/ 0 h 264"/>
                <a:gd name="T44" fmla="*/ 104 w 178"/>
                <a:gd name="T45" fmla="*/ 194 h 264"/>
                <a:gd name="T46" fmla="*/ 137 w 178"/>
                <a:gd name="T47" fmla="*/ 213 h 264"/>
                <a:gd name="T48" fmla="*/ 77 w 178"/>
                <a:gd name="T49" fmla="*/ 248 h 264"/>
                <a:gd name="T50" fmla="*/ 27 w 178"/>
                <a:gd name="T51" fmla="*/ 213 h 264"/>
                <a:gd name="T52" fmla="*/ 34 w 178"/>
                <a:gd name="T53" fmla="*/ 194 h 264"/>
                <a:gd name="T54" fmla="*/ 104 w 178"/>
                <a:gd name="T55" fmla="*/ 194 h 264"/>
                <a:gd name="T56" fmla="*/ 75 w 178"/>
                <a:gd name="T57" fmla="*/ 128 h 264"/>
                <a:gd name="T58" fmla="*/ 45 w 178"/>
                <a:gd name="T59" fmla="*/ 85 h 264"/>
                <a:gd name="T60" fmla="*/ 75 w 178"/>
                <a:gd name="T61" fmla="*/ 40 h 264"/>
                <a:gd name="T62" fmla="*/ 105 w 178"/>
                <a:gd name="T63" fmla="*/ 85 h 264"/>
                <a:gd name="T64" fmla="*/ 75 w 178"/>
                <a:gd name="T65" fmla="*/ 12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64">
                  <a:moveTo>
                    <a:pt x="155" y="0"/>
                  </a:moveTo>
                  <a:cubicBezTo>
                    <a:pt x="133" y="0"/>
                    <a:pt x="122" y="25"/>
                    <a:pt x="114" y="38"/>
                  </a:cubicBezTo>
                  <a:cubicBezTo>
                    <a:pt x="104" y="33"/>
                    <a:pt x="93" y="28"/>
                    <a:pt x="75" y="28"/>
                  </a:cubicBezTo>
                  <a:cubicBezTo>
                    <a:pt x="34" y="28"/>
                    <a:pt x="8" y="49"/>
                    <a:pt x="8" y="84"/>
                  </a:cubicBezTo>
                  <a:cubicBezTo>
                    <a:pt x="8" y="111"/>
                    <a:pt x="23" y="121"/>
                    <a:pt x="33" y="129"/>
                  </a:cubicBezTo>
                  <a:cubicBezTo>
                    <a:pt x="28" y="135"/>
                    <a:pt x="12" y="151"/>
                    <a:pt x="12" y="169"/>
                  </a:cubicBezTo>
                  <a:cubicBezTo>
                    <a:pt x="12" y="180"/>
                    <a:pt x="19" y="185"/>
                    <a:pt x="23" y="189"/>
                  </a:cubicBezTo>
                  <a:cubicBezTo>
                    <a:pt x="14" y="196"/>
                    <a:pt x="0" y="206"/>
                    <a:pt x="0" y="223"/>
                  </a:cubicBezTo>
                  <a:cubicBezTo>
                    <a:pt x="0" y="239"/>
                    <a:pt x="22" y="264"/>
                    <a:pt x="75" y="264"/>
                  </a:cubicBezTo>
                  <a:cubicBezTo>
                    <a:pt x="134" y="264"/>
                    <a:pt x="169" y="233"/>
                    <a:pt x="169" y="204"/>
                  </a:cubicBezTo>
                  <a:cubicBezTo>
                    <a:pt x="169" y="171"/>
                    <a:pt x="140" y="163"/>
                    <a:pt x="114" y="163"/>
                  </a:cubicBezTo>
                  <a:lnTo>
                    <a:pt x="57" y="163"/>
                  </a:lnTo>
                  <a:cubicBezTo>
                    <a:pt x="45" y="163"/>
                    <a:pt x="38" y="160"/>
                    <a:pt x="38" y="150"/>
                  </a:cubicBezTo>
                  <a:cubicBezTo>
                    <a:pt x="38" y="145"/>
                    <a:pt x="42" y="139"/>
                    <a:pt x="45" y="135"/>
                  </a:cubicBezTo>
                  <a:cubicBezTo>
                    <a:pt x="53" y="138"/>
                    <a:pt x="60" y="140"/>
                    <a:pt x="77" y="140"/>
                  </a:cubicBezTo>
                  <a:cubicBezTo>
                    <a:pt x="115" y="140"/>
                    <a:pt x="144" y="120"/>
                    <a:pt x="144" y="85"/>
                  </a:cubicBezTo>
                  <a:cubicBezTo>
                    <a:pt x="144" y="63"/>
                    <a:pt x="134" y="51"/>
                    <a:pt x="124" y="44"/>
                  </a:cubicBezTo>
                  <a:cubicBezTo>
                    <a:pt x="127" y="39"/>
                    <a:pt x="130" y="31"/>
                    <a:pt x="138" y="31"/>
                  </a:cubicBezTo>
                  <a:cubicBezTo>
                    <a:pt x="140" y="31"/>
                    <a:pt x="143" y="33"/>
                    <a:pt x="145" y="35"/>
                  </a:cubicBezTo>
                  <a:cubicBezTo>
                    <a:pt x="148" y="38"/>
                    <a:pt x="152" y="39"/>
                    <a:pt x="158" y="39"/>
                  </a:cubicBezTo>
                  <a:cubicBezTo>
                    <a:pt x="169" y="39"/>
                    <a:pt x="178" y="30"/>
                    <a:pt x="178" y="20"/>
                  </a:cubicBezTo>
                  <a:cubicBezTo>
                    <a:pt x="174" y="8"/>
                    <a:pt x="167" y="0"/>
                    <a:pt x="155" y="0"/>
                  </a:cubicBezTo>
                  <a:close/>
                  <a:moveTo>
                    <a:pt x="104" y="194"/>
                  </a:moveTo>
                  <a:cubicBezTo>
                    <a:pt x="119" y="194"/>
                    <a:pt x="137" y="199"/>
                    <a:pt x="137" y="213"/>
                  </a:cubicBezTo>
                  <a:cubicBezTo>
                    <a:pt x="137" y="229"/>
                    <a:pt x="112" y="248"/>
                    <a:pt x="77" y="248"/>
                  </a:cubicBezTo>
                  <a:cubicBezTo>
                    <a:pt x="43" y="248"/>
                    <a:pt x="27" y="226"/>
                    <a:pt x="27" y="213"/>
                  </a:cubicBezTo>
                  <a:cubicBezTo>
                    <a:pt x="27" y="205"/>
                    <a:pt x="30" y="200"/>
                    <a:pt x="34" y="194"/>
                  </a:cubicBezTo>
                  <a:lnTo>
                    <a:pt x="104" y="194"/>
                  </a:lnTo>
                  <a:close/>
                  <a:moveTo>
                    <a:pt x="75" y="128"/>
                  </a:moveTo>
                  <a:cubicBezTo>
                    <a:pt x="52" y="128"/>
                    <a:pt x="45" y="110"/>
                    <a:pt x="45" y="85"/>
                  </a:cubicBezTo>
                  <a:cubicBezTo>
                    <a:pt x="45" y="68"/>
                    <a:pt x="49" y="40"/>
                    <a:pt x="75" y="40"/>
                  </a:cubicBezTo>
                  <a:cubicBezTo>
                    <a:pt x="98" y="40"/>
                    <a:pt x="105" y="61"/>
                    <a:pt x="105" y="85"/>
                  </a:cubicBezTo>
                  <a:cubicBezTo>
                    <a:pt x="105" y="108"/>
                    <a:pt x="97" y="128"/>
                    <a:pt x="75" y="1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259">
              <a:extLst>
                <a:ext uri="{FF2B5EF4-FFF2-40B4-BE49-F238E27FC236}">
                  <a16:creationId xmlns:a16="http://schemas.microsoft.com/office/drawing/2014/main" id="{45F98E69-8A37-4A0A-B76D-E4955527C1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2625" y="-12700"/>
              <a:ext cx="69850" cy="80963"/>
            </a:xfrm>
            <a:custGeom>
              <a:avLst/>
              <a:gdLst>
                <a:gd name="T0" fmla="*/ 76 w 144"/>
                <a:gd name="T1" fmla="*/ 0 h 166"/>
                <a:gd name="T2" fmla="*/ 0 w 144"/>
                <a:gd name="T3" fmla="*/ 77 h 166"/>
                <a:gd name="T4" fmla="*/ 89 w 144"/>
                <a:gd name="T5" fmla="*/ 166 h 166"/>
                <a:gd name="T6" fmla="*/ 139 w 144"/>
                <a:gd name="T7" fmla="*/ 157 h 166"/>
                <a:gd name="T8" fmla="*/ 139 w 144"/>
                <a:gd name="T9" fmla="*/ 145 h 166"/>
                <a:gd name="T10" fmla="*/ 105 w 144"/>
                <a:gd name="T11" fmla="*/ 151 h 166"/>
                <a:gd name="T12" fmla="*/ 39 w 144"/>
                <a:gd name="T13" fmla="*/ 66 h 166"/>
                <a:gd name="T14" fmla="*/ 141 w 144"/>
                <a:gd name="T15" fmla="*/ 66 h 166"/>
                <a:gd name="T16" fmla="*/ 76 w 144"/>
                <a:gd name="T17" fmla="*/ 0 h 166"/>
                <a:gd name="T18" fmla="*/ 40 w 144"/>
                <a:gd name="T19" fmla="*/ 51 h 166"/>
                <a:gd name="T20" fmla="*/ 75 w 144"/>
                <a:gd name="T21" fmla="*/ 12 h 166"/>
                <a:gd name="T22" fmla="*/ 106 w 144"/>
                <a:gd name="T23" fmla="*/ 51 h 166"/>
                <a:gd name="T24" fmla="*/ 40 w 144"/>
                <a:gd name="T25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66">
                  <a:moveTo>
                    <a:pt x="76" y="0"/>
                  </a:moveTo>
                  <a:cubicBezTo>
                    <a:pt x="27" y="0"/>
                    <a:pt x="0" y="25"/>
                    <a:pt x="0" y="77"/>
                  </a:cubicBezTo>
                  <a:cubicBezTo>
                    <a:pt x="0" y="135"/>
                    <a:pt x="34" y="166"/>
                    <a:pt x="89" y="166"/>
                  </a:cubicBezTo>
                  <a:cubicBezTo>
                    <a:pt x="114" y="166"/>
                    <a:pt x="132" y="160"/>
                    <a:pt x="139" y="157"/>
                  </a:cubicBezTo>
                  <a:lnTo>
                    <a:pt x="139" y="145"/>
                  </a:lnTo>
                  <a:cubicBezTo>
                    <a:pt x="131" y="147"/>
                    <a:pt x="120" y="151"/>
                    <a:pt x="105" y="151"/>
                  </a:cubicBezTo>
                  <a:cubicBezTo>
                    <a:pt x="54" y="151"/>
                    <a:pt x="39" y="102"/>
                    <a:pt x="39" y="66"/>
                  </a:cubicBezTo>
                  <a:lnTo>
                    <a:pt x="141" y="66"/>
                  </a:lnTo>
                  <a:cubicBezTo>
                    <a:pt x="144" y="36"/>
                    <a:pt x="134" y="0"/>
                    <a:pt x="76" y="0"/>
                  </a:cubicBezTo>
                  <a:close/>
                  <a:moveTo>
                    <a:pt x="40" y="51"/>
                  </a:moveTo>
                  <a:cubicBezTo>
                    <a:pt x="40" y="37"/>
                    <a:pt x="47" y="12"/>
                    <a:pt x="75" y="12"/>
                  </a:cubicBezTo>
                  <a:cubicBezTo>
                    <a:pt x="100" y="12"/>
                    <a:pt x="106" y="30"/>
                    <a:pt x="106" y="51"/>
                  </a:cubicBezTo>
                  <a:lnTo>
                    <a:pt x="40" y="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260">
              <a:extLst>
                <a:ext uri="{FF2B5EF4-FFF2-40B4-BE49-F238E27FC236}">
                  <a16:creationId xmlns:a16="http://schemas.microsoft.com/office/drawing/2014/main" id="{18F61ACB-5376-48E8-829F-BD96D223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-12700"/>
              <a:ext cx="66675" cy="79375"/>
            </a:xfrm>
            <a:custGeom>
              <a:avLst/>
              <a:gdLst>
                <a:gd name="T0" fmla="*/ 115 w 135"/>
                <a:gd name="T1" fmla="*/ 0 h 162"/>
                <a:gd name="T2" fmla="*/ 65 w 135"/>
                <a:gd name="T3" fmla="*/ 40 h 162"/>
                <a:gd name="T4" fmla="*/ 63 w 135"/>
                <a:gd name="T5" fmla="*/ 40 h 162"/>
                <a:gd name="T6" fmla="*/ 63 w 135"/>
                <a:gd name="T7" fmla="*/ 0 h 162"/>
                <a:gd name="T8" fmla="*/ 0 w 135"/>
                <a:gd name="T9" fmla="*/ 8 h 162"/>
                <a:gd name="T10" fmla="*/ 0 w 135"/>
                <a:gd name="T11" fmla="*/ 16 h 162"/>
                <a:gd name="T12" fmla="*/ 27 w 135"/>
                <a:gd name="T13" fmla="*/ 43 h 162"/>
                <a:gd name="T14" fmla="*/ 27 w 135"/>
                <a:gd name="T15" fmla="*/ 125 h 162"/>
                <a:gd name="T16" fmla="*/ 0 w 135"/>
                <a:gd name="T17" fmla="*/ 155 h 162"/>
                <a:gd name="T18" fmla="*/ 0 w 135"/>
                <a:gd name="T19" fmla="*/ 162 h 162"/>
                <a:gd name="T20" fmla="*/ 91 w 135"/>
                <a:gd name="T21" fmla="*/ 162 h 162"/>
                <a:gd name="T22" fmla="*/ 91 w 135"/>
                <a:gd name="T23" fmla="*/ 155 h 162"/>
                <a:gd name="T24" fmla="*/ 63 w 135"/>
                <a:gd name="T25" fmla="*/ 125 h 162"/>
                <a:gd name="T26" fmla="*/ 63 w 135"/>
                <a:gd name="T27" fmla="*/ 86 h 162"/>
                <a:gd name="T28" fmla="*/ 91 w 135"/>
                <a:gd name="T29" fmla="*/ 30 h 162"/>
                <a:gd name="T30" fmla="*/ 113 w 135"/>
                <a:gd name="T31" fmla="*/ 37 h 162"/>
                <a:gd name="T32" fmla="*/ 133 w 135"/>
                <a:gd name="T33" fmla="*/ 18 h 162"/>
                <a:gd name="T34" fmla="*/ 115 w 135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162">
                  <a:moveTo>
                    <a:pt x="115" y="0"/>
                  </a:moveTo>
                  <a:cubicBezTo>
                    <a:pt x="85" y="0"/>
                    <a:pt x="71" y="25"/>
                    <a:pt x="65" y="40"/>
                  </a:cubicBezTo>
                  <a:lnTo>
                    <a:pt x="63" y="40"/>
                  </a:lnTo>
                  <a:lnTo>
                    <a:pt x="63" y="0"/>
                  </a:lnTo>
                  <a:lnTo>
                    <a:pt x="0" y="8"/>
                  </a:lnTo>
                  <a:lnTo>
                    <a:pt x="0" y="16"/>
                  </a:lnTo>
                  <a:cubicBezTo>
                    <a:pt x="13" y="16"/>
                    <a:pt x="27" y="18"/>
                    <a:pt x="27" y="43"/>
                  </a:cubicBezTo>
                  <a:lnTo>
                    <a:pt x="27" y="125"/>
                  </a:lnTo>
                  <a:cubicBezTo>
                    <a:pt x="27" y="148"/>
                    <a:pt x="21" y="155"/>
                    <a:pt x="0" y="155"/>
                  </a:cubicBezTo>
                  <a:lnTo>
                    <a:pt x="0" y="162"/>
                  </a:lnTo>
                  <a:lnTo>
                    <a:pt x="91" y="162"/>
                  </a:lnTo>
                  <a:lnTo>
                    <a:pt x="91" y="155"/>
                  </a:lnTo>
                  <a:cubicBezTo>
                    <a:pt x="70" y="155"/>
                    <a:pt x="63" y="148"/>
                    <a:pt x="63" y="125"/>
                  </a:cubicBezTo>
                  <a:lnTo>
                    <a:pt x="63" y="86"/>
                  </a:lnTo>
                  <a:cubicBezTo>
                    <a:pt x="63" y="51"/>
                    <a:pt x="80" y="30"/>
                    <a:pt x="91" y="30"/>
                  </a:cubicBezTo>
                  <a:cubicBezTo>
                    <a:pt x="103" y="30"/>
                    <a:pt x="101" y="37"/>
                    <a:pt x="113" y="37"/>
                  </a:cubicBezTo>
                  <a:cubicBezTo>
                    <a:pt x="123" y="37"/>
                    <a:pt x="133" y="30"/>
                    <a:pt x="133" y="18"/>
                  </a:cubicBezTo>
                  <a:cubicBezTo>
                    <a:pt x="135" y="6"/>
                    <a:pt x="122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261">
              <a:extLst>
                <a:ext uri="{FF2B5EF4-FFF2-40B4-BE49-F238E27FC236}">
                  <a16:creationId xmlns:a16="http://schemas.microsoft.com/office/drawing/2014/main" id="{7DA2A064-F1AF-46D4-8981-8AEEF81E6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-12700"/>
              <a:ext cx="58738" cy="80963"/>
            </a:xfrm>
            <a:custGeom>
              <a:avLst/>
              <a:gdLst>
                <a:gd name="T0" fmla="*/ 99 w 118"/>
                <a:gd name="T1" fmla="*/ 82 h 166"/>
                <a:gd name="T2" fmla="*/ 34 w 118"/>
                <a:gd name="T3" fmla="*/ 35 h 166"/>
                <a:gd name="T4" fmla="*/ 62 w 118"/>
                <a:gd name="T5" fmla="*/ 12 h 166"/>
                <a:gd name="T6" fmla="*/ 98 w 118"/>
                <a:gd name="T7" fmla="*/ 47 h 166"/>
                <a:gd name="T8" fmla="*/ 108 w 118"/>
                <a:gd name="T9" fmla="*/ 47 h 166"/>
                <a:gd name="T10" fmla="*/ 105 w 118"/>
                <a:gd name="T11" fmla="*/ 6 h 166"/>
                <a:gd name="T12" fmla="*/ 64 w 118"/>
                <a:gd name="T13" fmla="*/ 0 h 166"/>
                <a:gd name="T14" fmla="*/ 0 w 118"/>
                <a:gd name="T15" fmla="*/ 45 h 166"/>
                <a:gd name="T16" fmla="*/ 27 w 118"/>
                <a:gd name="T17" fmla="*/ 85 h 166"/>
                <a:gd name="T18" fmla="*/ 84 w 118"/>
                <a:gd name="T19" fmla="*/ 128 h 166"/>
                <a:gd name="T20" fmla="*/ 52 w 118"/>
                <a:gd name="T21" fmla="*/ 155 h 166"/>
                <a:gd name="T22" fmla="*/ 10 w 118"/>
                <a:gd name="T23" fmla="*/ 113 h 166"/>
                <a:gd name="T24" fmla="*/ 0 w 118"/>
                <a:gd name="T25" fmla="*/ 113 h 166"/>
                <a:gd name="T26" fmla="*/ 3 w 118"/>
                <a:gd name="T27" fmla="*/ 160 h 166"/>
                <a:gd name="T28" fmla="*/ 53 w 118"/>
                <a:gd name="T29" fmla="*/ 166 h 166"/>
                <a:gd name="T30" fmla="*/ 118 w 118"/>
                <a:gd name="T31" fmla="*/ 118 h 166"/>
                <a:gd name="T32" fmla="*/ 99 w 118"/>
                <a:gd name="T33" fmla="*/ 8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66">
                  <a:moveTo>
                    <a:pt x="99" y="82"/>
                  </a:moveTo>
                  <a:cubicBezTo>
                    <a:pt x="77" y="66"/>
                    <a:pt x="34" y="57"/>
                    <a:pt x="34" y="35"/>
                  </a:cubicBezTo>
                  <a:cubicBezTo>
                    <a:pt x="34" y="22"/>
                    <a:pt x="45" y="12"/>
                    <a:pt x="62" y="12"/>
                  </a:cubicBezTo>
                  <a:cubicBezTo>
                    <a:pt x="89" y="12"/>
                    <a:pt x="97" y="35"/>
                    <a:pt x="98" y="47"/>
                  </a:cubicBezTo>
                  <a:lnTo>
                    <a:pt x="108" y="47"/>
                  </a:lnTo>
                  <a:lnTo>
                    <a:pt x="105" y="6"/>
                  </a:lnTo>
                  <a:cubicBezTo>
                    <a:pt x="94" y="3"/>
                    <a:pt x="82" y="0"/>
                    <a:pt x="64" y="0"/>
                  </a:cubicBezTo>
                  <a:cubicBezTo>
                    <a:pt x="29" y="0"/>
                    <a:pt x="0" y="13"/>
                    <a:pt x="0" y="45"/>
                  </a:cubicBezTo>
                  <a:cubicBezTo>
                    <a:pt x="0" y="63"/>
                    <a:pt x="9" y="73"/>
                    <a:pt x="27" y="85"/>
                  </a:cubicBezTo>
                  <a:cubicBezTo>
                    <a:pt x="48" y="98"/>
                    <a:pt x="84" y="106"/>
                    <a:pt x="84" y="128"/>
                  </a:cubicBezTo>
                  <a:cubicBezTo>
                    <a:pt x="84" y="146"/>
                    <a:pt x="67" y="155"/>
                    <a:pt x="52" y="155"/>
                  </a:cubicBezTo>
                  <a:cubicBezTo>
                    <a:pt x="24" y="155"/>
                    <a:pt x="10" y="133"/>
                    <a:pt x="10" y="113"/>
                  </a:cubicBezTo>
                  <a:lnTo>
                    <a:pt x="0" y="113"/>
                  </a:lnTo>
                  <a:lnTo>
                    <a:pt x="3" y="160"/>
                  </a:lnTo>
                  <a:cubicBezTo>
                    <a:pt x="12" y="162"/>
                    <a:pt x="32" y="166"/>
                    <a:pt x="53" y="166"/>
                  </a:cubicBezTo>
                  <a:cubicBezTo>
                    <a:pt x="95" y="166"/>
                    <a:pt x="118" y="147"/>
                    <a:pt x="118" y="118"/>
                  </a:cubicBezTo>
                  <a:cubicBezTo>
                    <a:pt x="118" y="102"/>
                    <a:pt x="109" y="90"/>
                    <a:pt x="99" y="8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262">
              <a:extLst>
                <a:ext uri="{FF2B5EF4-FFF2-40B4-BE49-F238E27FC236}">
                  <a16:creationId xmlns:a16="http://schemas.microsoft.com/office/drawing/2014/main" id="{0322B3F2-797C-4030-9B08-F0C2B256A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825" y="-385763"/>
              <a:ext cx="165100" cy="187325"/>
            </a:xfrm>
            <a:custGeom>
              <a:avLst/>
              <a:gdLst>
                <a:gd name="T0" fmla="*/ 319 w 338"/>
                <a:gd name="T1" fmla="*/ 364 h 384"/>
                <a:gd name="T2" fmla="*/ 284 w 338"/>
                <a:gd name="T3" fmla="*/ 326 h 384"/>
                <a:gd name="T4" fmla="*/ 284 w 338"/>
                <a:gd name="T5" fmla="*/ 128 h 384"/>
                <a:gd name="T6" fmla="*/ 150 w 338"/>
                <a:gd name="T7" fmla="*/ 0 h 384"/>
                <a:gd name="T8" fmla="*/ 13 w 338"/>
                <a:gd name="T9" fmla="*/ 79 h 384"/>
                <a:gd name="T10" fmla="*/ 53 w 338"/>
                <a:gd name="T11" fmla="*/ 115 h 384"/>
                <a:gd name="T12" fmla="*/ 91 w 338"/>
                <a:gd name="T13" fmla="*/ 74 h 384"/>
                <a:gd name="T14" fmla="*/ 149 w 338"/>
                <a:gd name="T15" fmla="*/ 28 h 384"/>
                <a:gd name="T16" fmla="*/ 219 w 338"/>
                <a:gd name="T17" fmla="*/ 143 h 384"/>
                <a:gd name="T18" fmla="*/ 219 w 338"/>
                <a:gd name="T19" fmla="*/ 173 h 384"/>
                <a:gd name="T20" fmla="*/ 0 w 338"/>
                <a:gd name="T21" fmla="*/ 294 h 384"/>
                <a:gd name="T22" fmla="*/ 100 w 338"/>
                <a:gd name="T23" fmla="*/ 384 h 384"/>
                <a:gd name="T24" fmla="*/ 218 w 338"/>
                <a:gd name="T25" fmla="*/ 325 h 384"/>
                <a:gd name="T26" fmla="*/ 219 w 338"/>
                <a:gd name="T27" fmla="*/ 325 h 384"/>
                <a:gd name="T28" fmla="*/ 281 w 338"/>
                <a:gd name="T29" fmla="*/ 384 h 384"/>
                <a:gd name="T30" fmla="*/ 323 w 338"/>
                <a:gd name="T31" fmla="*/ 381 h 384"/>
                <a:gd name="T32" fmla="*/ 328 w 338"/>
                <a:gd name="T33" fmla="*/ 376 h 384"/>
                <a:gd name="T34" fmla="*/ 338 w 338"/>
                <a:gd name="T35" fmla="*/ 361 h 384"/>
                <a:gd name="T36" fmla="*/ 319 w 338"/>
                <a:gd name="T37" fmla="*/ 3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384">
                  <a:moveTo>
                    <a:pt x="319" y="364"/>
                  </a:moveTo>
                  <a:cubicBezTo>
                    <a:pt x="293" y="364"/>
                    <a:pt x="284" y="354"/>
                    <a:pt x="284" y="326"/>
                  </a:cubicBezTo>
                  <a:lnTo>
                    <a:pt x="284" y="128"/>
                  </a:lnTo>
                  <a:cubicBezTo>
                    <a:pt x="284" y="53"/>
                    <a:pt x="263" y="0"/>
                    <a:pt x="150" y="0"/>
                  </a:cubicBezTo>
                  <a:cubicBezTo>
                    <a:pt x="93" y="0"/>
                    <a:pt x="13" y="26"/>
                    <a:pt x="13" y="79"/>
                  </a:cubicBezTo>
                  <a:cubicBezTo>
                    <a:pt x="13" y="100"/>
                    <a:pt x="30" y="115"/>
                    <a:pt x="53" y="115"/>
                  </a:cubicBezTo>
                  <a:cubicBezTo>
                    <a:pt x="66" y="115"/>
                    <a:pt x="91" y="106"/>
                    <a:pt x="91" y="74"/>
                  </a:cubicBezTo>
                  <a:cubicBezTo>
                    <a:pt x="91" y="49"/>
                    <a:pt x="98" y="28"/>
                    <a:pt x="149" y="28"/>
                  </a:cubicBezTo>
                  <a:cubicBezTo>
                    <a:pt x="219" y="28"/>
                    <a:pt x="219" y="86"/>
                    <a:pt x="219" y="143"/>
                  </a:cubicBezTo>
                  <a:lnTo>
                    <a:pt x="219" y="173"/>
                  </a:lnTo>
                  <a:cubicBezTo>
                    <a:pt x="156" y="178"/>
                    <a:pt x="0" y="178"/>
                    <a:pt x="0" y="294"/>
                  </a:cubicBezTo>
                  <a:cubicBezTo>
                    <a:pt x="0" y="346"/>
                    <a:pt x="43" y="384"/>
                    <a:pt x="100" y="384"/>
                  </a:cubicBezTo>
                  <a:cubicBezTo>
                    <a:pt x="156" y="384"/>
                    <a:pt x="193" y="361"/>
                    <a:pt x="218" y="325"/>
                  </a:cubicBezTo>
                  <a:lnTo>
                    <a:pt x="219" y="325"/>
                  </a:lnTo>
                  <a:cubicBezTo>
                    <a:pt x="219" y="360"/>
                    <a:pt x="233" y="384"/>
                    <a:pt x="281" y="384"/>
                  </a:cubicBezTo>
                  <a:cubicBezTo>
                    <a:pt x="291" y="384"/>
                    <a:pt x="301" y="384"/>
                    <a:pt x="323" y="381"/>
                  </a:cubicBezTo>
                  <a:lnTo>
                    <a:pt x="328" y="376"/>
                  </a:lnTo>
                  <a:cubicBezTo>
                    <a:pt x="331" y="371"/>
                    <a:pt x="335" y="366"/>
                    <a:pt x="338" y="361"/>
                  </a:cubicBezTo>
                  <a:cubicBezTo>
                    <a:pt x="324" y="364"/>
                    <a:pt x="321" y="364"/>
                    <a:pt x="319" y="36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263">
              <a:extLst>
                <a:ext uri="{FF2B5EF4-FFF2-40B4-BE49-F238E27FC236}">
                  <a16:creationId xmlns:a16="http://schemas.microsoft.com/office/drawing/2014/main" id="{05F4623F-F5EC-4543-8DF9-2E5EEA13B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-355600"/>
              <a:ext cx="109538" cy="109538"/>
            </a:xfrm>
            <a:custGeom>
              <a:avLst/>
              <a:gdLst>
                <a:gd name="T0" fmla="*/ 20 w 224"/>
                <a:gd name="T1" fmla="*/ 0 h 224"/>
                <a:gd name="T2" fmla="*/ 0 w 224"/>
                <a:gd name="T3" fmla="*/ 19 h 224"/>
                <a:gd name="T4" fmla="*/ 0 w 224"/>
                <a:gd name="T5" fmla="*/ 224 h 224"/>
                <a:gd name="T6" fmla="*/ 224 w 224"/>
                <a:gd name="T7" fmla="*/ 224 h 224"/>
                <a:gd name="T8" fmla="*/ 224 w 224"/>
                <a:gd name="T9" fmla="*/ 0 h 224"/>
                <a:gd name="T10" fmla="*/ 149 w 224"/>
                <a:gd name="T11" fmla="*/ 0 h 224"/>
                <a:gd name="T12" fmla="*/ 149 w 224"/>
                <a:gd name="T13" fmla="*/ 149 h 224"/>
                <a:gd name="T14" fmla="*/ 74 w 224"/>
                <a:gd name="T15" fmla="*/ 149 h 224"/>
                <a:gd name="T16" fmla="*/ 74 w 224"/>
                <a:gd name="T17" fmla="*/ 0 h 224"/>
                <a:gd name="T18" fmla="*/ 20 w 224"/>
                <a:gd name="T1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20" y="0"/>
                  </a:moveTo>
                  <a:lnTo>
                    <a:pt x="0" y="19"/>
                  </a:lnTo>
                  <a:lnTo>
                    <a:pt x="0" y="224"/>
                  </a:lnTo>
                  <a:lnTo>
                    <a:pt x="224" y="224"/>
                  </a:lnTo>
                  <a:lnTo>
                    <a:pt x="224" y="0"/>
                  </a:lnTo>
                  <a:lnTo>
                    <a:pt x="149" y="0"/>
                  </a:lnTo>
                  <a:lnTo>
                    <a:pt x="149" y="149"/>
                  </a:lnTo>
                  <a:lnTo>
                    <a:pt x="74" y="149"/>
                  </a:lnTo>
                  <a:lnTo>
                    <a:pt x="7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264">
              <a:extLst>
                <a:ext uri="{FF2B5EF4-FFF2-40B4-BE49-F238E27FC236}">
                  <a16:creationId xmlns:a16="http://schemas.microsoft.com/office/drawing/2014/main" id="{0D937415-F3D5-4469-A8E4-FD40E29C8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8325" y="-447675"/>
              <a:ext cx="387350" cy="311150"/>
            </a:xfrm>
            <a:custGeom>
              <a:avLst/>
              <a:gdLst>
                <a:gd name="T0" fmla="*/ 463 w 790"/>
                <a:gd name="T1" fmla="*/ 407 h 637"/>
                <a:gd name="T2" fmla="*/ 608 w 790"/>
                <a:gd name="T3" fmla="*/ 325 h 637"/>
                <a:gd name="T4" fmla="*/ 608 w 790"/>
                <a:gd name="T5" fmla="*/ 372 h 637"/>
                <a:gd name="T6" fmla="*/ 519 w 790"/>
                <a:gd name="T7" fmla="*/ 477 h 637"/>
                <a:gd name="T8" fmla="*/ 463 w 790"/>
                <a:gd name="T9" fmla="*/ 407 h 637"/>
                <a:gd name="T10" fmla="*/ 708 w 790"/>
                <a:gd name="T11" fmla="*/ 490 h 637"/>
                <a:gd name="T12" fmla="*/ 727 w 790"/>
                <a:gd name="T13" fmla="*/ 489 h 637"/>
                <a:gd name="T14" fmla="*/ 790 w 790"/>
                <a:gd name="T15" fmla="*/ 284 h 637"/>
                <a:gd name="T16" fmla="*/ 519 w 790"/>
                <a:gd name="T17" fmla="*/ 0 h 637"/>
                <a:gd name="T18" fmla="*/ 408 w 790"/>
                <a:gd name="T19" fmla="*/ 17 h 637"/>
                <a:gd name="T20" fmla="*/ 408 w 790"/>
                <a:gd name="T21" fmla="*/ 116 h 637"/>
                <a:gd name="T22" fmla="*/ 389 w 790"/>
                <a:gd name="T23" fmla="*/ 116 h 637"/>
                <a:gd name="T24" fmla="*/ 389 w 790"/>
                <a:gd name="T25" fmla="*/ 135 h 637"/>
                <a:gd name="T26" fmla="*/ 314 w 790"/>
                <a:gd name="T27" fmla="*/ 135 h 637"/>
                <a:gd name="T28" fmla="*/ 314 w 790"/>
                <a:gd name="T29" fmla="*/ 135 h 637"/>
                <a:gd name="T30" fmla="*/ 314 w 790"/>
                <a:gd name="T31" fmla="*/ 54 h 637"/>
                <a:gd name="T32" fmla="*/ 125 w 790"/>
                <a:gd name="T33" fmla="*/ 187 h 637"/>
                <a:gd name="T34" fmla="*/ 179 w 790"/>
                <a:gd name="T35" fmla="*/ 187 h 637"/>
                <a:gd name="T36" fmla="*/ 179 w 790"/>
                <a:gd name="T37" fmla="*/ 337 h 637"/>
                <a:gd name="T38" fmla="*/ 254 w 790"/>
                <a:gd name="T39" fmla="*/ 337 h 637"/>
                <a:gd name="T40" fmla="*/ 254 w 790"/>
                <a:gd name="T41" fmla="*/ 187 h 637"/>
                <a:gd name="T42" fmla="*/ 329 w 790"/>
                <a:gd name="T43" fmla="*/ 187 h 637"/>
                <a:gd name="T44" fmla="*/ 329 w 790"/>
                <a:gd name="T45" fmla="*/ 412 h 637"/>
                <a:gd name="T46" fmla="*/ 104 w 790"/>
                <a:gd name="T47" fmla="*/ 412 h 637"/>
                <a:gd name="T48" fmla="*/ 104 w 790"/>
                <a:gd name="T49" fmla="*/ 206 h 637"/>
                <a:gd name="T50" fmla="*/ 0 w 790"/>
                <a:gd name="T51" fmla="*/ 397 h 637"/>
                <a:gd name="T52" fmla="*/ 400 w 790"/>
                <a:gd name="T53" fmla="*/ 637 h 637"/>
                <a:gd name="T54" fmla="*/ 698 w 790"/>
                <a:gd name="T55" fmla="*/ 524 h 637"/>
                <a:gd name="T56" fmla="*/ 712 w 790"/>
                <a:gd name="T57" fmla="*/ 509 h 637"/>
                <a:gd name="T58" fmla="*/ 670 w 790"/>
                <a:gd name="T59" fmla="*/ 511 h 637"/>
                <a:gd name="T60" fmla="*/ 608 w 790"/>
                <a:gd name="T61" fmla="*/ 452 h 637"/>
                <a:gd name="T62" fmla="*/ 607 w 790"/>
                <a:gd name="T63" fmla="*/ 452 h 637"/>
                <a:gd name="T64" fmla="*/ 489 w 790"/>
                <a:gd name="T65" fmla="*/ 511 h 637"/>
                <a:gd name="T66" fmla="*/ 389 w 790"/>
                <a:gd name="T67" fmla="*/ 421 h 637"/>
                <a:gd name="T68" fmla="*/ 608 w 790"/>
                <a:gd name="T69" fmla="*/ 300 h 637"/>
                <a:gd name="T70" fmla="*/ 608 w 790"/>
                <a:gd name="T71" fmla="*/ 270 h 637"/>
                <a:gd name="T72" fmla="*/ 538 w 790"/>
                <a:gd name="T73" fmla="*/ 155 h 637"/>
                <a:gd name="T74" fmla="*/ 480 w 790"/>
                <a:gd name="T75" fmla="*/ 201 h 637"/>
                <a:gd name="T76" fmla="*/ 442 w 790"/>
                <a:gd name="T77" fmla="*/ 242 h 637"/>
                <a:gd name="T78" fmla="*/ 402 w 790"/>
                <a:gd name="T79" fmla="*/ 206 h 637"/>
                <a:gd name="T80" fmla="*/ 539 w 790"/>
                <a:gd name="T81" fmla="*/ 127 h 637"/>
                <a:gd name="T82" fmla="*/ 672 w 790"/>
                <a:gd name="T83" fmla="*/ 254 h 637"/>
                <a:gd name="T84" fmla="*/ 672 w 790"/>
                <a:gd name="T85" fmla="*/ 452 h 637"/>
                <a:gd name="T86" fmla="*/ 708 w 790"/>
                <a:gd name="T87" fmla="*/ 49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0" h="637">
                  <a:moveTo>
                    <a:pt x="463" y="407"/>
                  </a:moveTo>
                  <a:cubicBezTo>
                    <a:pt x="463" y="332"/>
                    <a:pt x="569" y="326"/>
                    <a:pt x="608" y="325"/>
                  </a:cubicBezTo>
                  <a:lnTo>
                    <a:pt x="608" y="372"/>
                  </a:lnTo>
                  <a:cubicBezTo>
                    <a:pt x="608" y="427"/>
                    <a:pt x="573" y="477"/>
                    <a:pt x="519" y="477"/>
                  </a:cubicBezTo>
                  <a:cubicBezTo>
                    <a:pt x="490" y="477"/>
                    <a:pt x="463" y="449"/>
                    <a:pt x="463" y="407"/>
                  </a:cubicBezTo>
                  <a:close/>
                  <a:moveTo>
                    <a:pt x="708" y="490"/>
                  </a:moveTo>
                  <a:cubicBezTo>
                    <a:pt x="710" y="490"/>
                    <a:pt x="713" y="490"/>
                    <a:pt x="727" y="489"/>
                  </a:cubicBezTo>
                  <a:cubicBezTo>
                    <a:pt x="770" y="426"/>
                    <a:pt x="790" y="351"/>
                    <a:pt x="790" y="284"/>
                  </a:cubicBezTo>
                  <a:cubicBezTo>
                    <a:pt x="790" y="129"/>
                    <a:pt x="684" y="0"/>
                    <a:pt x="519" y="0"/>
                  </a:cubicBezTo>
                  <a:cubicBezTo>
                    <a:pt x="484" y="0"/>
                    <a:pt x="447" y="6"/>
                    <a:pt x="408" y="17"/>
                  </a:cubicBezTo>
                  <a:lnTo>
                    <a:pt x="408" y="116"/>
                  </a:lnTo>
                  <a:lnTo>
                    <a:pt x="389" y="116"/>
                  </a:lnTo>
                  <a:lnTo>
                    <a:pt x="389" y="135"/>
                  </a:lnTo>
                  <a:lnTo>
                    <a:pt x="314" y="135"/>
                  </a:lnTo>
                  <a:lnTo>
                    <a:pt x="314" y="135"/>
                  </a:lnTo>
                  <a:lnTo>
                    <a:pt x="314" y="54"/>
                  </a:lnTo>
                  <a:cubicBezTo>
                    <a:pt x="253" y="85"/>
                    <a:pt x="189" y="129"/>
                    <a:pt x="125" y="187"/>
                  </a:cubicBezTo>
                  <a:lnTo>
                    <a:pt x="179" y="187"/>
                  </a:lnTo>
                  <a:lnTo>
                    <a:pt x="179" y="337"/>
                  </a:lnTo>
                  <a:lnTo>
                    <a:pt x="254" y="337"/>
                  </a:lnTo>
                  <a:lnTo>
                    <a:pt x="254" y="187"/>
                  </a:lnTo>
                  <a:lnTo>
                    <a:pt x="329" y="187"/>
                  </a:lnTo>
                  <a:lnTo>
                    <a:pt x="329" y="412"/>
                  </a:lnTo>
                  <a:lnTo>
                    <a:pt x="104" y="412"/>
                  </a:lnTo>
                  <a:lnTo>
                    <a:pt x="104" y="206"/>
                  </a:lnTo>
                  <a:cubicBezTo>
                    <a:pt x="29" y="279"/>
                    <a:pt x="0" y="342"/>
                    <a:pt x="0" y="397"/>
                  </a:cubicBezTo>
                  <a:cubicBezTo>
                    <a:pt x="0" y="511"/>
                    <a:pt x="152" y="637"/>
                    <a:pt x="400" y="637"/>
                  </a:cubicBezTo>
                  <a:cubicBezTo>
                    <a:pt x="539" y="637"/>
                    <a:pt x="635" y="590"/>
                    <a:pt x="698" y="524"/>
                  </a:cubicBezTo>
                  <a:lnTo>
                    <a:pt x="712" y="509"/>
                  </a:lnTo>
                  <a:cubicBezTo>
                    <a:pt x="689" y="511"/>
                    <a:pt x="680" y="511"/>
                    <a:pt x="670" y="511"/>
                  </a:cubicBezTo>
                  <a:cubicBezTo>
                    <a:pt x="623" y="511"/>
                    <a:pt x="608" y="487"/>
                    <a:pt x="608" y="452"/>
                  </a:cubicBezTo>
                  <a:lnTo>
                    <a:pt x="607" y="452"/>
                  </a:lnTo>
                  <a:cubicBezTo>
                    <a:pt x="580" y="489"/>
                    <a:pt x="545" y="511"/>
                    <a:pt x="489" y="511"/>
                  </a:cubicBezTo>
                  <a:cubicBezTo>
                    <a:pt x="432" y="511"/>
                    <a:pt x="389" y="472"/>
                    <a:pt x="389" y="421"/>
                  </a:cubicBezTo>
                  <a:cubicBezTo>
                    <a:pt x="389" y="305"/>
                    <a:pt x="545" y="305"/>
                    <a:pt x="608" y="300"/>
                  </a:cubicBezTo>
                  <a:lnTo>
                    <a:pt x="608" y="270"/>
                  </a:lnTo>
                  <a:cubicBezTo>
                    <a:pt x="608" y="214"/>
                    <a:pt x="607" y="155"/>
                    <a:pt x="538" y="155"/>
                  </a:cubicBezTo>
                  <a:cubicBezTo>
                    <a:pt x="487" y="155"/>
                    <a:pt x="480" y="176"/>
                    <a:pt x="480" y="201"/>
                  </a:cubicBezTo>
                  <a:cubicBezTo>
                    <a:pt x="480" y="234"/>
                    <a:pt x="455" y="242"/>
                    <a:pt x="442" y="242"/>
                  </a:cubicBezTo>
                  <a:cubicBezTo>
                    <a:pt x="419" y="242"/>
                    <a:pt x="402" y="227"/>
                    <a:pt x="402" y="206"/>
                  </a:cubicBezTo>
                  <a:cubicBezTo>
                    <a:pt x="402" y="154"/>
                    <a:pt x="482" y="127"/>
                    <a:pt x="539" y="127"/>
                  </a:cubicBezTo>
                  <a:cubicBezTo>
                    <a:pt x="652" y="126"/>
                    <a:pt x="672" y="179"/>
                    <a:pt x="672" y="254"/>
                  </a:cubicBezTo>
                  <a:lnTo>
                    <a:pt x="672" y="452"/>
                  </a:lnTo>
                  <a:cubicBezTo>
                    <a:pt x="672" y="480"/>
                    <a:pt x="682" y="490"/>
                    <a:pt x="708" y="49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Rectangle 265">
              <a:extLst>
                <a:ext uri="{FF2B5EF4-FFF2-40B4-BE49-F238E27FC236}">
                  <a16:creationId xmlns:a16="http://schemas.microsoft.com/office/drawing/2014/main" id="{F8D5B463-EEB8-4CDC-9413-7D2DEBC27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1838" y="-482600"/>
              <a:ext cx="36513" cy="92075"/>
            </a:xfrm>
            <a:prstGeom prst="rect">
              <a:avLst/>
            </a:prstGeom>
            <a:solidFill>
              <a:srgbClr val="0BBBE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6322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40" y="0"/>
            <a:ext cx="91263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1249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40" y="0"/>
            <a:ext cx="91263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609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883" r:id="rId10"/>
    <p:sldLayoutId id="214748388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D9A05D-73BA-4C7C-9389-175D637D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7315B-BDD9-4372-A1C4-29DD43D9F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>
                <a:solidFill>
                  <a:prstClr val="white"/>
                </a:solidFill>
              </a:rPr>
              <a:t>Université d’Angers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 txBox="1">
            <a:spLocks/>
          </p:cNvSpPr>
          <p:nvPr userDrawn="1"/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402C8-AAF6-430C-9C4F-B768B719CBA8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7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transition spd="slow">
    <p:push dir="u"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LucidaGrande" charset="0"/>
        <a:buChar char="-"/>
        <a:defRPr sz="21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8" y="404665"/>
            <a:ext cx="8507077" cy="863749"/>
          </a:xfrm>
          <a:prstGeom prst="rect">
            <a:avLst/>
          </a:prstGeom>
          <a:noFill/>
        </p:spPr>
        <p:txBody>
          <a:bodyPr vert="horz" lIns="108000" tIns="0" rIns="108000" bIns="0" rtlCol="0" anchor="t">
            <a:noAutofit/>
          </a:bodyPr>
          <a:lstStyle/>
          <a:p>
            <a:r>
              <a:rPr lang="fr-FR"/>
              <a:t>Compléter avec un titre ici qui porte votre message sur deux lignes au maximum pour des raisons de lisibilité</a:t>
            </a:r>
            <a:endParaRPr lang="fr-FR" noProof="0"/>
          </a:p>
        </p:txBody>
      </p:sp>
      <p:sp>
        <p:nvSpPr>
          <p:cNvPr id="34" name="Rectangle 33"/>
          <p:cNvSpPr/>
          <p:nvPr/>
        </p:nvSpPr>
        <p:spPr>
          <a:xfrm>
            <a:off x="6964881" y="6503348"/>
            <a:ext cx="150313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0066"/>
              </a:buClr>
              <a:buSzTx/>
              <a:buFontTx/>
              <a:buNone/>
              <a:tabLst/>
              <a:defRPr/>
            </a:pPr>
            <a:r>
              <a:rPr kumimoji="0" lang="fr-FR" sz="6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confidentiel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| © WAVESTONE</a:t>
            </a:r>
          </a:p>
        </p:txBody>
      </p:sp>
      <p:sp>
        <p:nvSpPr>
          <p:cNvPr id="98" name="Textfeld 6"/>
          <p:cNvSpPr txBox="1"/>
          <p:nvPr/>
        </p:nvSpPr>
        <p:spPr bwMode="gray">
          <a:xfrm>
            <a:off x="8493666" y="6549514"/>
            <a:ext cx="332308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17988" y="1268414"/>
            <a:ext cx="8507077" cy="4968000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/>
          <a:p>
            <a:pPr lvl="0"/>
            <a:r>
              <a:rPr lang="fr-FR"/>
              <a:t>Niveau 1 - </a:t>
            </a:r>
            <a:r>
              <a:rPr lang="fr-FR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/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  <a:p>
            <a:pPr lvl="5"/>
            <a:r>
              <a:rPr lang="fr-FR"/>
              <a:t>Niveau 6</a:t>
            </a:r>
          </a:p>
          <a:p>
            <a:pPr lvl="6"/>
            <a:r>
              <a:rPr lang="fr-FR"/>
              <a:t>Niveau 7</a:t>
            </a:r>
          </a:p>
          <a:p>
            <a:pPr lvl="7"/>
            <a:r>
              <a:rPr lang="fr-FR" noProof="0"/>
              <a:t>Nive</a:t>
            </a:r>
            <a:r>
              <a:rPr lang="fr-FR"/>
              <a:t>au 8</a:t>
            </a:r>
          </a:p>
          <a:p>
            <a:pPr lvl="8"/>
            <a:r>
              <a:rPr lang="fr-FR"/>
              <a:t>Niveau 9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572" y="5935042"/>
            <a:ext cx="854721" cy="9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tabLst/>
        <a:defRPr sz="1600" i="0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358775" indent="-358775" algn="just" defTabSz="914400" rtl="0" eaLnBrk="1" latinLnBrk="0" hangingPunct="1">
        <a:lnSpc>
          <a:spcPct val="100000"/>
        </a:lnSpc>
        <a:spcBef>
          <a:spcPts val="1400"/>
        </a:spcBef>
        <a:buClr>
          <a:schemeClr val="bg2"/>
        </a:buClr>
        <a:buFont typeface="Tempus Sans ITC" panose="04020404030D07020202" pitchFamily="82" charset="0"/>
        <a:buChar char="/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0" algn="just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88000" algn="just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Tahoma" panose="020B0604030504040204" pitchFamily="34" charset="0"/>
        <a:buChar char="›"/>
        <a:defRPr sz="12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marR="0" indent="-252000" algn="just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1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900000" marR="0" indent="-252000" algn="just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1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  <p15:guide id="3" pos="217">
          <p15:clr>
            <a:srgbClr val="F26B43"/>
          </p15:clr>
        </p15:guide>
        <p15:guide id="4" pos="6023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2228">
          <p15:clr>
            <a:srgbClr val="F26B43"/>
          </p15:clr>
        </p15:guide>
        <p15:guide id="7" orient="horz" pos="2092">
          <p15:clr>
            <a:srgbClr val="F26B43"/>
          </p15:clr>
        </p15:guide>
        <p15:guide id="8" pos="3188">
          <p15:clr>
            <a:srgbClr val="F26B43"/>
          </p15:clr>
        </p15:guide>
        <p15:guide id="9" pos="3052">
          <p15:clr>
            <a:srgbClr val="F26B43"/>
          </p15:clr>
        </p15:guide>
        <p15:guide id="10" orient="horz" pos="346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orient="horz" pos="3929">
          <p15:clr>
            <a:srgbClr val="F26B43"/>
          </p15:clr>
        </p15:guide>
        <p15:guide id="13" orient="horz" pos="43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CBC901-EC94-4F87-93D3-3CC0AC129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00" y="365126"/>
            <a:ext cx="85807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159864-AAE1-467A-AB3B-2FA92B068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000" y="1825625"/>
            <a:ext cx="8580729" cy="4665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D7B414-0A79-474F-AFA8-E28854014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0516" y="6491285"/>
            <a:ext cx="2831213" cy="230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Reprise du titre - </a:t>
            </a:r>
            <a:fld id="{DAB67AAB-1878-4268-A0D7-E422F5DC7A5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A3DF3225-9602-4D72-9717-333A1AF945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6291" y="6303959"/>
            <a:ext cx="671419" cy="37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0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65">
          <p15:clr>
            <a:srgbClr val="F26B43"/>
          </p15:clr>
        </p15:guide>
        <p15:guide id="4" pos="2615">
          <p15:clr>
            <a:srgbClr val="F26B43"/>
          </p15:clr>
        </p15:guide>
        <p15:guide id="6" orient="horz" pos="1548">
          <p15:clr>
            <a:srgbClr val="F26B43"/>
          </p15:clr>
        </p15:guide>
        <p15:guide id="7" orient="horz" pos="2772">
          <p15:clr>
            <a:srgbClr val="F26B43"/>
          </p15:clr>
        </p15:guide>
        <p15:guide id="8" pos="234">
          <p15:clr>
            <a:srgbClr val="F26B43"/>
          </p15:clr>
        </p15:guide>
        <p15:guide id="9" pos="7446">
          <p15:clr>
            <a:srgbClr val="F26B43"/>
          </p15:clr>
        </p15:guide>
        <p15:guide id="10" orient="horz" pos="232">
          <p15:clr>
            <a:srgbClr val="F26B43"/>
          </p15:clr>
        </p15:guide>
        <p15:guide id="11" orient="horz" pos="4088">
          <p15:clr>
            <a:srgbClr val="F26B43"/>
          </p15:clr>
        </p15:guide>
        <p15:guide id="12" pos="6267">
          <p15:clr>
            <a:srgbClr val="F26B43"/>
          </p15:clr>
        </p15:guide>
        <p15:guide id="13" pos="1413">
          <p15:clr>
            <a:srgbClr val="F26B43"/>
          </p15:clr>
        </p15:guide>
        <p15:guide id="14" pos="6879">
          <p15:clr>
            <a:srgbClr val="F26B43"/>
          </p15:clr>
        </p15:guide>
        <p15:guide id="15" orient="horz" pos="3430">
          <p15:clr>
            <a:srgbClr val="F26B43"/>
          </p15:clr>
        </p15:guide>
        <p15:guide id="16" orient="horz" pos="867">
          <p15:clr>
            <a:srgbClr val="F26B43"/>
          </p15:clr>
        </p15:guide>
        <p15:guide id="17" orient="horz" pos="3748">
          <p15:clr>
            <a:srgbClr val="F26B43"/>
          </p15:clr>
        </p15:guide>
        <p15:guide id="18" pos="824">
          <p15:clr>
            <a:srgbClr val="F26B43"/>
          </p15:clr>
        </p15:guide>
        <p15:guide id="19" pos="2026">
          <p15:clr>
            <a:srgbClr val="F26B43"/>
          </p15:clr>
        </p15:guide>
        <p15:guide id="20" pos="322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FED5E6-2CA7-4A65-8E4B-ECDEC3A08145}" type="datetime1">
              <a:rPr lang="fr-FR" noProof="0" smtClean="0"/>
              <a:t>14/10/2022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D6580AB-5C3C-4B4F-8E2A-8B7A0A8CE69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543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1.gif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hype13-git/elk-ubuntu" TargetMode="External"/><Relationship Id="rId3" Type="http://schemas.openxmlformats.org/officeDocument/2006/relationships/hyperlink" Target="https://github.com/hype13-git/moodle-trax-bloc" TargetMode="External"/><Relationship Id="rId7" Type="http://schemas.openxmlformats.org/officeDocument/2006/relationships/hyperlink" Target="https://github.com/hype13-git/moodle-trax-logs" TargetMode="External"/><Relationship Id="rId12" Type="http://schemas.openxmlformats.org/officeDocument/2006/relationships/image" Target="../media/image53.png"/><Relationship Id="rId2" Type="http://schemas.openxmlformats.org/officeDocument/2006/relationships/hyperlink" Target="https://github.com/hype13-git/moodle-trax-video" TargetMode="Externa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github.com/hype13-git/elk-ansible" TargetMode="External"/><Relationship Id="rId11" Type="http://schemas.openxmlformats.org/officeDocument/2006/relationships/hyperlink" Target="https://github.com/hype13-git/elk-formation" TargetMode="External"/><Relationship Id="rId5" Type="http://schemas.openxmlformats.org/officeDocument/2006/relationships/hyperlink" Target="https://github.com/hype13-git/elk-authentification" TargetMode="External"/><Relationship Id="rId10" Type="http://schemas.openxmlformats.org/officeDocument/2006/relationships/hyperlink" Target="https://github.com/hype13-git/elk-alerte" TargetMode="External"/><Relationship Id="rId4" Type="http://schemas.openxmlformats.org/officeDocument/2006/relationships/hyperlink" Target="https://github.com/hype13-git/moodle-filtre-code-raccourci" TargetMode="External"/><Relationship Id="rId9" Type="http://schemas.openxmlformats.org/officeDocument/2006/relationships/hyperlink" Target="https://github.com/hype13-git/elk-docker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253A4-E671-4848-A9D9-38BFDFBE14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Commission Permanente du Numérique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4DFDDD-E1D6-4B55-9A7F-523B3560A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3916392"/>
            <a:ext cx="7772399" cy="1341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  <a:cs typeface="Verdana"/>
              </a:rPr>
              <a:t>24 juin 2022</a:t>
            </a:r>
          </a:p>
        </p:txBody>
      </p:sp>
    </p:spTree>
    <p:extLst>
      <p:ext uri="{BB962C8B-B14F-4D97-AF65-F5344CB8AC3E}">
        <p14:creationId xmlns:p14="http://schemas.microsoft.com/office/powerpoint/2010/main" val="290417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400">
                <a:solidFill>
                  <a:schemeClr val="bg1"/>
                </a:solidFill>
                <a:ea typeface="Verdana"/>
              </a:rPr>
              <a:t>Salles pédagogiques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2682" cy="4343399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Les difficultés liées à la conjoncture et au marché </a:t>
            </a:r>
            <a:r>
              <a:rPr lang="fr-FR" sz="2400" err="1">
                <a:ea typeface="Verdana"/>
              </a:rPr>
              <a:t>Matinfo</a:t>
            </a:r>
            <a:r>
              <a:rPr lang="fr-FR" sz="2400">
                <a:ea typeface="Verdana"/>
              </a:rPr>
              <a:t> 5 engendrent aussi des délais de livraisons très importants sur les postes fixes.</a:t>
            </a: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Nous faisons de notre mieux pour que les salles pédagogiques prévues cette année soient prêtes pour la rentrée.</a:t>
            </a:r>
          </a:p>
        </p:txBody>
      </p:sp>
    </p:spTree>
    <p:extLst>
      <p:ext uri="{BB962C8B-B14F-4D97-AF65-F5344CB8AC3E}">
        <p14:creationId xmlns:p14="http://schemas.microsoft.com/office/powerpoint/2010/main" val="198158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96" y="379093"/>
            <a:ext cx="8050617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400">
                <a:solidFill>
                  <a:schemeClr val="bg1"/>
                </a:solidFill>
                <a:ea typeface="Verdana"/>
              </a:rPr>
              <a:t>Postes informatiques et conditions d'usage du wifi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2682" cy="4343399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600">
                <a:ea typeface="Verdana"/>
              </a:rPr>
              <a:t>La sécurité du SI impose l’activation du protocole sécurisé TLS 1.2 sur le </a:t>
            </a:r>
            <a:r>
              <a:rPr lang="fr-FR" sz="1600" err="1">
                <a:ea typeface="Verdana"/>
              </a:rPr>
              <a:t>WiFi</a:t>
            </a:r>
            <a:r>
              <a:rPr lang="fr-FR" sz="1600">
                <a:ea typeface="Verdan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1600">
                <a:ea typeface="Verdana"/>
              </a:rPr>
              <a:t>Les équipements dont les systèmes, obsolètes, ne prennent pas en charge ce protocole ne pourront pas se connecter au Wifi. Cela concerne notamment les systèmes Windows 8 et inférieur, Android inférieur à la version 6, Ios inférieur à la version 5, Mac OS inférieur à 10.9 (</a:t>
            </a:r>
            <a:r>
              <a:rPr lang="fr-FR" sz="1600" err="1">
                <a:ea typeface="Verdana"/>
              </a:rPr>
              <a:t>Maverick</a:t>
            </a:r>
            <a:r>
              <a:rPr lang="fr-FR" sz="1600">
                <a:ea typeface="Verdan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sz="1600">
                <a:ea typeface="Verdana"/>
              </a:rPr>
              <a:t>Il est difficile d’obtenir des statistiques Il est proposé de demander (type case à cocher) à l’usager lors de la validation du compte quel est la version de son système.</a:t>
            </a:r>
          </a:p>
        </p:txBody>
      </p:sp>
    </p:spTree>
    <p:extLst>
      <p:ext uri="{BB962C8B-B14F-4D97-AF65-F5344CB8AC3E}">
        <p14:creationId xmlns:p14="http://schemas.microsoft.com/office/powerpoint/2010/main" val="124770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>
                <a:solidFill>
                  <a:schemeClr val="bg1"/>
                </a:solidFill>
                <a:ea typeface="Verdana"/>
              </a:rPr>
              <a:t>Cartes multiservices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2682" cy="4343399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La conjoncture actuelle ne nous permettra pas cette année de recevoir les cartes multiservices au mois de juin comme habituellement.</a:t>
            </a:r>
          </a:p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La DEVEC et la DDN travaillent pour pallier aux différentes difficultés auxquelles pourront être confrontés nos primo-entrants s'ils doivent faire leur rentrée sans carte étudiante...</a:t>
            </a:r>
          </a:p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Nous sommes en lien avec les différentes scolarités.</a:t>
            </a:r>
          </a:p>
        </p:txBody>
      </p:sp>
    </p:spTree>
    <p:extLst>
      <p:ext uri="{BB962C8B-B14F-4D97-AF65-F5344CB8AC3E}">
        <p14:creationId xmlns:p14="http://schemas.microsoft.com/office/powerpoint/2010/main" val="3127788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F3915B-C917-F5A0-7256-F4598CC33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sz="2000"/>
              <a:t>Reconduction du dispositif pour l’année 2022-23</a:t>
            </a:r>
          </a:p>
          <a:p>
            <a:r>
              <a:rPr lang="fr-FR" sz="2000"/>
              <a:t>Ajustement du nombre de moniteurs (7)</a:t>
            </a:r>
            <a:endParaRPr lang="fr-FR" sz="2000">
              <a:ea typeface="Verdana"/>
            </a:endParaRPr>
          </a:p>
          <a:p>
            <a:r>
              <a:rPr lang="fr-FR" sz="2000"/>
              <a:t>Mise à disposition d’un local par l’UFR Sciences (un grand merci)</a:t>
            </a:r>
            <a:endParaRPr lang="fr-FR" sz="2000">
              <a:ea typeface="Verdana"/>
            </a:endParaRPr>
          </a:p>
          <a:p>
            <a:pPr lvl="1"/>
            <a:r>
              <a:rPr lang="fr-FR" sz="2000"/>
              <a:t>Permanences en présentiel</a:t>
            </a:r>
            <a:endParaRPr lang="fr-FR" sz="2000">
              <a:ea typeface="Verdana"/>
            </a:endParaRPr>
          </a:p>
          <a:p>
            <a:pPr lvl="1"/>
            <a:r>
              <a:rPr lang="fr-FR" sz="2000"/>
              <a:t>« Ateliers » matériels possibles</a:t>
            </a:r>
            <a:endParaRPr lang="fr-FR" sz="2000">
              <a:ea typeface="Verdana"/>
            </a:endParaRPr>
          </a:p>
          <a:p>
            <a:r>
              <a:rPr lang="fr-FR" sz="2000"/>
              <a:t>Renouvellement du parc : devant le manque de fiabilité des portables reconditionnés (notamment des batteries) nous nous orientons vers l’achat de 50 portables (modèle bureautique basique) sur lesquels la garantie est de 5 ans, 3 ans pour les batteries et une extension de garantie 5 ans pour casse accidentelle (couvrant entre autres la casse de la dalle d’affichage, le café sur et dans le clavier …)</a:t>
            </a:r>
            <a:endParaRPr lang="fr-FR" sz="2000">
              <a:ea typeface="Verdana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23AFF29-C921-5F4F-BA4D-CE99636D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>
                <a:solidFill>
                  <a:schemeClr val="bg1"/>
                </a:solidFill>
                <a:ea typeface="Verdana"/>
              </a:rPr>
              <a:t>Précanum / Assistance numérique</a:t>
            </a:r>
          </a:p>
        </p:txBody>
      </p:sp>
    </p:spTree>
    <p:extLst>
      <p:ext uri="{BB962C8B-B14F-4D97-AF65-F5344CB8AC3E}">
        <p14:creationId xmlns:p14="http://schemas.microsoft.com/office/powerpoint/2010/main" val="188209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60EE4A-DCDD-4434-89A3-EC79AA6F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43465"/>
            <a:ext cx="7886700" cy="2588460"/>
          </a:xfrm>
        </p:spPr>
        <p:txBody>
          <a:bodyPr>
            <a:normAutofit/>
          </a:bodyPr>
          <a:lstStyle/>
          <a:p>
            <a:r>
              <a:rPr lang="fr-FR" sz="4000" b="0">
                <a:latin typeface="Verdana"/>
                <a:ea typeface="Verdana"/>
              </a:rPr>
              <a:t>Écriture PCA </a:t>
            </a:r>
            <a:r>
              <a:rPr lang="fr-FR" sz="4000" b="0" err="1">
                <a:latin typeface="Verdana"/>
                <a:ea typeface="Verdana"/>
              </a:rPr>
              <a:t>Num</a:t>
            </a:r>
            <a:br>
              <a:rPr lang="fr-FR" sz="4000" b="0">
                <a:latin typeface="Verdana"/>
                <a:ea typeface="Verdana"/>
              </a:rPr>
            </a:br>
            <a:r>
              <a:rPr lang="fr-FR" sz="3200" b="0">
                <a:latin typeface="Verdana"/>
                <a:ea typeface="Verdana"/>
              </a:rPr>
              <a:t>(</a:t>
            </a:r>
            <a:r>
              <a:rPr lang="fr-FR" sz="3200" b="0">
                <a:ea typeface="Verdana"/>
              </a:rPr>
              <a:t>Plan de Continuité d’Activité)</a:t>
            </a:r>
            <a:endParaRPr lang="fr-FR" sz="3200" b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CAA0D9-32DA-27B0-E3B1-00959B1A3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54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>
                <a:solidFill>
                  <a:schemeClr val="bg1"/>
                </a:solidFill>
                <a:ea typeface="Verdana"/>
              </a:rPr>
              <a:t>Écriture PCA </a:t>
            </a:r>
            <a:r>
              <a:rPr lang="fr-FR" sz="2100" err="1">
                <a:solidFill>
                  <a:schemeClr val="bg1"/>
                </a:solidFill>
                <a:ea typeface="Verdana"/>
              </a:rPr>
              <a:t>Num</a:t>
            </a:r>
            <a:r>
              <a:rPr lang="fr-FR" sz="2100">
                <a:solidFill>
                  <a:schemeClr val="bg1"/>
                </a:solidFill>
                <a:ea typeface="Verdana"/>
              </a:rPr>
              <a:t> - 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2682" cy="4343399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PCA = Plan de Continuité d’Activité</a:t>
            </a: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Document permettant de fonctionner en cas de crise</a:t>
            </a: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Anticipe des évènements de type attaque, panne majeure, incidents, etc ;</a:t>
            </a: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Destiné à mettre en place des stratégies permettant de limiter les impacts de ces crises</a:t>
            </a:r>
          </a:p>
        </p:txBody>
      </p:sp>
    </p:spTree>
    <p:extLst>
      <p:ext uri="{BB962C8B-B14F-4D97-AF65-F5344CB8AC3E}">
        <p14:creationId xmlns:p14="http://schemas.microsoft.com/office/powerpoint/2010/main" val="881121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>
                <a:solidFill>
                  <a:schemeClr val="bg1"/>
                </a:solidFill>
                <a:ea typeface="Verdana"/>
              </a:rPr>
              <a:t>Écriture PCA </a:t>
            </a:r>
            <a:r>
              <a:rPr lang="fr-FR" sz="2100" err="1">
                <a:solidFill>
                  <a:schemeClr val="bg1"/>
                </a:solidFill>
                <a:ea typeface="Verdana"/>
              </a:rPr>
              <a:t>Num</a:t>
            </a:r>
            <a:r>
              <a:rPr lang="fr-FR" sz="2100">
                <a:solidFill>
                  <a:schemeClr val="bg1"/>
                </a:solidFill>
                <a:ea typeface="Verdana"/>
              </a:rPr>
              <a:t> - conditions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99449"/>
            <a:ext cx="8229600" cy="2398058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Marché UGAP, titulaire </a:t>
            </a:r>
            <a:r>
              <a:rPr lang="fr-FR" sz="2400" err="1">
                <a:ea typeface="Verdana"/>
              </a:rPr>
              <a:t>Advens</a:t>
            </a:r>
            <a:endParaRPr lang="fr-FR" sz="2400">
              <a:ea typeface="Verdana"/>
            </a:endParaRP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Sous-traitant = Wavestone </a:t>
            </a:r>
            <a:r>
              <a:rPr lang="fr-FR" sz="2000">
                <a:ea typeface="Verdana"/>
              </a:rPr>
              <a:t>(</a:t>
            </a:r>
            <a:r>
              <a:rPr lang="fr-FR" sz="2000" err="1">
                <a:ea typeface="Verdana"/>
              </a:rPr>
              <a:t>CdP</a:t>
            </a:r>
            <a:r>
              <a:rPr lang="fr-FR" sz="2000">
                <a:ea typeface="Verdana"/>
              </a:rPr>
              <a:t> = Thomas </a:t>
            </a:r>
            <a:r>
              <a:rPr lang="fr-FR" sz="2000" err="1">
                <a:ea typeface="Verdana"/>
              </a:rPr>
              <a:t>Emereau</a:t>
            </a:r>
            <a:r>
              <a:rPr lang="fr-FR" sz="2000">
                <a:ea typeface="Verdan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Devis = 34136.45 HT, 40 963,74 TTC</a:t>
            </a:r>
          </a:p>
          <a:p>
            <a:pPr>
              <a:lnSpc>
                <a:spcPct val="150000"/>
              </a:lnSpc>
            </a:pPr>
            <a:endParaRPr lang="fr-FR" sz="240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9189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>
                <a:solidFill>
                  <a:schemeClr val="bg1"/>
                </a:solidFill>
                <a:ea typeface="Verdana"/>
              </a:rPr>
              <a:t>Écriture PCA </a:t>
            </a:r>
            <a:r>
              <a:rPr lang="fr-FR" sz="2100" err="1">
                <a:solidFill>
                  <a:schemeClr val="bg1"/>
                </a:solidFill>
                <a:ea typeface="Verdana"/>
              </a:rPr>
              <a:t>Num</a:t>
            </a:r>
            <a:r>
              <a:rPr lang="fr-FR" sz="2100">
                <a:solidFill>
                  <a:schemeClr val="bg1"/>
                </a:solidFill>
                <a:ea typeface="Verdana"/>
              </a:rPr>
              <a:t> - Timeline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7F568C-C5AF-93AC-043E-2B9C6CCBF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1412633"/>
            <a:ext cx="8579224" cy="52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08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0D1306-A136-4712-A42E-9EBA0A88B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5A7847-4492-4175-8720-F012A7DA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 New Roman"/>
                <a:ea typeface="Verdana"/>
                <a:cs typeface="Arial"/>
              </a:rPr>
              <a:t>Point RSSI </a:t>
            </a:r>
            <a:endParaRPr lang="fr-FR"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720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>
                <a:solidFill>
                  <a:schemeClr val="bg1"/>
                </a:solidFill>
                <a:ea typeface="Verdana"/>
              </a:rPr>
              <a:t>SSI : Quelques changements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98" y="1325252"/>
            <a:ext cx="8462682" cy="5121110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Mot de passe</a:t>
            </a:r>
            <a:br>
              <a:rPr lang="fr-FR" sz="2400">
                <a:ea typeface="Verdana"/>
              </a:rPr>
            </a:br>
            <a:r>
              <a:rPr lang="fr-FR" sz="1600">
                <a:ea typeface="Verdana"/>
              </a:rPr>
              <a:t>Empêcher de réutiliser un ancien mot de passe ;</a:t>
            </a:r>
            <a:br>
              <a:rPr lang="fr-FR" sz="1600">
                <a:ea typeface="Verdana"/>
              </a:rPr>
            </a:br>
            <a:r>
              <a:rPr lang="fr-FR" sz="1600">
                <a:ea typeface="Verdana"/>
              </a:rPr>
              <a:t>Liste des caractères spéciaux autorisés ;</a:t>
            </a:r>
            <a:br>
              <a:rPr lang="fr-FR" sz="1600">
                <a:ea typeface="Verdana"/>
              </a:rPr>
            </a:br>
            <a:r>
              <a:rPr lang="fr-FR" sz="1600">
                <a:ea typeface="Verdana"/>
              </a:rPr>
              <a:t>Indiquer qu'on a lu charte d'usage du système d'information ;</a:t>
            </a:r>
            <a:br>
              <a:rPr lang="fr-FR" sz="1600">
                <a:ea typeface="Verdana"/>
              </a:rPr>
            </a:br>
            <a:r>
              <a:rPr lang="fr-FR" sz="1600">
                <a:ea typeface="Verdana"/>
              </a:rPr>
              <a:t>Format de stockage du mot de passe avec sécurité renforcée.</a:t>
            </a: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Renforcement sécurité wifi </a:t>
            </a:r>
            <a:r>
              <a:rPr lang="fr-FR" sz="2400" err="1">
                <a:ea typeface="Verdana"/>
              </a:rPr>
              <a:t>EduRoam</a:t>
            </a:r>
            <a:br>
              <a:rPr lang="fr-FR" sz="2400">
                <a:ea typeface="Verdana"/>
              </a:rPr>
            </a:br>
            <a:r>
              <a:rPr lang="fr-FR" sz="1600">
                <a:ea typeface="Verdana"/>
              </a:rPr>
              <a:t>Version protocole encryptage obsolète (TLS1.0 et 1.1) depuis 2019 ;</a:t>
            </a:r>
            <a:br>
              <a:rPr lang="fr-FR" sz="1600">
                <a:ea typeface="Verdana"/>
              </a:rPr>
            </a:br>
            <a:r>
              <a:rPr lang="fr-FR" sz="1600">
                <a:ea typeface="Verdana"/>
              </a:rPr>
              <a:t>Risque de capture frauduleuse du login/mot de passe ;</a:t>
            </a:r>
            <a:br>
              <a:rPr lang="fr-FR" sz="1600">
                <a:ea typeface="Verdana"/>
              </a:rPr>
            </a:br>
            <a:r>
              <a:rPr lang="fr-FR" sz="1600">
                <a:ea typeface="Verdana"/>
              </a:rPr>
              <a:t>Janvier 2023 fin des terminaux anciens (Windows 8, Android 5,…).</a:t>
            </a:r>
            <a:endParaRPr lang="fr-FR">
              <a:ea typeface="Verdana"/>
            </a:endParaRPr>
          </a:p>
          <a:p>
            <a:pPr>
              <a:lnSpc>
                <a:spcPct val="150000"/>
              </a:lnSpc>
            </a:pPr>
            <a:r>
              <a:rPr lang="fr-FR" sz="2400">
                <a:ea typeface="Verdana"/>
              </a:rPr>
              <a:t>Comptes temporaires (-&gt; Invités)</a:t>
            </a:r>
            <a:br>
              <a:rPr lang="fr-FR" sz="2400">
                <a:ea typeface="Verdana"/>
              </a:rPr>
            </a:br>
            <a:r>
              <a:rPr lang="fr-FR" sz="1600">
                <a:ea typeface="Verdana"/>
              </a:rPr>
              <a:t>2023 Obligation d'une adresse mail hors UA associée à celle @univ</a:t>
            </a:r>
            <a:endParaRPr lang="fr-FR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4782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1D85C-A7EB-40B7-8F34-9B4A71DF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384873-DF1C-47E8-9CA0-319C0407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00" y="1319842"/>
            <a:ext cx="8204799" cy="535700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lvl="0" indent="-342900">
              <a:spcBef>
                <a:spcPts val="1440"/>
              </a:spcBef>
              <a:spcAft>
                <a:spcPts val="0"/>
              </a:spcAft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Verdana"/>
                <a:ea typeface="Times New Roman" panose="02020603050405020304" pitchFamily="18" charset="0"/>
                <a:cs typeface="Tahoma"/>
              </a:rPr>
              <a:t>Relevé de conclusions de la CPN du 18 mars 2022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latin typeface="Verdana"/>
                <a:ea typeface="Verdana"/>
                <a:cs typeface="Tahoma"/>
              </a:rPr>
              <a:t>Point sur l'accessibilité numérique (SPAN)</a:t>
            </a:r>
            <a:endParaRPr lang="fr-FR" sz="1800" dirty="0">
              <a:solidFill>
                <a:srgbClr val="000000"/>
              </a:solidFill>
              <a:latin typeface="Verdana"/>
              <a:ea typeface="Times New Roman" panose="02020603050405020304" pitchFamily="18" charset="0"/>
              <a:cs typeface="Tahoma"/>
            </a:endParaRP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Infos de rentrée :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0340" algn="l"/>
                <a:tab pos="270510" algn="l"/>
              </a:tabLst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Postes informatiques des personnels</a:t>
            </a:r>
          </a:p>
          <a:p>
            <a:pPr lvl="1">
              <a:spcBef>
                <a:spcPts val="1440"/>
              </a:spcBef>
              <a:buFontTx/>
              <a:buChar char="-"/>
              <a:tabLst>
                <a:tab pos="180340" algn="l"/>
                <a:tab pos="270510" algn="l"/>
              </a:tabLst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Renouvellement des salles (difficultés livraisons)</a:t>
            </a:r>
          </a:p>
          <a:p>
            <a:pPr lvl="1">
              <a:spcBef>
                <a:spcPts val="1440"/>
              </a:spcBef>
              <a:buFontTx/>
              <a:buChar char="-"/>
              <a:tabLst>
                <a:tab pos="180340" algn="l"/>
                <a:tab pos="270510" algn="l"/>
              </a:tabLst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Etudiants - conditions usage du Wifi et formulaire de rentrée)</a:t>
            </a:r>
            <a:endParaRPr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>
                <a:tab pos="180340" algn="l"/>
                <a:tab pos="270510" algn="l"/>
              </a:tabLst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-  Retard des cartes multiservices.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80340" algn="l"/>
                <a:tab pos="270510" algn="l"/>
              </a:tabLst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ahoma"/>
              </a:rPr>
              <a:t>Precanum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ahoma"/>
              </a:rPr>
              <a:t> / Assistance numérique étudiants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Ecriture PCA 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solidFill>
                  <a:srgbClr val="000000"/>
                </a:solidFill>
                <a:latin typeface="Verdana"/>
                <a:ea typeface="Verdana"/>
                <a:cs typeface="Tahoma"/>
              </a:rPr>
              <a:t>Point RSSI</a:t>
            </a:r>
            <a:endParaRPr lang="en-US" sz="1800" dirty="0">
              <a:latin typeface="Verdana"/>
              <a:ea typeface="Verdana"/>
              <a:cs typeface="Tahoma"/>
            </a:endParaRPr>
          </a:p>
          <a:p>
            <a:pPr marL="342900" indent="-342900">
              <a:spcBef>
                <a:spcPts val="1440"/>
              </a:spcBef>
              <a:buFont typeface="Arial" panose="020B0604020202020204" pitchFamily="34" charset="0"/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SIEN </a:t>
            </a:r>
          </a:p>
          <a:p>
            <a:pPr marL="342900" indent="-342900">
              <a:spcBef>
                <a:spcPts val="1440"/>
              </a:spcBef>
              <a:buFont typeface="Arial" panose="020B0604020202020204" pitchFamily="34" charset="0"/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 err="1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Hype</a:t>
            </a: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 13 : Prototype de Learning Analytics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 err="1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Datacentre</a:t>
            </a: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 : Transfert des clusters Chimie/Phys/Maths/Polytech au </a:t>
            </a:r>
            <a:r>
              <a:rPr lang="fr-FR" sz="1800" dirty="0" err="1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datacentre</a:t>
            </a: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 UA – Etat d'avancement </a:t>
            </a:r>
            <a:r>
              <a:rPr lang="fr-FR" sz="1800" dirty="0" err="1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Glicid</a:t>
            </a: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 - Inauguration </a:t>
            </a:r>
            <a:r>
              <a:rPr lang="fr-FR" sz="1800" dirty="0" err="1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Datacentre</a:t>
            </a: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 métropolitain Angers.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Calendrier des CPN du 2ème semestre 2022</a:t>
            </a:r>
          </a:p>
          <a:p>
            <a:pPr marL="0" indent="0">
              <a:spcBef>
                <a:spcPts val="1440"/>
              </a:spcBef>
              <a:buNone/>
              <a:tabLst>
                <a:tab pos="180340" algn="l"/>
                <a:tab pos="270510" algn="l"/>
              </a:tabLst>
            </a:pPr>
            <a:endParaRPr lang="fr-FR" sz="1800" dirty="0">
              <a:solidFill>
                <a:srgbClr val="000000"/>
              </a:solidFill>
              <a:latin typeface="Verdana"/>
              <a:ea typeface="Times New Roman" panose="02020603050405020304" pitchFamily="18" charset="0"/>
              <a:cs typeface="Tahoma"/>
            </a:endParaRPr>
          </a:p>
          <a:p>
            <a:pPr marL="0" indent="0">
              <a:spcBef>
                <a:spcPts val="1415"/>
              </a:spcBef>
              <a:buNone/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imes New Roman"/>
              </a:rPr>
              <a:t>    </a:t>
            </a:r>
            <a:endParaRPr lang="fr-F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68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0D1306-A136-4712-A42E-9EBA0A88B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5A7847-4492-4175-8720-F012A7DA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  <a:cs typeface="Arial"/>
              </a:rPr>
              <a:t>SIEN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121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>
            <a:extLst>
              <a:ext uri="{FF2B5EF4-FFF2-40B4-BE49-F238E27FC236}">
                <a16:creationId xmlns:a16="http://schemas.microsoft.com/office/drawing/2014/main" id="{88BDCBDD-3FD7-4C54-B4B2-DB0D9A8D7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21" y="2325730"/>
            <a:ext cx="3723728" cy="2601767"/>
          </a:xfrm>
        </p:spPr>
      </p:pic>
      <p:pic>
        <p:nvPicPr>
          <p:cNvPr id="7" name="Image 7" descr="Une image contenant texte, périphérique, jauge&#10;&#10;Description générée automatiquement">
            <a:extLst>
              <a:ext uri="{FF2B5EF4-FFF2-40B4-BE49-F238E27FC236}">
                <a16:creationId xmlns:a16="http://schemas.microsoft.com/office/drawing/2014/main" id="{8D8C0AAF-0BA6-4945-A1FA-547AB5C3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10" y="5140445"/>
            <a:ext cx="7341269" cy="1008743"/>
          </a:xfrm>
          <a:prstGeom prst="rect">
            <a:avLst/>
          </a:prstGeom>
        </p:spPr>
      </p:pic>
      <p:pic>
        <p:nvPicPr>
          <p:cNvPr id="8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C2340CC0-6484-400F-BEC0-5D00B4C9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9" y="1614260"/>
            <a:ext cx="6198267" cy="41103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500988-5D29-4243-96EB-16339C672EA9}"/>
              </a:ext>
            </a:extLst>
          </p:cNvPr>
          <p:cNvSpPr txBox="1"/>
          <p:nvPr/>
        </p:nvSpPr>
        <p:spPr>
          <a:xfrm>
            <a:off x="575511" y="1051761"/>
            <a:ext cx="7511716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100" b="1">
                <a:cs typeface="Calibri"/>
              </a:rPr>
              <a:t>Volet Réseau Régional ESR RRTHD-ESR-PDLL</a:t>
            </a:r>
          </a:p>
        </p:txBody>
      </p:sp>
      <p:pic>
        <p:nvPicPr>
          <p:cNvPr id="11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A2147B3B-78B7-44C1-A9D3-771B713A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379" y="1614047"/>
            <a:ext cx="4834689" cy="33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53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681FE1-D768-748B-9F51-DBBF9D55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Point d'avancement</a:t>
            </a:r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55AC118-4A10-8818-1BF9-4A974902C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Convention de partenariat FEDER </a:t>
            </a:r>
            <a:r>
              <a:rPr lang="fr-FR" err="1">
                <a:latin typeface="Verdana"/>
                <a:ea typeface="Verdana"/>
              </a:rPr>
              <a:t>React</a:t>
            </a:r>
            <a:r>
              <a:rPr lang="fr-FR">
                <a:latin typeface="Verdana"/>
                <a:ea typeface="Verdana"/>
              </a:rPr>
              <a:t> EU – 2,1 M€ - Phase signature</a:t>
            </a:r>
          </a:p>
          <a:p>
            <a:pPr lvl="1"/>
            <a:r>
              <a:rPr lang="fr-FR">
                <a:latin typeface="Verdana"/>
                <a:ea typeface="Verdana"/>
              </a:rPr>
              <a:t>Marché IRU (notifié)</a:t>
            </a:r>
          </a:p>
          <a:p>
            <a:pPr lvl="1"/>
            <a:r>
              <a:rPr lang="fr-FR">
                <a:latin typeface="Verdana"/>
                <a:ea typeface="Verdana"/>
              </a:rPr>
              <a:t>Marché équipement (publié)</a:t>
            </a:r>
          </a:p>
          <a:p>
            <a:r>
              <a:rPr lang="fr-FR">
                <a:latin typeface="Verdana"/>
                <a:ea typeface="Verdana"/>
              </a:rPr>
              <a:t>Dossier expertise – production SIEN (175 pages) liaisons -  1,9 M€ signature du CA de Nantes Université</a:t>
            </a:r>
          </a:p>
          <a:p>
            <a:pPr lvl="1"/>
            <a:r>
              <a:rPr lang="fr-FR">
                <a:latin typeface="Verdana"/>
                <a:ea typeface="Verdana"/>
              </a:rPr>
              <a:t>Marché lambda (en cours d'écriture)</a:t>
            </a:r>
          </a:p>
          <a:p>
            <a:r>
              <a:rPr lang="fr-FR">
                <a:latin typeface="Verdana"/>
                <a:ea typeface="Verdana"/>
              </a:rPr>
              <a:t>Réunion de lancement construction </a:t>
            </a:r>
            <a:r>
              <a:rPr lang="fr-FR" err="1">
                <a:latin typeface="Verdana"/>
                <a:ea typeface="Verdana"/>
              </a:rPr>
              <a:t>Datacentre</a:t>
            </a:r>
            <a:r>
              <a:rPr lang="fr-FR">
                <a:latin typeface="Verdana"/>
                <a:ea typeface="Verdana"/>
              </a:rPr>
              <a:t> régional 25 avril 2022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890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DB1E63D-6F28-4E5F-8A44-33DF9E901D3D}"/>
              </a:ext>
            </a:extLst>
          </p:cNvPr>
          <p:cNvSpPr txBox="1"/>
          <p:nvPr/>
        </p:nvSpPr>
        <p:spPr>
          <a:xfrm>
            <a:off x="57151" y="1065950"/>
            <a:ext cx="9021535" cy="122341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fr-FR" sz="2100" b="1">
                <a:ea typeface="+mn-lt"/>
                <a:cs typeface="+mn-lt"/>
              </a:rPr>
              <a:t>La commande publique</a:t>
            </a:r>
            <a:endParaRPr lang="fr-FR" sz="1350"/>
          </a:p>
          <a:p>
            <a:endParaRPr lang="fr-FR" sz="2700" b="1">
              <a:cs typeface="Calibri"/>
            </a:endParaRPr>
          </a:p>
          <a:p>
            <a:endParaRPr lang="fr-FR" sz="2700" b="1">
              <a:solidFill>
                <a:srgbClr val="002060"/>
              </a:solidFill>
              <a:latin typeface="Segoe UI"/>
              <a:cs typeface="Segoe UI"/>
            </a:endParaRPr>
          </a:p>
        </p:txBody>
      </p:sp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589425D-58D4-BC8D-4827-5E8713E79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88" y="1561767"/>
            <a:ext cx="8688770" cy="394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A1833A-2CFA-48D5-BA47-6D760006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37" y="1978460"/>
            <a:ext cx="8005313" cy="35115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fr-FR">
                <a:cs typeface="Calibri"/>
              </a:rPr>
              <a:t>Rappel: Trajectoire révisée pour le programme: à confirmer par l'ATMO</a:t>
            </a:r>
          </a:p>
          <a:p>
            <a:pPr lvl="1"/>
            <a:r>
              <a:rPr lang="fr-FR">
                <a:ea typeface="+mn-lt"/>
                <a:cs typeface="+mn-lt"/>
              </a:rPr>
              <a:t>Puissance électrique IT : 480 kW – (380 calcul)</a:t>
            </a:r>
          </a:p>
          <a:p>
            <a:pPr lvl="1"/>
            <a:r>
              <a:rPr lang="fr-FR">
                <a:ea typeface="+mn-lt"/>
                <a:cs typeface="+mn-lt"/>
              </a:rPr>
              <a:t>Surface du projet : 758 m2</a:t>
            </a:r>
          </a:p>
          <a:p>
            <a:pPr lvl="1"/>
            <a:r>
              <a:rPr lang="fr-FR">
                <a:ea typeface="+mn-lt"/>
                <a:cs typeface="+mn-lt"/>
              </a:rPr>
              <a:t>Surfaces IT : 290m2</a:t>
            </a:r>
          </a:p>
          <a:p>
            <a:pPr lvl="1"/>
            <a:r>
              <a:rPr lang="fr-FR">
                <a:ea typeface="+mn-lt"/>
                <a:cs typeface="+mn-lt"/>
              </a:rPr>
              <a:t>Dalle technique extérieure de 200m2.</a:t>
            </a:r>
          </a:p>
          <a:p>
            <a:r>
              <a:rPr lang="fr-FR">
                <a:ea typeface="+mn-lt"/>
                <a:cs typeface="+mn-lt"/>
              </a:rPr>
              <a:t>Instances en place CODIR/COTECH ; prochain CODIR octobre</a:t>
            </a:r>
          </a:p>
          <a:p>
            <a:r>
              <a:rPr lang="fr-FR">
                <a:ea typeface="+mn-lt"/>
                <a:cs typeface="+mn-lt"/>
              </a:rPr>
              <a:t>Projet immobilier:</a:t>
            </a:r>
            <a:endParaRPr lang="fr-FR"/>
          </a:p>
          <a:p>
            <a:pPr lvl="1"/>
            <a:r>
              <a:rPr lang="fr-FR">
                <a:ea typeface="+mn-lt"/>
                <a:cs typeface="+mn-lt"/>
              </a:rPr>
              <a:t>Procédure immobilière : Conception Réalisation  avec concours ATMO</a:t>
            </a:r>
            <a:endParaRPr lang="fr-FR">
              <a:cs typeface="Calibri"/>
            </a:endParaRPr>
          </a:p>
          <a:p>
            <a:pPr lvl="1"/>
            <a:r>
              <a:rPr lang="fr-FR">
                <a:cs typeface="Calibri"/>
              </a:rPr>
              <a:t>Enveloppe</a:t>
            </a:r>
            <a:r>
              <a:rPr lang="fr-FR">
                <a:ea typeface="+mn-lt"/>
                <a:cs typeface="+mn-lt"/>
              </a:rPr>
              <a:t> projet disponible (DPIL): 5,7 M€ HT travaux pour 10M€ TTC TDC ; LASM 19%</a:t>
            </a:r>
            <a:endParaRPr lang="fr-FR">
              <a:cs typeface="Calibri"/>
            </a:endParaRPr>
          </a:p>
          <a:p>
            <a:pPr lvl="1"/>
            <a:r>
              <a:rPr lang="fr-FR">
                <a:cs typeface="Calibri"/>
              </a:rPr>
              <a:t>Architecture deux salles "entreprise" distinctes</a:t>
            </a:r>
          </a:p>
          <a:p>
            <a:pPr lvl="1"/>
            <a:endParaRPr lang="fr-FR">
              <a:cs typeface="Calibri"/>
            </a:endParaRPr>
          </a:p>
          <a:p>
            <a:pPr marL="0" indent="0">
              <a:buNone/>
            </a:pPr>
            <a:endParaRPr lang="fr-FR"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B1701D-A465-4C93-8DD4-39DE8463B038}"/>
              </a:ext>
            </a:extLst>
          </p:cNvPr>
          <p:cNvSpPr txBox="1"/>
          <p:nvPr/>
        </p:nvSpPr>
        <p:spPr>
          <a:xfrm>
            <a:off x="628650" y="1368028"/>
            <a:ext cx="8205877" cy="48474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fr-FR" sz="2700" b="1">
                <a:solidFill>
                  <a:srgbClr val="002060"/>
                </a:solidFill>
                <a:latin typeface="Segoe UI"/>
                <a:cs typeface="Segoe UI"/>
              </a:rPr>
              <a:t>DC Volet Datacenter Régional: construction</a:t>
            </a:r>
            <a:endParaRPr lang="fr-FR" sz="2700"/>
          </a:p>
        </p:txBody>
      </p:sp>
    </p:spTree>
    <p:extLst>
      <p:ext uri="{BB962C8B-B14F-4D97-AF65-F5344CB8AC3E}">
        <p14:creationId xmlns:p14="http://schemas.microsoft.com/office/powerpoint/2010/main" val="42977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975758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CF9967-0671-4D81-A3F5-7E53335CC29C}"/>
              </a:ext>
            </a:extLst>
          </p:cNvPr>
          <p:cNvSpPr txBox="1"/>
          <p:nvPr/>
        </p:nvSpPr>
        <p:spPr>
          <a:xfrm>
            <a:off x="771525" y="2332700"/>
            <a:ext cx="1971675" cy="191044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DC Budget détaillé</a:t>
            </a:r>
            <a:endParaRPr lang="en-US" sz="27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E5820BD7-7099-92A6-DC57-FC292C289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38" y="1352650"/>
            <a:ext cx="5371274" cy="39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9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DFED91-4E29-4009-83E2-0C648763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081"/>
            <a:ext cx="7886700" cy="3692769"/>
          </a:xfrm>
        </p:spPr>
        <p:txBody>
          <a:bodyPr vert="horz" lIns="0" tIns="0" rIns="0" bIns="0" rtlCol="0" anchor="t">
            <a:normAutofit/>
          </a:bodyPr>
          <a:lstStyle/>
          <a:p>
            <a:endParaRPr lang="fr-FR">
              <a:solidFill>
                <a:srgbClr val="FF0000"/>
              </a:solidFill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B1E63D-6F28-4E5F-8A44-33DF9E901D3D}"/>
              </a:ext>
            </a:extLst>
          </p:cNvPr>
          <p:cNvSpPr txBox="1"/>
          <p:nvPr/>
        </p:nvSpPr>
        <p:spPr>
          <a:xfrm>
            <a:off x="57151" y="1065950"/>
            <a:ext cx="9021535" cy="122341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fr-FR" sz="2100" b="1">
                <a:ea typeface="+mn-lt"/>
                <a:cs typeface="+mn-lt"/>
              </a:rPr>
              <a:t>DC La commande publique</a:t>
            </a:r>
            <a:endParaRPr lang="fr-FR" sz="1350"/>
          </a:p>
          <a:p>
            <a:endParaRPr lang="fr-FR" sz="2700" b="1">
              <a:cs typeface="Calibri"/>
            </a:endParaRPr>
          </a:p>
          <a:p>
            <a:endParaRPr lang="fr-FR" sz="2700" b="1">
              <a:solidFill>
                <a:srgbClr val="002060"/>
              </a:solidFill>
              <a:latin typeface="Segoe UI"/>
              <a:cs typeface="Segoe UI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3B13A00-1DB2-2243-4D58-244E9942850E}"/>
              </a:ext>
            </a:extLst>
          </p:cNvPr>
          <p:cNvSpPr/>
          <p:nvPr/>
        </p:nvSpPr>
        <p:spPr bwMode="auto">
          <a:xfrm>
            <a:off x="1562100" y="1853730"/>
            <a:ext cx="1181100" cy="77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/>
              <a:t>Consultation ATMO</a:t>
            </a:r>
            <a:endParaRPr lang="en-US" sz="135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669886F-829D-2BA2-9257-FF9508A7BA82}"/>
              </a:ext>
            </a:extLst>
          </p:cNvPr>
          <p:cNvSpPr/>
          <p:nvPr/>
        </p:nvSpPr>
        <p:spPr bwMode="auto">
          <a:xfrm>
            <a:off x="1562100" y="4695665"/>
            <a:ext cx="1181100" cy="7747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/>
              <a:t>Exploitation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CE4381D4-8576-AF9C-6BA3-E8281C55EB0C}"/>
              </a:ext>
            </a:extLst>
          </p:cNvPr>
          <p:cNvSpPr txBox="1"/>
          <p:nvPr/>
        </p:nvSpPr>
        <p:spPr bwMode="auto">
          <a:xfrm>
            <a:off x="2838447" y="1784544"/>
            <a:ext cx="4194571" cy="1200329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>
                <a:cs typeface="Calibri"/>
              </a:rPr>
              <a:t>Fonds Rectorat - durée du marché 36 mois</a:t>
            </a:r>
          </a:p>
          <a:p>
            <a:r>
              <a:rPr lang="fr-FR" sz="1050"/>
              <a:t>--&gt;</a:t>
            </a:r>
            <a:r>
              <a:rPr lang="fr-FR" sz="1050">
                <a:ea typeface="+mn-lt"/>
                <a:cs typeface="+mn-lt"/>
              </a:rPr>
              <a:t> date limite de remise des offres : 11 juillet</a:t>
            </a:r>
            <a:endParaRPr lang="fr-FR" sz="1050">
              <a:cs typeface="Calibri"/>
            </a:endParaRPr>
          </a:p>
          <a:p>
            <a:r>
              <a:rPr lang="fr-FR" sz="1050">
                <a:ea typeface="+mn-lt"/>
                <a:cs typeface="+mn-lt"/>
              </a:rPr>
              <a:t> --&gt; envoi de l’invitation à soumissionner : 25 juillet 2022</a:t>
            </a:r>
            <a:br>
              <a:rPr lang="fr-FR" sz="1050">
                <a:ea typeface="+mn-lt"/>
                <a:cs typeface="+mn-lt"/>
              </a:rPr>
            </a:br>
            <a:r>
              <a:rPr lang="fr-FR" sz="1050">
                <a:ea typeface="+mn-lt"/>
                <a:cs typeface="+mn-lt"/>
              </a:rPr>
              <a:t> --&gt; remise de l’offre initiale par les candidats : 15 septembre 2022</a:t>
            </a:r>
            <a:br>
              <a:rPr lang="fr-FR" sz="1050">
                <a:ea typeface="+mn-lt"/>
                <a:cs typeface="+mn-lt"/>
              </a:rPr>
            </a:br>
            <a:r>
              <a:rPr lang="fr-FR" sz="1050">
                <a:ea typeface="+mn-lt"/>
                <a:cs typeface="+mn-lt"/>
              </a:rPr>
              <a:t> --&gt; négociation : entre le 26 et 30 septembre 2022</a:t>
            </a:r>
            <a:br>
              <a:rPr lang="fr-FR" sz="1050">
                <a:ea typeface="+mn-lt"/>
                <a:cs typeface="+mn-lt"/>
              </a:rPr>
            </a:br>
            <a:r>
              <a:rPr lang="fr-FR" sz="1050">
                <a:ea typeface="+mn-lt"/>
                <a:cs typeface="+mn-lt"/>
              </a:rPr>
              <a:t> --&gt; remise de l’offre finale : 12 octobre 2022</a:t>
            </a:r>
            <a:br>
              <a:rPr lang="fr-FR" sz="1050">
                <a:ea typeface="+mn-lt"/>
                <a:cs typeface="+mn-lt"/>
              </a:rPr>
            </a:br>
            <a:r>
              <a:rPr lang="fr-FR" sz="1050">
                <a:ea typeface="+mn-lt"/>
                <a:cs typeface="+mn-lt"/>
              </a:rPr>
              <a:t> --&gt; notification dans la foulée</a:t>
            </a:r>
            <a:endParaRPr lang="fr-FR" sz="135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1A4462-07B0-0C31-5977-D0237844E3EC}"/>
              </a:ext>
            </a:extLst>
          </p:cNvPr>
          <p:cNvSpPr txBox="1"/>
          <p:nvPr/>
        </p:nvSpPr>
        <p:spPr bwMode="auto">
          <a:xfrm>
            <a:off x="2856885" y="4695402"/>
            <a:ext cx="4194571" cy="715581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/>
              <a:t>Hors CPER et hors FEDER</a:t>
            </a:r>
          </a:p>
          <a:p>
            <a:r>
              <a:rPr lang="fr-FR" sz="1050"/>
              <a:t>CCTP 2025</a:t>
            </a:r>
            <a:endParaRPr lang="fr-FR" sz="1050">
              <a:cs typeface="Calibri"/>
            </a:endParaRPr>
          </a:p>
          <a:p>
            <a:r>
              <a:rPr lang="fr-FR" sz="1050"/>
              <a:t>Notification 1</a:t>
            </a:r>
            <a:r>
              <a:rPr lang="fr-FR" sz="1050" baseline="30000"/>
              <a:t>er</a:t>
            </a:r>
            <a:r>
              <a:rPr lang="fr-FR" sz="1050"/>
              <a:t> semestre 2025</a:t>
            </a:r>
          </a:p>
          <a:p>
            <a:endParaRPr lang="fr-FR" sz="105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C2EF9CD-5A6F-6CE8-F731-24B6DF87581D}"/>
              </a:ext>
            </a:extLst>
          </p:cNvPr>
          <p:cNvSpPr/>
          <p:nvPr/>
        </p:nvSpPr>
        <p:spPr bwMode="auto">
          <a:xfrm>
            <a:off x="259610" y="1787117"/>
            <a:ext cx="1254867" cy="883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/>
              <a:t>Publié le 08/06/22</a:t>
            </a:r>
            <a:endParaRPr lang="fr-FR" sz="1350"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A5843-9254-E0B2-79FE-5F43F929C518}"/>
              </a:ext>
            </a:extLst>
          </p:cNvPr>
          <p:cNvSpPr/>
          <p:nvPr/>
        </p:nvSpPr>
        <p:spPr bwMode="auto">
          <a:xfrm>
            <a:off x="7185134" y="1785445"/>
            <a:ext cx="689741" cy="19169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>
                <a:cs typeface="Calibri"/>
              </a:rPr>
              <a:t>100k€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ED500-D488-E7C1-22ED-62B88264429B}"/>
              </a:ext>
            </a:extLst>
          </p:cNvPr>
          <p:cNvSpPr/>
          <p:nvPr/>
        </p:nvSpPr>
        <p:spPr bwMode="auto">
          <a:xfrm>
            <a:off x="8021446" y="1793432"/>
            <a:ext cx="689741" cy="2686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>
                <a:cs typeface="Calibri"/>
              </a:rPr>
              <a:t>10M€</a:t>
            </a:r>
            <a:endParaRPr lang="en-US" sz="1350"/>
          </a:p>
        </p:txBody>
      </p:sp>
      <p:sp>
        <p:nvSpPr>
          <p:cNvPr id="17" name="Rectangle: Rounded Corners 12">
            <a:extLst>
              <a:ext uri="{FF2B5EF4-FFF2-40B4-BE49-F238E27FC236}">
                <a16:creationId xmlns:a16="http://schemas.microsoft.com/office/drawing/2014/main" id="{3454E510-7997-82C9-E8A6-0A83EA4EBC2A}"/>
              </a:ext>
            </a:extLst>
          </p:cNvPr>
          <p:cNvSpPr/>
          <p:nvPr/>
        </p:nvSpPr>
        <p:spPr bwMode="auto">
          <a:xfrm>
            <a:off x="7182670" y="4585176"/>
            <a:ext cx="1566698" cy="7193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>
                <a:cs typeface="Calibri"/>
              </a:rPr>
              <a:t>COTISATIONS</a:t>
            </a:r>
            <a:endParaRPr lang="en-US" sz="1350"/>
          </a:p>
        </p:txBody>
      </p:sp>
      <p:sp>
        <p:nvSpPr>
          <p:cNvPr id="20" name="Rectangle : coins arrondis 7">
            <a:extLst>
              <a:ext uri="{FF2B5EF4-FFF2-40B4-BE49-F238E27FC236}">
                <a16:creationId xmlns:a16="http://schemas.microsoft.com/office/drawing/2014/main" id="{04A5B7A4-922E-C3BD-1DA4-24868F65477B}"/>
              </a:ext>
            </a:extLst>
          </p:cNvPr>
          <p:cNvSpPr/>
          <p:nvPr/>
        </p:nvSpPr>
        <p:spPr bwMode="auto">
          <a:xfrm>
            <a:off x="1562100" y="3033164"/>
            <a:ext cx="1181100" cy="52582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/>
              <a:t>AMO Sureté</a:t>
            </a:r>
            <a:endParaRPr lang="en-US" sz="1350"/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508D573F-EBF5-64CE-11C9-6F05010AE8DC}"/>
              </a:ext>
            </a:extLst>
          </p:cNvPr>
          <p:cNvSpPr txBox="1"/>
          <p:nvPr/>
        </p:nvSpPr>
        <p:spPr bwMode="auto">
          <a:xfrm>
            <a:off x="2838447" y="3078014"/>
            <a:ext cx="4194571" cy="577081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chemeClr val="bg1"/>
                </a:solidFill>
                <a:cs typeface="Calibri"/>
              </a:rPr>
              <a:t>Fonds Rectorat-CPER</a:t>
            </a:r>
          </a:p>
          <a:p>
            <a:r>
              <a:rPr lang="fr-FR" sz="1050">
                <a:solidFill>
                  <a:schemeClr val="bg1"/>
                </a:solidFill>
                <a:cs typeface="Calibri"/>
              </a:rPr>
              <a:t>En phase avec l'ATMO</a:t>
            </a:r>
          </a:p>
          <a:p>
            <a:r>
              <a:rPr lang="fr-FR" sz="1050">
                <a:solidFill>
                  <a:schemeClr val="bg1"/>
                </a:solidFill>
                <a:cs typeface="Calibri"/>
              </a:rPr>
              <a:t>Remise du rendu janvier 2023</a:t>
            </a:r>
          </a:p>
        </p:txBody>
      </p:sp>
      <p:sp>
        <p:nvSpPr>
          <p:cNvPr id="24" name="Ellipse 18">
            <a:extLst>
              <a:ext uri="{FF2B5EF4-FFF2-40B4-BE49-F238E27FC236}">
                <a16:creationId xmlns:a16="http://schemas.microsoft.com/office/drawing/2014/main" id="{3BAE0337-83CE-91BF-BD9F-0F104B3087E5}"/>
              </a:ext>
            </a:extLst>
          </p:cNvPr>
          <p:cNvSpPr/>
          <p:nvPr/>
        </p:nvSpPr>
        <p:spPr bwMode="auto">
          <a:xfrm>
            <a:off x="211987" y="2805730"/>
            <a:ext cx="1254867" cy="883809"/>
          </a:xfrm>
          <a:prstGeom prst="ellipse">
            <a:avLst/>
          </a:prstGeom>
          <a:solidFill>
            <a:srgbClr val="7D4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/>
              <a:t>CCTP en cours de rédaction</a:t>
            </a:r>
            <a:endParaRPr lang="fr-FR" sz="1350">
              <a:cs typeface="Calibri"/>
            </a:endParaRPr>
          </a:p>
        </p:txBody>
      </p:sp>
      <p:sp>
        <p:nvSpPr>
          <p:cNvPr id="26" name="Rectangle : coins arrondis 6">
            <a:extLst>
              <a:ext uri="{FF2B5EF4-FFF2-40B4-BE49-F238E27FC236}">
                <a16:creationId xmlns:a16="http://schemas.microsoft.com/office/drawing/2014/main" id="{D2272706-4CD0-05E0-7CD0-405CF8DE0CBE}"/>
              </a:ext>
            </a:extLst>
          </p:cNvPr>
          <p:cNvSpPr/>
          <p:nvPr/>
        </p:nvSpPr>
        <p:spPr bwMode="auto">
          <a:xfrm>
            <a:off x="1562100" y="3756975"/>
            <a:ext cx="1181100" cy="774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>
                <a:ea typeface="+mn-lt"/>
                <a:cs typeface="+mn-lt"/>
              </a:rPr>
              <a:t>Conception Réalisation</a:t>
            </a:r>
            <a:endParaRPr lang="fr-FR" sz="1350">
              <a:cs typeface="Calibri"/>
            </a:endParaRPr>
          </a:p>
        </p:txBody>
      </p:sp>
      <p:sp>
        <p:nvSpPr>
          <p:cNvPr id="28" name="ZoneTexte 10">
            <a:extLst>
              <a:ext uri="{FF2B5EF4-FFF2-40B4-BE49-F238E27FC236}">
                <a16:creationId xmlns:a16="http://schemas.microsoft.com/office/drawing/2014/main" id="{6B0772B1-E92C-CC01-118E-3482506038F9}"/>
              </a:ext>
            </a:extLst>
          </p:cNvPr>
          <p:cNvSpPr txBox="1"/>
          <p:nvPr/>
        </p:nvSpPr>
        <p:spPr bwMode="auto">
          <a:xfrm>
            <a:off x="2857500" y="3759888"/>
            <a:ext cx="4194571" cy="877163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txBody>
          <a:bodyPr wrap="square" lIns="68580" tIns="34290" rIns="68580" bIns="34290" rtlCol="0" anchor="t">
            <a:spAutoFit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/>
              <a:t>CPER</a:t>
            </a:r>
            <a:endParaRPr lang="fr-FR" sz="1050">
              <a:cs typeface="Calibri"/>
            </a:endParaRPr>
          </a:p>
          <a:p>
            <a:r>
              <a:rPr lang="fr-FR" sz="1050"/>
              <a:t>CCTP pour publication janvier 2023</a:t>
            </a:r>
            <a:endParaRPr lang="fr-FR" sz="1050">
              <a:cs typeface="Calibri"/>
            </a:endParaRPr>
          </a:p>
          <a:p>
            <a:r>
              <a:rPr lang="fr-FR" sz="1050"/>
              <a:t>Notification groupement septembre 2023</a:t>
            </a:r>
            <a:endParaRPr lang="fr-FR" sz="1050">
              <a:cs typeface="Calibri"/>
            </a:endParaRPr>
          </a:p>
          <a:p>
            <a:r>
              <a:rPr lang="fr-FR" sz="1050">
                <a:cs typeface="Calibri"/>
              </a:rPr>
              <a:t>Fin Etudes mars 2024</a:t>
            </a:r>
            <a:endParaRPr lang="fr-FR" sz="1050"/>
          </a:p>
          <a:p>
            <a:r>
              <a:rPr lang="fr-FR" sz="1050"/>
              <a:t>Mise en service, Livraison, commissionnement  juin 2025</a:t>
            </a:r>
            <a:endParaRPr lang="fr-FR" sz="1050">
              <a:cs typeface="Calibri"/>
            </a:endParaRPr>
          </a:p>
        </p:txBody>
      </p:sp>
      <p:sp>
        <p:nvSpPr>
          <p:cNvPr id="30" name="Ellipse 17">
            <a:extLst>
              <a:ext uri="{FF2B5EF4-FFF2-40B4-BE49-F238E27FC236}">
                <a16:creationId xmlns:a16="http://schemas.microsoft.com/office/drawing/2014/main" id="{16068177-E1F2-EFFA-CADE-46CB506548D7}"/>
              </a:ext>
            </a:extLst>
          </p:cNvPr>
          <p:cNvSpPr/>
          <p:nvPr/>
        </p:nvSpPr>
        <p:spPr bwMode="auto">
          <a:xfrm>
            <a:off x="211987" y="3756975"/>
            <a:ext cx="1254867" cy="8838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>
                <a:cs typeface="Calibri"/>
              </a:rPr>
              <a:t>CCTP en cours de rédaction</a:t>
            </a:r>
          </a:p>
        </p:txBody>
      </p:sp>
    </p:spTree>
    <p:extLst>
      <p:ext uri="{BB962C8B-B14F-4D97-AF65-F5344CB8AC3E}">
        <p14:creationId xmlns:p14="http://schemas.microsoft.com/office/powerpoint/2010/main" val="4093846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0D1306-A136-4712-A42E-9EBA0A88B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Prototype de Learning Analytics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5A7847-4492-4175-8720-F012A7DA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  <a:cs typeface="Arial"/>
              </a:rPr>
              <a:t>HYPE 13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064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6FFE6-8AC1-46BA-900B-619C99602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840" y="1891692"/>
            <a:ext cx="7543800" cy="1680052"/>
          </a:xfrm>
        </p:spPr>
        <p:txBody>
          <a:bodyPr>
            <a:noAutofit/>
          </a:bodyPr>
          <a:lstStyle/>
          <a:p>
            <a:r>
              <a:rPr lang="fr-FR" sz="3600"/>
              <a:t>Restitution des travaux des livrables pour la conférence L10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EC5F8E-49BB-462B-B9A3-3C1988F67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633" y="4069173"/>
            <a:ext cx="4749449" cy="1458463"/>
          </a:xfrm>
        </p:spPr>
        <p:txBody>
          <a:bodyPr>
            <a:normAutofit fontScale="25000" lnSpcReduction="20000"/>
          </a:bodyPr>
          <a:lstStyle/>
          <a:p>
            <a:r>
              <a:rPr lang="fr-FR" sz="6400"/>
              <a:t>Fabien </a:t>
            </a:r>
            <a:r>
              <a:rPr lang="fr-FR" sz="6400" err="1"/>
              <a:t>Emprin</a:t>
            </a:r>
            <a:r>
              <a:rPr lang="fr-FR" sz="6400"/>
              <a:t> Responsable livrable Q9 – L10</a:t>
            </a:r>
          </a:p>
          <a:p>
            <a:endParaRPr lang="fr-FR" sz="6400"/>
          </a:p>
          <a:p>
            <a:r>
              <a:rPr lang="fr-FR" sz="6400" i="1" u="sng"/>
              <a:t>Équipe URCA</a:t>
            </a:r>
          </a:p>
          <a:p>
            <a:r>
              <a:rPr lang="fr-FR" sz="6400"/>
              <a:t>Brigitte </a:t>
            </a:r>
            <a:r>
              <a:rPr lang="fr-FR" sz="6400" err="1"/>
              <a:t>Colantonio</a:t>
            </a:r>
            <a:r>
              <a:rPr lang="fr-FR" sz="6400"/>
              <a:t> Pilotage projet</a:t>
            </a:r>
          </a:p>
          <a:p>
            <a:r>
              <a:rPr lang="fr-FR" sz="6400"/>
              <a:t>Jacqueline </a:t>
            </a:r>
            <a:r>
              <a:rPr lang="fr-FR" sz="6400" err="1"/>
              <a:t>Boulariah</a:t>
            </a:r>
            <a:r>
              <a:rPr lang="fr-FR" sz="6400"/>
              <a:t> Ingénieure pédagogique</a:t>
            </a:r>
          </a:p>
          <a:p>
            <a:r>
              <a:rPr lang="fr-FR" sz="6400"/>
              <a:t>Antoine Marchand Ingénieur informatique</a:t>
            </a:r>
          </a:p>
          <a:p>
            <a:endParaRPr lang="fr-FR" sz="2100"/>
          </a:p>
        </p:txBody>
      </p:sp>
    </p:spTree>
    <p:extLst>
      <p:ext uri="{BB962C8B-B14F-4D97-AF65-F5344CB8AC3E}">
        <p14:creationId xmlns:p14="http://schemas.microsoft.com/office/powerpoint/2010/main" val="3769281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1" y="2032984"/>
            <a:ext cx="4682611" cy="729865"/>
          </a:xfrm>
        </p:spPr>
        <p:txBody>
          <a:bodyPr>
            <a:normAutofit/>
          </a:bodyPr>
          <a:lstStyle/>
          <a:p>
            <a:r>
              <a:rPr lang="fr-FR" sz="3600"/>
              <a:t>Contexte et objectifs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B5779E-B808-4412-A0B7-F12B287B1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1" y="3110428"/>
            <a:ext cx="7313753" cy="2282877"/>
          </a:xfrm>
        </p:spPr>
        <p:txBody>
          <a:bodyPr>
            <a:noAutofit/>
          </a:bodyPr>
          <a:lstStyle/>
          <a:p>
            <a:r>
              <a:rPr lang="fr-FR" sz="1600"/>
              <a:t>Contexte : Mutualisation / Partage / données d’apprentissage</a:t>
            </a:r>
          </a:p>
          <a:p>
            <a:r>
              <a:rPr lang="fr-FR" sz="1600" b="1"/>
              <a:t>Objectif livrable : Développer une/des API avec les </a:t>
            </a:r>
            <a:r>
              <a:rPr lang="fr-FR" sz="1600" b="1" err="1"/>
              <a:t>ed</a:t>
            </a:r>
            <a:r>
              <a:rPr lang="fr-FR" sz="1600" b="1"/>
              <a:t>-tech et les labos de recherche</a:t>
            </a:r>
          </a:p>
          <a:p>
            <a:r>
              <a:rPr lang="fr-FR" sz="1600"/>
              <a:t>Étapes du projet :</a:t>
            </a:r>
          </a:p>
          <a:p>
            <a:r>
              <a:rPr lang="fr-FR" sz="1600" b="1"/>
              <a:t>Q9 : </a:t>
            </a:r>
            <a:r>
              <a:rPr lang="fr-FR" sz="1600" b="1">
                <a:sym typeface="Wingdings" pitchFamily="2" charset="2"/>
              </a:rPr>
              <a:t> vers un cahier des charges</a:t>
            </a:r>
            <a:endParaRPr lang="fr-FR" sz="1600" b="1"/>
          </a:p>
          <a:p>
            <a:r>
              <a:rPr lang="fr-FR" sz="1600"/>
              <a:t>Étude du marché, disponibilité et compatibilité des API (accès aux données utilisateurs, Learning Analytics LA, et Intelligence Artificielle IA)</a:t>
            </a:r>
          </a:p>
          <a:p>
            <a:r>
              <a:rPr lang="fr-FR" sz="1600"/>
              <a:t>État des outils utilisés dans le consortium (</a:t>
            </a:r>
            <a:r>
              <a:rPr lang="fr-FR" sz="1600" err="1"/>
              <a:t>Versionning</a:t>
            </a:r>
            <a:r>
              <a:rPr lang="fr-FR" sz="1600"/>
              <a:t> et api)</a:t>
            </a:r>
          </a:p>
          <a:p>
            <a:r>
              <a:rPr lang="fr-FR" sz="1600"/>
              <a:t>État de l’art de la recherche : identifier au niveau international les algorithmes utilisés et les résultats</a:t>
            </a:r>
          </a:p>
          <a:p>
            <a:r>
              <a:rPr lang="fr-FR" sz="1600" b="1"/>
              <a:t>L10 </a:t>
            </a:r>
            <a:r>
              <a:rPr lang="fr-FR" sz="1600" b="1">
                <a:sym typeface="Wingdings" pitchFamily="2" charset="2"/>
              </a:rPr>
              <a:t></a:t>
            </a:r>
            <a:r>
              <a:rPr lang="fr-FR" sz="1600" b="1"/>
              <a:t> développer, expérimenter, vérifier la fiabilité, vérifier l’adéquation aux besoins</a:t>
            </a:r>
          </a:p>
        </p:txBody>
      </p:sp>
    </p:spTree>
    <p:extLst>
      <p:ext uri="{BB962C8B-B14F-4D97-AF65-F5344CB8AC3E}">
        <p14:creationId xmlns:p14="http://schemas.microsoft.com/office/powerpoint/2010/main" val="243480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A9F3D0-5AE7-486A-9C22-D265F4B27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Soumis à validation</a:t>
            </a:r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060EE4A-DCDD-4434-89A3-EC79AA6F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43465"/>
            <a:ext cx="7886700" cy="2588460"/>
          </a:xfrm>
        </p:spPr>
        <p:txBody>
          <a:bodyPr>
            <a:normAutofit/>
          </a:bodyPr>
          <a:lstStyle/>
          <a:p>
            <a:r>
              <a:rPr lang="fr-FR" sz="4000" b="0">
                <a:latin typeface="Verdana"/>
                <a:ea typeface="Verdana"/>
                <a:cs typeface="Verdana"/>
              </a:rPr>
              <a:t>Relevé de conclusions </a:t>
            </a:r>
            <a:br>
              <a:rPr lang="fr-FR" sz="4000" b="0">
                <a:latin typeface="Verdana"/>
                <a:ea typeface="Verdana"/>
                <a:cs typeface="Verdana"/>
              </a:rPr>
            </a:br>
            <a:r>
              <a:rPr lang="fr-FR" sz="4000" b="0">
                <a:latin typeface="Verdana"/>
                <a:ea typeface="Verdana"/>
                <a:cs typeface="Verdana"/>
              </a:rPr>
              <a:t>CPN du 18 mars 2022</a:t>
            </a:r>
          </a:p>
        </p:txBody>
      </p:sp>
    </p:spTree>
    <p:extLst>
      <p:ext uri="{BB962C8B-B14F-4D97-AF65-F5344CB8AC3E}">
        <p14:creationId xmlns:p14="http://schemas.microsoft.com/office/powerpoint/2010/main" val="4176103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013" y="2587032"/>
            <a:ext cx="7713407" cy="729865"/>
          </a:xfrm>
        </p:spPr>
        <p:txBody>
          <a:bodyPr>
            <a:noAutofit/>
          </a:bodyPr>
          <a:lstStyle/>
          <a:p>
            <a:pPr algn="l"/>
            <a:r>
              <a:rPr lang="fr-FR" sz="3600"/>
              <a:t>Les productions et le calendrier/jalons du livrable</a:t>
            </a:r>
          </a:p>
        </p:txBody>
      </p:sp>
      <p:sp>
        <p:nvSpPr>
          <p:cNvPr id="7" name="Flèche droite rayée 6">
            <a:extLst>
              <a:ext uri="{FF2B5EF4-FFF2-40B4-BE49-F238E27FC236}">
                <a16:creationId xmlns:a16="http://schemas.microsoft.com/office/drawing/2014/main" id="{A483DC85-D324-D766-9E76-E68E88E45A27}"/>
              </a:ext>
            </a:extLst>
          </p:cNvPr>
          <p:cNvSpPr/>
          <p:nvPr/>
        </p:nvSpPr>
        <p:spPr>
          <a:xfrm>
            <a:off x="2621667" y="3921647"/>
            <a:ext cx="2231020" cy="9115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1350">
                <a:solidFill>
                  <a:srgbClr val="FFFFFF"/>
                </a:solidFill>
                <a:latin typeface="Luciole"/>
              </a:rPr>
              <a:t>L10 : expérimentation phase 1 : besoins</a:t>
            </a:r>
          </a:p>
        </p:txBody>
      </p:sp>
      <p:sp>
        <p:nvSpPr>
          <p:cNvPr id="9" name="Flèche droite rayée 8">
            <a:extLst>
              <a:ext uri="{FF2B5EF4-FFF2-40B4-BE49-F238E27FC236}">
                <a16:creationId xmlns:a16="http://schemas.microsoft.com/office/drawing/2014/main" id="{2EA48C7E-D1D2-634E-E8E4-9637DEECF224}"/>
              </a:ext>
            </a:extLst>
          </p:cNvPr>
          <p:cNvSpPr/>
          <p:nvPr/>
        </p:nvSpPr>
        <p:spPr>
          <a:xfrm>
            <a:off x="2621666" y="4765812"/>
            <a:ext cx="4870049" cy="9115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1350">
                <a:solidFill>
                  <a:srgbClr val="FFFFFF"/>
                </a:solidFill>
                <a:latin typeface="Luciole"/>
              </a:rPr>
              <a:t>L10 développement Solution </a:t>
            </a:r>
          </a:p>
        </p:txBody>
      </p:sp>
      <p:sp>
        <p:nvSpPr>
          <p:cNvPr id="10" name="Flèche droite rayée 9">
            <a:extLst>
              <a:ext uri="{FF2B5EF4-FFF2-40B4-BE49-F238E27FC236}">
                <a16:creationId xmlns:a16="http://schemas.microsoft.com/office/drawing/2014/main" id="{7C8805EB-127A-E3C8-BE31-5A94866DB9B6}"/>
              </a:ext>
            </a:extLst>
          </p:cNvPr>
          <p:cNvSpPr/>
          <p:nvPr/>
        </p:nvSpPr>
        <p:spPr>
          <a:xfrm>
            <a:off x="405581" y="3316897"/>
            <a:ext cx="2101785" cy="9115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1350">
                <a:solidFill>
                  <a:srgbClr val="FFFFFF"/>
                </a:solidFill>
                <a:latin typeface="Luciole"/>
              </a:rPr>
              <a:t>Q9 : état de l’art</a:t>
            </a:r>
          </a:p>
        </p:txBody>
      </p:sp>
      <p:sp>
        <p:nvSpPr>
          <p:cNvPr id="8" name="Rectangle : avec coins rognés en diagonale 7">
            <a:extLst>
              <a:ext uri="{FF2B5EF4-FFF2-40B4-BE49-F238E27FC236}">
                <a16:creationId xmlns:a16="http://schemas.microsoft.com/office/drawing/2014/main" id="{B169B9FB-797C-E265-404E-264E074ADE9D}"/>
              </a:ext>
            </a:extLst>
          </p:cNvPr>
          <p:cNvSpPr/>
          <p:nvPr/>
        </p:nvSpPr>
        <p:spPr>
          <a:xfrm>
            <a:off x="2621666" y="3498539"/>
            <a:ext cx="1033041" cy="54822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1350">
                <a:solidFill>
                  <a:srgbClr val="FFFFFF"/>
                </a:solidFill>
                <a:latin typeface="Luciole"/>
              </a:rPr>
              <a:t>Cahier des charges</a:t>
            </a:r>
          </a:p>
        </p:txBody>
      </p:sp>
      <p:sp>
        <p:nvSpPr>
          <p:cNvPr id="14" name="Rectangle : avec coins rognés en diagonale 13">
            <a:extLst>
              <a:ext uri="{FF2B5EF4-FFF2-40B4-BE49-F238E27FC236}">
                <a16:creationId xmlns:a16="http://schemas.microsoft.com/office/drawing/2014/main" id="{9438C1E4-FAC1-5CBB-64C4-207690894462}"/>
              </a:ext>
            </a:extLst>
          </p:cNvPr>
          <p:cNvSpPr/>
          <p:nvPr/>
        </p:nvSpPr>
        <p:spPr>
          <a:xfrm>
            <a:off x="7491714" y="4833154"/>
            <a:ext cx="1246705" cy="7190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1350">
                <a:solidFill>
                  <a:srgbClr val="FFFFFF"/>
                </a:solidFill>
                <a:latin typeface="Luciole"/>
              </a:rPr>
              <a:t>Solution diffusée / documentée</a:t>
            </a:r>
          </a:p>
        </p:txBody>
      </p:sp>
      <p:sp>
        <p:nvSpPr>
          <p:cNvPr id="15" name="Rectangle : avec coins rognés en diagonale 14">
            <a:extLst>
              <a:ext uri="{FF2B5EF4-FFF2-40B4-BE49-F238E27FC236}">
                <a16:creationId xmlns:a16="http://schemas.microsoft.com/office/drawing/2014/main" id="{3B9E1DB1-5F3B-2E61-E0A6-B1154BD32CF4}"/>
              </a:ext>
            </a:extLst>
          </p:cNvPr>
          <p:cNvSpPr/>
          <p:nvPr/>
        </p:nvSpPr>
        <p:spPr>
          <a:xfrm>
            <a:off x="7491714" y="4035947"/>
            <a:ext cx="1246705" cy="7190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1350">
                <a:solidFill>
                  <a:srgbClr val="FFFFFF"/>
                </a:solidFill>
                <a:latin typeface="Luciole"/>
              </a:rPr>
              <a:t>Besoins / acceptabilité</a:t>
            </a:r>
          </a:p>
        </p:txBody>
      </p:sp>
      <p:sp>
        <p:nvSpPr>
          <p:cNvPr id="18" name="Flèche droite rayée 17">
            <a:extLst>
              <a:ext uri="{FF2B5EF4-FFF2-40B4-BE49-F238E27FC236}">
                <a16:creationId xmlns:a16="http://schemas.microsoft.com/office/drawing/2014/main" id="{DFABC23F-7077-7E0D-AD48-48F8C91C33E3}"/>
              </a:ext>
            </a:extLst>
          </p:cNvPr>
          <p:cNvSpPr/>
          <p:nvPr/>
        </p:nvSpPr>
        <p:spPr>
          <a:xfrm>
            <a:off x="4881717" y="3950533"/>
            <a:ext cx="2231020" cy="9115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r-FR" sz="1350">
                <a:solidFill>
                  <a:srgbClr val="FFFFFF"/>
                </a:solidFill>
                <a:latin typeface="Luciole"/>
              </a:rPr>
              <a:t>L10 : expérimentation phase 2 : visualisations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1F45A65-7F51-A682-FAC5-BDCD9BD52F9F}"/>
              </a:ext>
            </a:extLst>
          </p:cNvPr>
          <p:cNvCxnSpPr/>
          <p:nvPr/>
        </p:nvCxnSpPr>
        <p:spPr>
          <a:xfrm>
            <a:off x="2507366" y="3316897"/>
            <a:ext cx="0" cy="245380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1D62D3D-4539-1731-DE05-D6C92AAE3CFB}"/>
              </a:ext>
            </a:extLst>
          </p:cNvPr>
          <p:cNvCxnSpPr/>
          <p:nvPr/>
        </p:nvCxnSpPr>
        <p:spPr>
          <a:xfrm>
            <a:off x="4852686" y="3316897"/>
            <a:ext cx="0" cy="245380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AFF5A21C-2B8A-29E7-2290-9E57875CCA63}"/>
              </a:ext>
            </a:extLst>
          </p:cNvPr>
          <p:cNvSpPr txBox="1"/>
          <p:nvPr/>
        </p:nvSpPr>
        <p:spPr>
          <a:xfrm>
            <a:off x="2136431" y="5723751"/>
            <a:ext cx="9966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Sept / 2021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5AE87FE-363F-00FB-0BF1-1E40D707CDF1}"/>
              </a:ext>
            </a:extLst>
          </p:cNvPr>
          <p:cNvSpPr txBox="1"/>
          <p:nvPr/>
        </p:nvSpPr>
        <p:spPr>
          <a:xfrm>
            <a:off x="4377460" y="5699418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Jan / 2022</a:t>
            </a:r>
          </a:p>
        </p:txBody>
      </p:sp>
    </p:spTree>
    <p:extLst>
      <p:ext uri="{BB962C8B-B14F-4D97-AF65-F5344CB8AC3E}">
        <p14:creationId xmlns:p14="http://schemas.microsoft.com/office/powerpoint/2010/main" val="662079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EA424B4-76FA-8507-477A-3F3142BC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actions menées : zoom sur Q9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9AE750-F1EE-DECD-3267-1374B9D3A4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/>
              <a:t>Méthode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B280FF0-F0D2-18A1-70E2-8634A1DED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382" y="1774689"/>
            <a:ext cx="4910106" cy="95341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400"/>
              <a:t>21 Participants / 9 universités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400"/>
              <a:t>Mise au point d’une grille d’analyse (adaptée de la méthode créée par le GT </a:t>
            </a:r>
            <a:r>
              <a:rPr lang="fr-FR" sz="1400" err="1"/>
              <a:t>Num</a:t>
            </a:r>
            <a:r>
              <a:rPr lang="fr-FR" sz="1400"/>
              <a:t> 2, : (</a:t>
            </a:r>
            <a:r>
              <a:rPr lang="fr-FR" sz="1400" err="1"/>
              <a:t>Cherigny</a:t>
            </a:r>
            <a:r>
              <a:rPr lang="fr-FR" sz="1400"/>
              <a:t>, El </a:t>
            </a:r>
            <a:r>
              <a:rPr lang="fr-FR" sz="1400" err="1"/>
              <a:t>Kechai</a:t>
            </a:r>
            <a:r>
              <a:rPr lang="fr-FR" sz="1400"/>
              <a:t>, </a:t>
            </a:r>
            <a:r>
              <a:rPr lang="fr-FR" sz="1400" err="1"/>
              <a:t>Iksal</a:t>
            </a:r>
            <a:r>
              <a:rPr lang="fr-FR" sz="1400"/>
              <a:t>, Lefevre, Labarthe, et al.., 2020)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1400"/>
              <a:t>43 projets identifiés et analysés (méta-études + restitutions de projets)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66CD87AB-826A-5BF3-B176-D196F13DD049}"/>
              </a:ext>
            </a:extLst>
          </p:cNvPr>
          <p:cNvSpPr txBox="1">
            <a:spLocks/>
          </p:cNvSpPr>
          <p:nvPr/>
        </p:nvSpPr>
        <p:spPr>
          <a:xfrm>
            <a:off x="278607" y="3476486"/>
            <a:ext cx="7908131" cy="3929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1" kern="1200" cap="all" spc="1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defTabSz="685800">
              <a:spcBef>
                <a:spcPts val="750"/>
              </a:spcBef>
            </a:pPr>
            <a:r>
              <a:rPr lang="fr-FR" sz="1200" spc="113">
                <a:solidFill>
                  <a:srgbClr val="333333"/>
                </a:solidFill>
                <a:latin typeface="Roboto Slab"/>
              </a:rPr>
              <a:t>résultats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567EF48-65BE-C562-0405-709CE0336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43" y="1635761"/>
            <a:ext cx="3510020" cy="425457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BA74A411-3E99-44CD-8E87-0D6A71CF56FD}"/>
              </a:ext>
            </a:extLst>
          </p:cNvPr>
          <p:cNvSpPr txBox="1">
            <a:spLocks/>
          </p:cNvSpPr>
          <p:nvPr/>
        </p:nvSpPr>
        <p:spPr>
          <a:xfrm>
            <a:off x="540382" y="3919878"/>
            <a:ext cx="5242359" cy="24703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5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defTabSz="685800">
              <a:lnSpc>
                <a:spcPct val="120000"/>
              </a:lnSpc>
              <a:spcBef>
                <a:spcPts val="0"/>
              </a:spcBef>
            </a:pPr>
            <a:r>
              <a:rPr lang="fr-FR" sz="1400" b="1">
                <a:solidFill>
                  <a:srgbClr val="333333"/>
                </a:solidFill>
                <a:latin typeface="Luciole"/>
              </a:rPr>
              <a:t>Préconisation 1 : Un effort de communication et de diffusion</a:t>
            </a:r>
          </a:p>
          <a:p>
            <a:pPr marL="214313" indent="-214313" defTabSz="685800">
              <a:lnSpc>
                <a:spcPct val="120000"/>
              </a:lnSpc>
              <a:spcBef>
                <a:spcPts val="0"/>
              </a:spcBef>
            </a:pPr>
            <a:r>
              <a:rPr lang="fr-FR" sz="1400" b="1">
                <a:solidFill>
                  <a:srgbClr val="333333"/>
                </a:solidFill>
                <a:latin typeface="Luciole"/>
              </a:rPr>
              <a:t>Préconisation 2 : des outils simples et pratiques</a:t>
            </a:r>
          </a:p>
          <a:p>
            <a:pPr marL="214313" indent="-214313" defTabSz="685800">
              <a:lnSpc>
                <a:spcPct val="120000"/>
              </a:lnSpc>
              <a:spcBef>
                <a:spcPts val="0"/>
              </a:spcBef>
            </a:pPr>
            <a:r>
              <a:rPr lang="fr-FR" sz="1400" b="1">
                <a:solidFill>
                  <a:srgbClr val="333333"/>
                </a:solidFill>
                <a:latin typeface="Luciole"/>
              </a:rPr>
              <a:t>Préconisation 3 : une organisation du type LRS avec un format de données </a:t>
            </a:r>
            <a:r>
              <a:rPr lang="fr-FR" sz="1400" b="1" err="1">
                <a:solidFill>
                  <a:srgbClr val="333333"/>
                </a:solidFill>
                <a:latin typeface="Luciole"/>
              </a:rPr>
              <a:t>xApi</a:t>
            </a:r>
            <a:endParaRPr lang="fr-FR" sz="1400" b="1">
              <a:solidFill>
                <a:srgbClr val="333333"/>
              </a:solidFill>
              <a:latin typeface="Luciole"/>
            </a:endParaRPr>
          </a:p>
          <a:p>
            <a:pPr marL="214313" indent="-214313" defTabSz="685800">
              <a:lnSpc>
                <a:spcPct val="120000"/>
              </a:lnSpc>
              <a:spcBef>
                <a:spcPts val="0"/>
              </a:spcBef>
            </a:pPr>
            <a:r>
              <a:rPr lang="fr-FR" sz="1400" b="1">
                <a:solidFill>
                  <a:srgbClr val="333333"/>
                </a:solidFill>
                <a:latin typeface="Luciole"/>
              </a:rPr>
              <a:t>Préconisation 4 : utiliser des outils existants et open source</a:t>
            </a:r>
          </a:p>
          <a:p>
            <a:pPr marL="214313" indent="-214313" defTabSz="685800">
              <a:lnSpc>
                <a:spcPct val="120000"/>
              </a:lnSpc>
              <a:spcBef>
                <a:spcPts val="0"/>
              </a:spcBef>
            </a:pPr>
            <a:r>
              <a:rPr lang="fr-FR" sz="1400" b="1">
                <a:solidFill>
                  <a:srgbClr val="333333"/>
                </a:solidFill>
                <a:latin typeface="Luciole"/>
              </a:rPr>
              <a:t>Préconisation 5 : des Dashboard pour l’étudiant / l’enseignant</a:t>
            </a:r>
          </a:p>
          <a:p>
            <a:pPr marL="214313" indent="-214313" defTabSz="685800">
              <a:lnSpc>
                <a:spcPct val="120000"/>
              </a:lnSpc>
              <a:spcBef>
                <a:spcPts val="0"/>
              </a:spcBef>
            </a:pPr>
            <a:r>
              <a:rPr lang="fr-FR" sz="1400" b="1">
                <a:solidFill>
                  <a:srgbClr val="333333"/>
                </a:solidFill>
                <a:latin typeface="Luciole"/>
              </a:rPr>
              <a:t>Préconisation 6 : faire des cas d’usage, des scénarii d’usage</a:t>
            </a:r>
          </a:p>
          <a:p>
            <a:pPr marL="214313" indent="-214313" defTabSz="685800">
              <a:lnSpc>
                <a:spcPct val="120000"/>
              </a:lnSpc>
              <a:spcBef>
                <a:spcPts val="0"/>
              </a:spcBef>
            </a:pPr>
            <a:r>
              <a:rPr lang="fr-FR" sz="1400" b="1">
                <a:solidFill>
                  <a:srgbClr val="333333"/>
                </a:solidFill>
                <a:latin typeface="Luciole"/>
              </a:rPr>
              <a:t>Préconisation 7 : proposer une architecture globale</a:t>
            </a:r>
          </a:p>
          <a:p>
            <a:pPr marL="214313" indent="-214313" defTabSz="685800">
              <a:spcBef>
                <a:spcPts val="750"/>
              </a:spcBef>
            </a:pPr>
            <a:endParaRPr lang="fr-FR" sz="900">
              <a:solidFill>
                <a:srgbClr val="333333"/>
              </a:solidFill>
              <a:latin typeface="Luciole"/>
            </a:endParaRPr>
          </a:p>
        </p:txBody>
      </p:sp>
    </p:spTree>
    <p:extLst>
      <p:ext uri="{BB962C8B-B14F-4D97-AF65-F5344CB8AC3E}">
        <p14:creationId xmlns:p14="http://schemas.microsoft.com/office/powerpoint/2010/main" val="3687645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519" y="-39997"/>
            <a:ext cx="6271753" cy="2446752"/>
          </a:xfrm>
        </p:spPr>
        <p:txBody>
          <a:bodyPr>
            <a:noAutofit/>
          </a:bodyPr>
          <a:lstStyle/>
          <a:p>
            <a:pPr algn="l"/>
            <a:r>
              <a:rPr lang="fr-FR" sz="2400"/>
              <a:t>Les actions menées zoom sur L10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1FB29E0-F68E-C3E0-79D2-BEA60427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91" y="3509416"/>
            <a:ext cx="1863000" cy="5405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F020E8-F0DC-076E-5439-D7C15D625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5" y="3505893"/>
            <a:ext cx="1582889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7EA515A-F12B-7A0C-1940-024DAC558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588" y="3458268"/>
            <a:ext cx="1239233" cy="621000"/>
          </a:xfrm>
          <a:prstGeom prst="rect">
            <a:avLst/>
          </a:prstGeom>
        </p:spPr>
      </p:pic>
      <p:pic>
        <p:nvPicPr>
          <p:cNvPr id="18" name="Picture 2" descr="Sortie programmée de Trax LRS — Fraysse.eu – La Digital Learning Academy">
            <a:extLst>
              <a:ext uri="{FF2B5EF4-FFF2-40B4-BE49-F238E27FC236}">
                <a16:creationId xmlns:a16="http://schemas.microsoft.com/office/drawing/2014/main" id="{77AD23A0-6002-0251-F66F-B3F3F6B3B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22596" r="22501" b="24222"/>
          <a:stretch/>
        </p:blipFill>
        <p:spPr bwMode="auto">
          <a:xfrm>
            <a:off x="577210" y="3429000"/>
            <a:ext cx="978108" cy="6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B7ADFEA-4EF2-F0F3-E0A4-2DE2F0AE93FC}"/>
              </a:ext>
            </a:extLst>
          </p:cNvPr>
          <p:cNvSpPr txBox="1"/>
          <p:nvPr/>
        </p:nvSpPr>
        <p:spPr>
          <a:xfrm>
            <a:off x="577210" y="2465623"/>
            <a:ext cx="8260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600">
                <a:solidFill>
                  <a:srgbClr val="333333"/>
                </a:solidFill>
                <a:latin typeface="Luciole"/>
              </a:rPr>
              <a:t>Q9 : état de l’art et recommandations </a:t>
            </a:r>
            <a:r>
              <a:rPr lang="fr-FR" sz="1600">
                <a:solidFill>
                  <a:srgbClr val="333333"/>
                </a:solidFill>
                <a:latin typeface="Luciole"/>
                <a:sym typeface="Wingdings" pitchFamily="2" charset="2"/>
              </a:rPr>
              <a:t> choix des outils : libres, appuyés sur une communauté</a:t>
            </a:r>
            <a:endParaRPr lang="fr-FR" sz="1600">
              <a:solidFill>
                <a:srgbClr val="333333"/>
              </a:solidFill>
              <a:latin typeface="Luciole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17043FF-6E21-7DF6-B8B1-6ADD4DE910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22" y="4934903"/>
            <a:ext cx="587018" cy="78269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353AA7E-F98F-D080-BCF2-2DC4193B4A28}"/>
              </a:ext>
            </a:extLst>
          </p:cNvPr>
          <p:cNvSpPr txBox="1"/>
          <p:nvPr/>
        </p:nvSpPr>
        <p:spPr>
          <a:xfrm>
            <a:off x="645070" y="4750236"/>
            <a:ext cx="305952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950" b="1">
                <a:solidFill>
                  <a:srgbClr val="333333"/>
                </a:solidFill>
                <a:latin typeface="Luciole"/>
              </a:rPr>
              <a:t>25 enseignants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C24023E-73C0-34A7-E724-8E0F2A541282}"/>
              </a:ext>
            </a:extLst>
          </p:cNvPr>
          <p:cNvSpPr txBox="1"/>
          <p:nvPr/>
        </p:nvSpPr>
        <p:spPr>
          <a:xfrm>
            <a:off x="4953231" y="4783866"/>
            <a:ext cx="297066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950" b="1">
                <a:solidFill>
                  <a:srgbClr val="333333"/>
                </a:solidFill>
                <a:latin typeface="Luciole"/>
              </a:rPr>
              <a:t>2000 étudiants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F50B434-829C-9DF1-4369-FD8635A42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0" y="4841575"/>
            <a:ext cx="770316" cy="78269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6860ECE-7F2B-9598-5438-637E3D932A9D}"/>
              </a:ext>
            </a:extLst>
          </p:cNvPr>
          <p:cNvSpPr txBox="1"/>
          <p:nvPr/>
        </p:nvSpPr>
        <p:spPr>
          <a:xfrm>
            <a:off x="577210" y="4317183"/>
            <a:ext cx="71465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L10 : première expérimentation </a:t>
            </a:r>
            <a:r>
              <a:rPr lang="fr-FR" sz="1350">
                <a:solidFill>
                  <a:srgbClr val="333333"/>
                </a:solidFill>
                <a:latin typeface="Luciole"/>
                <a:sym typeface="Wingdings" pitchFamily="2" charset="2"/>
              </a:rPr>
              <a:t> quelles données ? Pour faire quoi ? Analyse réelle des données </a:t>
            </a:r>
            <a:r>
              <a:rPr lang="fr-FR" sz="1350">
                <a:solidFill>
                  <a:srgbClr val="333333"/>
                </a:solidFill>
                <a:latin typeface="Luciole"/>
              </a:rPr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11E9480-7957-E4A2-E764-61B29A8B0421}"/>
              </a:ext>
            </a:extLst>
          </p:cNvPr>
          <p:cNvSpPr txBox="1"/>
          <p:nvPr/>
        </p:nvSpPr>
        <p:spPr>
          <a:xfrm>
            <a:off x="2004919" y="5119568"/>
            <a:ext cx="14345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4 niveaux d’usage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3D390F6-52D7-FA5C-7234-F6D5F793DF56}"/>
              </a:ext>
            </a:extLst>
          </p:cNvPr>
          <p:cNvSpPr txBox="1"/>
          <p:nvPr/>
        </p:nvSpPr>
        <p:spPr>
          <a:xfrm>
            <a:off x="1983335" y="5376480"/>
            <a:ext cx="1480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Plusieurs usages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6C5396B-A9ED-691A-2656-658226410067}"/>
              </a:ext>
            </a:extLst>
          </p:cNvPr>
          <p:cNvSpPr txBox="1"/>
          <p:nvPr/>
        </p:nvSpPr>
        <p:spPr>
          <a:xfrm>
            <a:off x="5525021" y="5096100"/>
            <a:ext cx="14801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Quelles traces ?</a:t>
            </a:r>
          </a:p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Où sont-elles ?</a:t>
            </a:r>
          </a:p>
          <a:p>
            <a:pPr defTabSz="685800"/>
            <a:r>
              <a:rPr lang="fr-FR" sz="1350">
                <a:solidFill>
                  <a:srgbClr val="333333"/>
                </a:solidFill>
                <a:latin typeface="Luciole"/>
              </a:rPr>
              <a:t>À quel format ?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D9936859-E0D8-9154-A9DC-06EE190B38CF}"/>
              </a:ext>
            </a:extLst>
          </p:cNvPr>
          <p:cNvSpPr/>
          <p:nvPr/>
        </p:nvSpPr>
        <p:spPr>
          <a:xfrm>
            <a:off x="3637345" y="5096100"/>
            <a:ext cx="798653" cy="409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srgbClr val="FFFFFF"/>
              </a:solidFill>
              <a:latin typeface="Luciole"/>
            </a:endParaRPr>
          </a:p>
        </p:txBody>
      </p:sp>
      <p:sp>
        <p:nvSpPr>
          <p:cNvPr id="4" name="Flèche courbée vers le haut 3">
            <a:extLst>
              <a:ext uri="{FF2B5EF4-FFF2-40B4-BE49-F238E27FC236}">
                <a16:creationId xmlns:a16="http://schemas.microsoft.com/office/drawing/2014/main" id="{E4650695-88D3-4615-133E-516975BB62CF}"/>
              </a:ext>
            </a:extLst>
          </p:cNvPr>
          <p:cNvSpPr/>
          <p:nvPr/>
        </p:nvSpPr>
        <p:spPr>
          <a:xfrm rot="16200000">
            <a:off x="7205867" y="4304980"/>
            <a:ext cx="2023084" cy="6557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srgbClr val="333333"/>
              </a:solidFill>
              <a:latin typeface="Luciole"/>
            </a:endParaRPr>
          </a:p>
        </p:txBody>
      </p:sp>
    </p:spTree>
    <p:extLst>
      <p:ext uri="{BB962C8B-B14F-4D97-AF65-F5344CB8AC3E}">
        <p14:creationId xmlns:p14="http://schemas.microsoft.com/office/powerpoint/2010/main" val="809176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43BB3-B9A2-2785-FC28-826B6203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L10 – analyse des besoins des enseignants : LA / IA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B7D6AF-70FE-9F36-C14A-78567F7030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2179" y="1391920"/>
            <a:ext cx="7908131" cy="469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FR" sz="1350"/>
              <a:t>Automatisation</a:t>
            </a:r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/>
              <a:t>Générer une alerte automatique personnalisée pour le étudiants qui n’ont pas visionné la vidéo x avant le cours du JJ/MM</a:t>
            </a:r>
          </a:p>
          <a:p>
            <a:pPr marL="342900" lvl="2" indent="0">
              <a:lnSpc>
                <a:spcPct val="110000"/>
              </a:lnSpc>
              <a:spcBef>
                <a:spcPts val="0"/>
              </a:spcBef>
              <a:buSzPct val="50000"/>
              <a:buNone/>
            </a:pPr>
            <a:endParaRPr lang="fr-FR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FR" sz="1350"/>
              <a:t>Visualisations</a:t>
            </a:r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800"/>
              <a:t>Dans </a:t>
            </a:r>
            <a:r>
              <a:rPr lang="fr-FR" sz="1800" err="1"/>
              <a:t>moodle</a:t>
            </a:r>
            <a:r>
              <a:rPr lang="fr-FR" sz="1800"/>
              <a:t> (vumètre)</a:t>
            </a:r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800"/>
              <a:t>Dans une page de </a:t>
            </a:r>
            <a:r>
              <a:rPr lang="fr-FR" sz="1800" err="1"/>
              <a:t>moodle</a:t>
            </a:r>
            <a:endParaRPr lang="fr-FR" sz="1800"/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800"/>
              <a:t>Personnalisables</a:t>
            </a:r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800"/>
              <a:t>Personnalisable : expert</a:t>
            </a:r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fr-FR" sz="180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FR" sz="1350"/>
              <a:t>Alertes pour le professeur</a:t>
            </a:r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800"/>
              <a:t>Étudiants avec caractéristiques définies</a:t>
            </a:r>
          </a:p>
          <a:p>
            <a:pPr marL="342900" lvl="2" indent="0">
              <a:lnSpc>
                <a:spcPct val="110000"/>
              </a:lnSpc>
              <a:spcBef>
                <a:spcPts val="0"/>
              </a:spcBef>
              <a:buSzPct val="50000"/>
              <a:buNone/>
            </a:pPr>
            <a:endParaRPr lang="fr-FR" sz="180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FR" sz="1350" i="1"/>
              <a:t>Analyses</a:t>
            </a:r>
          </a:p>
          <a:p>
            <a:pPr marL="557213" lvl="2" indent="-214313">
              <a:lnSpc>
                <a:spcPct val="110000"/>
              </a:lnSpc>
              <a:spcBef>
                <a:spcPts val="0"/>
              </a:spcBef>
              <a:buSzPct val="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/>
              <a:t>Est-ce qu’il y a corrélation entre les résultats des </a:t>
            </a:r>
            <a:r>
              <a:rPr lang="fr-FR" err="1"/>
              <a:t>wooclaps</a:t>
            </a:r>
            <a:r>
              <a:rPr lang="fr-FR"/>
              <a:t> réalisés en cours et les résultats aux examens?</a:t>
            </a:r>
          </a:p>
        </p:txBody>
      </p:sp>
    </p:spTree>
    <p:extLst>
      <p:ext uri="{BB962C8B-B14F-4D97-AF65-F5344CB8AC3E}">
        <p14:creationId xmlns:p14="http://schemas.microsoft.com/office/powerpoint/2010/main" val="1380590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F2E432C7-DE81-FF46-4475-D12BD0038FC1}"/>
              </a:ext>
            </a:extLst>
          </p:cNvPr>
          <p:cNvGrpSpPr/>
          <p:nvPr/>
        </p:nvGrpSpPr>
        <p:grpSpPr>
          <a:xfrm>
            <a:off x="1875847" y="2015241"/>
            <a:ext cx="6771806" cy="3985510"/>
            <a:chOff x="0" y="0"/>
            <a:chExt cx="12192000" cy="68580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624EC05-ABD0-A93F-752F-60CFACF87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FA7F2A2-BD71-FB64-223D-792F8AD7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243" y="4764141"/>
              <a:ext cx="514348" cy="51434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0006B8-AD8A-19F8-68F8-BBC158BA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8500" y="6112162"/>
              <a:ext cx="514348" cy="51434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E0B8DC9-C972-9F9E-D4BF-C8167F9B5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9206" y="6186773"/>
              <a:ext cx="365126" cy="36512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E979E73-9A1B-C184-E4CB-1D09872A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5070" y="4878437"/>
              <a:ext cx="400052" cy="40005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F1A65B8-B312-F9A6-B9CA-98AC95638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667" y="4863622"/>
              <a:ext cx="406400" cy="4064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EAC01A6-F1A7-9B3D-E800-C7F6D36D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289" y="4934053"/>
              <a:ext cx="365125" cy="36512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271" y="4964602"/>
            <a:ext cx="3814719" cy="592065"/>
          </a:xfrm>
        </p:spPr>
        <p:txBody>
          <a:bodyPr>
            <a:noAutofit/>
          </a:bodyPr>
          <a:lstStyle/>
          <a:p>
            <a:pPr algn="l"/>
            <a:r>
              <a:rPr lang="fr-FR" sz="3600"/>
              <a:t>Actions menées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2F19817-00AD-8CD3-A48F-1F408AF52A4C}"/>
              </a:ext>
            </a:extLst>
          </p:cNvPr>
          <p:cNvGrpSpPr/>
          <p:nvPr/>
        </p:nvGrpSpPr>
        <p:grpSpPr>
          <a:xfrm>
            <a:off x="416676" y="2162384"/>
            <a:ext cx="1891101" cy="1060600"/>
            <a:chOff x="3754891" y="2320201"/>
            <a:chExt cx="8166239" cy="45799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1AC5D6-12E2-B74B-B59D-F876E5C92F86}"/>
                </a:ext>
              </a:extLst>
            </p:cNvPr>
            <p:cNvSpPr/>
            <p:nvPr/>
          </p:nvSpPr>
          <p:spPr>
            <a:xfrm rot="19090415">
              <a:off x="3754891" y="3272728"/>
              <a:ext cx="2716259" cy="99678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fr-FR" sz="105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Luciole"/>
                </a:rPr>
                <a:t>Pédiatrie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757476-0ED2-88F2-03E5-2FD4168E9390}"/>
                </a:ext>
              </a:extLst>
            </p:cNvPr>
            <p:cNvSpPr/>
            <p:nvPr/>
          </p:nvSpPr>
          <p:spPr>
            <a:xfrm rot="1519148">
              <a:off x="8875670" y="2733790"/>
              <a:ext cx="2868546" cy="119614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fr-FR" sz="1350" b="1">
                  <a:ln w="12700">
                    <a:solidFill>
                      <a:srgbClr val="FFBD1E"/>
                    </a:solidFill>
                    <a:prstDash val="solid"/>
                  </a:ln>
                  <a:pattFill prst="pct50">
                    <a:fgClr>
                      <a:srgbClr val="FFBD1E"/>
                    </a:fgClr>
                    <a:bgClr>
                      <a:srgbClr val="FFBD1E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FFBD1E"/>
                    </a:outerShdw>
                  </a:effectLst>
                  <a:latin typeface="Luciole"/>
                </a:rPr>
                <a:t>Chinois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CB7EBC-B9A8-2876-0946-10D47992A234}"/>
                </a:ext>
              </a:extLst>
            </p:cNvPr>
            <p:cNvSpPr/>
            <p:nvPr/>
          </p:nvSpPr>
          <p:spPr>
            <a:xfrm>
              <a:off x="4006515" y="4679289"/>
              <a:ext cx="2750869" cy="119614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fr-FR" sz="1350" b="1">
                  <a:ln/>
                  <a:solidFill>
                    <a:srgbClr val="21A0A0"/>
                  </a:solidFill>
                  <a:effectLst>
                    <a:outerShdw blurRad="38100" dist="19050" dir="2700000" algn="tl" rotWithShape="0">
                      <a:srgbClr val="333333">
                        <a:lumMod val="50000"/>
                        <a:alpha val="40000"/>
                      </a:srgbClr>
                    </a:outerShdw>
                  </a:effectLst>
                  <a:latin typeface="Luciole"/>
                </a:rPr>
                <a:t>Chimie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678451E-107C-610B-82C3-376608253EA9}"/>
                </a:ext>
              </a:extLst>
            </p:cNvPr>
            <p:cNvSpPr/>
            <p:nvPr/>
          </p:nvSpPr>
          <p:spPr>
            <a:xfrm rot="20287445">
              <a:off x="5279629" y="2320201"/>
              <a:ext cx="4591332" cy="129582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 defTabSz="685800"/>
              <a:r>
                <a:rPr lang="fr-FR" sz="1500" b="1" err="1">
                  <a:ln/>
                  <a:solidFill>
                    <a:srgbClr val="61BE40"/>
                  </a:solidFill>
                  <a:latin typeface="Luciole"/>
                </a:rPr>
                <a:t>Généatique</a:t>
              </a:r>
              <a:endParaRPr lang="fr-FR" b="1">
                <a:ln/>
                <a:solidFill>
                  <a:srgbClr val="61BE40"/>
                </a:solidFill>
                <a:latin typeface="Luciole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714F837-E1BA-0761-71EF-A10346D5D741}"/>
                </a:ext>
              </a:extLst>
            </p:cNvPr>
            <p:cNvSpPr/>
            <p:nvPr/>
          </p:nvSpPr>
          <p:spPr>
            <a:xfrm rot="21340888">
              <a:off x="6162909" y="3513393"/>
              <a:ext cx="2840857" cy="11961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fr-FR" sz="1350" b="1">
                  <a:ln w="0"/>
                  <a:gradFill>
                    <a:gsLst>
                      <a:gs pos="0">
                        <a:srgbClr val="7B7984">
                          <a:lumMod val="50000"/>
                        </a:srgbClr>
                      </a:gs>
                      <a:gs pos="50000">
                        <a:srgbClr val="7B7984"/>
                      </a:gs>
                      <a:gs pos="100000">
                        <a:srgbClr val="7B7984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Luciole"/>
                </a:rPr>
                <a:t>Anglais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A339E6-D042-F5EA-DC4E-8C781AB3F8ED}"/>
                </a:ext>
              </a:extLst>
            </p:cNvPr>
            <p:cNvSpPr/>
            <p:nvPr/>
          </p:nvSpPr>
          <p:spPr>
            <a:xfrm rot="754330">
              <a:off x="6778432" y="5025137"/>
              <a:ext cx="4439878" cy="99678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fr-FR" sz="1050" b="1">
                  <a:ln w="12700">
                    <a:solidFill>
                      <a:srgbClr val="7B7984"/>
                    </a:solidFill>
                    <a:prstDash val="solid"/>
                  </a:ln>
                  <a:solidFill>
                    <a:srgbClr val="00B050"/>
                  </a:solidFill>
                  <a:latin typeface="Luciole"/>
                </a:rPr>
                <a:t>Mathématiques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907BB8-2E38-09D9-5090-F9E886CE9ED1}"/>
                </a:ext>
              </a:extLst>
            </p:cNvPr>
            <p:cNvSpPr/>
            <p:nvPr/>
          </p:nvSpPr>
          <p:spPr>
            <a:xfrm>
              <a:off x="7889663" y="4157670"/>
              <a:ext cx="4031467" cy="11961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fr-FR" sz="1350" b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333333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7B7984"/>
                    </a:outerShdw>
                  </a:effectLst>
                  <a:latin typeface="Luciole"/>
                </a:rPr>
                <a:t>Toxicologie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92365A-1CA1-2EEE-E759-D09940FF1EFE}"/>
                </a:ext>
              </a:extLst>
            </p:cNvPr>
            <p:cNvSpPr/>
            <p:nvPr/>
          </p:nvSpPr>
          <p:spPr>
            <a:xfrm>
              <a:off x="4672937" y="5703982"/>
              <a:ext cx="3872257" cy="11961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fr-FR" sz="1350" b="1">
                  <a:ln w="12700" cmpd="sng">
                    <a:solidFill>
                      <a:srgbClr val="B5B349"/>
                    </a:solidFill>
                    <a:prstDash val="solid"/>
                  </a:ln>
                  <a:solidFill>
                    <a:srgbClr val="F442C5"/>
                  </a:solidFill>
                  <a:latin typeface="Luciole"/>
                </a:rPr>
                <a:t>Pharmacie</a:t>
              </a:r>
            </a:p>
          </p:txBody>
        </p:sp>
      </p:grpSp>
      <p:pic>
        <p:nvPicPr>
          <p:cNvPr id="1026" name="Picture 2" descr="Les vidéos en ligne (En période de confinement) | GVPlaisir.com devient  energymplaisir.fr">
            <a:extLst>
              <a:ext uri="{FF2B5EF4-FFF2-40B4-BE49-F238E27FC236}">
                <a16:creationId xmlns:a16="http://schemas.microsoft.com/office/drawing/2014/main" id="{231A4A80-7516-7B23-3AA9-D7BDF81C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13" y="2904197"/>
            <a:ext cx="857495" cy="7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appareil photo, électronique&#10;&#10;Description générée automatiquement">
            <a:extLst>
              <a:ext uri="{FF2B5EF4-FFF2-40B4-BE49-F238E27FC236}">
                <a16:creationId xmlns:a16="http://schemas.microsoft.com/office/drawing/2014/main" id="{24EF083C-BCB7-C1B8-35DF-C7242F9C0B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2" y="3638338"/>
            <a:ext cx="1465719" cy="12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4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5DFA15-AB1F-221A-8E72-97FC817DC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99891A0-5B3E-6C0C-3524-6F145F47EDF5}"/>
              </a:ext>
            </a:extLst>
          </p:cNvPr>
          <p:cNvGrpSpPr/>
          <p:nvPr/>
        </p:nvGrpSpPr>
        <p:grpSpPr>
          <a:xfrm>
            <a:off x="1068050" y="2003001"/>
            <a:ext cx="7273977" cy="3517270"/>
            <a:chOff x="3984078" y="0"/>
            <a:chExt cx="8207921" cy="539949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C9D1863-A8D6-008B-0CFA-D28FE35F8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/>
            <a:stretch/>
          </p:blipFill>
          <p:spPr>
            <a:xfrm>
              <a:off x="3984078" y="0"/>
              <a:ext cx="8207921" cy="539949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346EBC2-D942-53E6-C8D8-445690484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7600" y="2967327"/>
              <a:ext cx="660400" cy="51434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CDF7D50-EAD1-C113-32B8-7A07737D3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4140" y="4521200"/>
              <a:ext cx="514348" cy="591098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9ACC76B-54C7-386F-C9EE-01AFD241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3407" y="4539603"/>
              <a:ext cx="365126" cy="514348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4F85FDB-1E83-C9F1-DCC7-BE75AC316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796" y="3116550"/>
              <a:ext cx="365125" cy="365125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5A82AA9-7DBE-6DFA-475E-1370471D7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82" y="3075275"/>
              <a:ext cx="304963" cy="4064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B28146-46A2-16C2-AF1B-1E4A18142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70" y="3176712"/>
              <a:ext cx="304963" cy="36512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16" y="4381746"/>
            <a:ext cx="5610484" cy="1462454"/>
          </a:xfrm>
        </p:spPr>
        <p:txBody>
          <a:bodyPr>
            <a:noAutofit/>
          </a:bodyPr>
          <a:lstStyle/>
          <a:p>
            <a:pPr algn="l"/>
            <a:r>
              <a:rPr lang="fr-FR" sz="3600"/>
              <a:t>Productions</a:t>
            </a:r>
          </a:p>
        </p:txBody>
      </p:sp>
    </p:spTree>
    <p:extLst>
      <p:ext uri="{BB962C8B-B14F-4D97-AF65-F5344CB8AC3E}">
        <p14:creationId xmlns:p14="http://schemas.microsoft.com/office/powerpoint/2010/main" val="1641128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5DFA15-AB1F-221A-8E72-97FC817DC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40" y="4465572"/>
            <a:ext cx="2939144" cy="1462454"/>
          </a:xfrm>
        </p:spPr>
        <p:txBody>
          <a:bodyPr>
            <a:noAutofit/>
          </a:bodyPr>
          <a:lstStyle/>
          <a:p>
            <a:pPr algn="l"/>
            <a:r>
              <a:rPr lang="fr-FR" sz="1500"/>
              <a:t>Les résultats des productions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F7E506-5498-2228-9239-B88240940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77" y="2112752"/>
            <a:ext cx="5668701" cy="28343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82178D-D2C4-8552-F1C8-50B504BAC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6" y="2112753"/>
            <a:ext cx="2963034" cy="20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73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40" y="4465572"/>
            <a:ext cx="2939144" cy="1462454"/>
          </a:xfrm>
        </p:spPr>
        <p:txBody>
          <a:bodyPr>
            <a:noAutofit/>
          </a:bodyPr>
          <a:lstStyle/>
          <a:p>
            <a:pPr algn="l"/>
            <a:r>
              <a:rPr lang="fr-FR" sz="1500"/>
              <a:t>Les résultats des productions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F16A23-ABE4-4D5C-0F92-C916956608CE}"/>
              </a:ext>
            </a:extLst>
          </p:cNvPr>
          <p:cNvSpPr txBox="1"/>
          <p:nvPr/>
        </p:nvSpPr>
        <p:spPr>
          <a:xfrm>
            <a:off x="3507130" y="539741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fr-FR" sz="1350">
              <a:solidFill>
                <a:srgbClr val="333333"/>
              </a:solidFill>
              <a:latin typeface="Luciol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0CD956-F79E-2188-27F2-C22484634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7" y="2208355"/>
            <a:ext cx="4269303" cy="19493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88C895-803B-7DE5-F526-6B5CCA5A0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67" y="1093657"/>
            <a:ext cx="4152418" cy="22293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8858F4-1824-E76C-BC6A-214ABF13B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86" y="3616947"/>
            <a:ext cx="4152418" cy="22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4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C85DFA15-AB1F-221A-8E72-97FC817DC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3484" y="2185445"/>
            <a:ext cx="5506762" cy="3333509"/>
          </a:xfrm>
        </p:spPr>
        <p:txBody>
          <a:bodyPr>
            <a:normAutofit fontScale="62500" lnSpcReduction="20000"/>
          </a:bodyPr>
          <a:lstStyle/>
          <a:p>
            <a:r>
              <a:rPr lang="fr-FR"/>
              <a:t> La liste des dépôts qui ne seront plus améliorés ou très peu : </a:t>
            </a:r>
          </a:p>
          <a:p>
            <a:r>
              <a:rPr lang="fr-FR" err="1"/>
              <a:t>moodle</a:t>
            </a:r>
            <a:r>
              <a:rPr lang="fr-FR"/>
              <a:t>-trax-vidéo (</a:t>
            </a:r>
            <a:r>
              <a:rPr lang="fr-FR" u="sng">
                <a:hlinkClick r:id="rId2"/>
              </a:rPr>
              <a:t>https://github.com/hype13-git/moodle-trax-video</a:t>
            </a:r>
            <a:r>
              <a:rPr lang="fr-FR"/>
              <a:t>)</a:t>
            </a:r>
          </a:p>
          <a:p>
            <a:r>
              <a:rPr lang="fr-FR" err="1"/>
              <a:t>moodle</a:t>
            </a:r>
            <a:r>
              <a:rPr lang="fr-FR"/>
              <a:t>-trax-bloc (</a:t>
            </a:r>
            <a:r>
              <a:rPr lang="fr-FR" u="sng">
                <a:hlinkClick r:id="rId3"/>
              </a:rPr>
              <a:t>https://github.com/hype13-git/moodle-trax-bloc</a:t>
            </a:r>
            <a:r>
              <a:rPr lang="fr-FR"/>
              <a:t>)</a:t>
            </a:r>
          </a:p>
          <a:p>
            <a:r>
              <a:rPr lang="fr-FR" err="1"/>
              <a:t>elk</a:t>
            </a:r>
            <a:r>
              <a:rPr lang="fr-FR"/>
              <a:t>-</a:t>
            </a:r>
            <a:r>
              <a:rPr lang="fr-FR" err="1"/>
              <a:t>moodle</a:t>
            </a:r>
            <a:r>
              <a:rPr lang="fr-FR"/>
              <a:t>-trax (</a:t>
            </a:r>
            <a:r>
              <a:rPr lang="fr-FR" u="sng">
                <a:hlinkClick r:id="rId3"/>
              </a:rPr>
              <a:t>https://github.com/hype13-git/elk-moodle-trax</a:t>
            </a:r>
            <a:r>
              <a:rPr lang="fr-FR"/>
              <a:t>)</a:t>
            </a:r>
          </a:p>
          <a:p>
            <a:r>
              <a:rPr lang="fr-FR" err="1"/>
              <a:t>moodle</a:t>
            </a:r>
            <a:r>
              <a:rPr lang="fr-FR"/>
              <a:t>-filtre-code-raccourci (</a:t>
            </a:r>
            <a:r>
              <a:rPr lang="fr-FR" u="sng">
                <a:hlinkClick r:id="rId4"/>
              </a:rPr>
              <a:t>https://github.com/hype13-git/moodle-filtre-code-raccourci</a:t>
            </a:r>
            <a:r>
              <a:rPr lang="fr-FR"/>
              <a:t>)</a:t>
            </a:r>
          </a:p>
          <a:p>
            <a:r>
              <a:rPr lang="fr-FR" err="1"/>
              <a:t>elk</a:t>
            </a:r>
            <a:r>
              <a:rPr lang="fr-FR"/>
              <a:t>-authentification (</a:t>
            </a:r>
            <a:r>
              <a:rPr lang="fr-FR" u="sng">
                <a:hlinkClick r:id="rId5"/>
              </a:rPr>
              <a:t>https://github.com/hype13-git/elk-authentification</a:t>
            </a:r>
            <a:r>
              <a:rPr lang="fr-FR"/>
              <a:t>)</a:t>
            </a:r>
          </a:p>
          <a:p>
            <a:r>
              <a:rPr lang="fr-FR" err="1"/>
              <a:t>elk</a:t>
            </a:r>
            <a:r>
              <a:rPr lang="fr-FR"/>
              <a:t>-ansible (</a:t>
            </a:r>
            <a:r>
              <a:rPr lang="fr-FR" u="sng">
                <a:hlinkClick r:id="rId6"/>
              </a:rPr>
              <a:t>https://github.com/hype13-git/elk-ansible</a:t>
            </a:r>
            <a:r>
              <a:rPr lang="fr-FR"/>
              <a:t>)</a:t>
            </a:r>
          </a:p>
          <a:p>
            <a:r>
              <a:rPr lang="fr-FR"/>
              <a:t> </a:t>
            </a:r>
          </a:p>
          <a:p>
            <a:r>
              <a:rPr lang="fr-FR"/>
              <a:t>La liste des dépôts qui vont être améliorés plus fortement : </a:t>
            </a:r>
          </a:p>
          <a:p>
            <a:r>
              <a:rPr lang="fr-FR" err="1"/>
              <a:t>moodle</a:t>
            </a:r>
            <a:r>
              <a:rPr lang="fr-FR"/>
              <a:t>-trax-logs (</a:t>
            </a:r>
            <a:r>
              <a:rPr lang="fr-FR" u="sng">
                <a:hlinkClick r:id="rId7"/>
              </a:rPr>
              <a:t>https://github.com/hype13-git/moodle-trax-logs</a:t>
            </a:r>
            <a:r>
              <a:rPr lang="fr-FR"/>
              <a:t>)</a:t>
            </a:r>
          </a:p>
          <a:p>
            <a:r>
              <a:rPr lang="fr-FR" err="1"/>
              <a:t>elk-ubuntu</a:t>
            </a:r>
            <a:r>
              <a:rPr lang="fr-FR"/>
              <a:t> (</a:t>
            </a:r>
            <a:r>
              <a:rPr lang="fr-FR" u="sng">
                <a:hlinkClick r:id="rId8"/>
              </a:rPr>
              <a:t>https://github.com/hype13-git/elk-ubuntu</a:t>
            </a:r>
            <a:r>
              <a:rPr lang="fr-FR"/>
              <a:t>)</a:t>
            </a:r>
          </a:p>
          <a:p>
            <a:r>
              <a:rPr lang="fr-FR" err="1"/>
              <a:t>elk</a:t>
            </a:r>
            <a:r>
              <a:rPr lang="fr-FR"/>
              <a:t>-docker (</a:t>
            </a:r>
            <a:r>
              <a:rPr lang="fr-FR" u="sng">
                <a:hlinkClick r:id="rId9"/>
              </a:rPr>
              <a:t>https://github.com/hype13-git/elk-docker</a:t>
            </a:r>
            <a:r>
              <a:rPr lang="fr-FR"/>
              <a:t>)</a:t>
            </a:r>
          </a:p>
          <a:p>
            <a:r>
              <a:rPr lang="fr-FR" err="1"/>
              <a:t>elk</a:t>
            </a:r>
            <a:r>
              <a:rPr lang="fr-FR"/>
              <a:t>-alerte (</a:t>
            </a:r>
            <a:r>
              <a:rPr lang="fr-FR" u="sng">
                <a:hlinkClick r:id="rId10"/>
              </a:rPr>
              <a:t>https://github.com/hype13-git/elk-alerte</a:t>
            </a:r>
            <a:r>
              <a:rPr lang="fr-FR"/>
              <a:t>)</a:t>
            </a:r>
          </a:p>
          <a:p>
            <a:r>
              <a:rPr lang="fr-FR" err="1"/>
              <a:t>elk</a:t>
            </a:r>
            <a:r>
              <a:rPr lang="fr-FR"/>
              <a:t>-formation (</a:t>
            </a:r>
            <a:r>
              <a:rPr lang="fr-FR" u="sng">
                <a:hlinkClick r:id="rId11"/>
              </a:rPr>
              <a:t>https://github.com/hype13-git/elk-formation</a:t>
            </a:r>
            <a:r>
              <a:rPr lang="fr-FR"/>
              <a:t>)</a:t>
            </a:r>
          </a:p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50" y="2277228"/>
            <a:ext cx="2395239" cy="1151773"/>
          </a:xfrm>
        </p:spPr>
        <p:txBody>
          <a:bodyPr>
            <a:noAutofit/>
          </a:bodyPr>
          <a:lstStyle/>
          <a:p>
            <a:pPr algn="l"/>
            <a:r>
              <a:rPr lang="fr-FR" sz="2700"/>
              <a:t>Diffusion</a:t>
            </a:r>
          </a:p>
        </p:txBody>
      </p:sp>
      <p:pic>
        <p:nvPicPr>
          <p:cNvPr id="3076" name="Picture 4" descr="GitHub - Téléchargement gratuit - 2022 Dernière version">
            <a:extLst>
              <a:ext uri="{FF2B5EF4-FFF2-40B4-BE49-F238E27FC236}">
                <a16:creationId xmlns:a16="http://schemas.microsoft.com/office/drawing/2014/main" id="{60DB7F08-0BA7-E0A8-D3B5-4861F585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" y="378974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69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013" y="2587032"/>
            <a:ext cx="7713407" cy="729865"/>
          </a:xfrm>
        </p:spPr>
        <p:txBody>
          <a:bodyPr>
            <a:noAutofit/>
          </a:bodyPr>
          <a:lstStyle/>
          <a:p>
            <a:pPr algn="l"/>
            <a:r>
              <a:rPr lang="fr-FR" sz="3600"/>
              <a:t>Bilan et recommandations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B5779E-B808-4412-A0B7-F12B287B1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014" y="3496506"/>
            <a:ext cx="7639664" cy="2265516"/>
          </a:xfrm>
        </p:spPr>
        <p:txBody>
          <a:bodyPr>
            <a:normAutofit fontScale="40000" lnSpcReduction="20000"/>
          </a:bodyPr>
          <a:lstStyle/>
          <a:p>
            <a:r>
              <a:rPr lang="fr-FR" sz="4500"/>
              <a:t>Bilan :</a:t>
            </a:r>
          </a:p>
          <a:p>
            <a:r>
              <a:rPr lang="fr-FR" sz="4500"/>
              <a:t>Une structure documentée : 2j / 1 informaticien pour l’installation</a:t>
            </a:r>
          </a:p>
          <a:p>
            <a:r>
              <a:rPr lang="fr-FR" sz="4500"/>
              <a:t>D’ici fin juin : tous les types de données visés seront intégrés</a:t>
            </a:r>
          </a:p>
          <a:p>
            <a:r>
              <a:rPr lang="fr-FR" sz="4500"/>
              <a:t>Une meilleure connaissance des attentes, des besoins, des types de traces ..</a:t>
            </a:r>
          </a:p>
          <a:p>
            <a:br>
              <a:rPr lang="fr-FR" sz="4125"/>
            </a:br>
            <a:r>
              <a:rPr lang="fr-FR" sz="4125"/>
              <a:t>Les freins : </a:t>
            </a:r>
          </a:p>
          <a:p>
            <a:r>
              <a:rPr lang="fr-FR" sz="4125"/>
              <a:t>Les structures de données ne sont pas homogènes</a:t>
            </a:r>
          </a:p>
          <a:p>
            <a:r>
              <a:rPr lang="fr-FR" sz="4125"/>
              <a:t>Déployer la solution à l’échelle d’une université. (avec bouton on/off)</a:t>
            </a:r>
          </a:p>
        </p:txBody>
      </p:sp>
    </p:spTree>
    <p:extLst>
      <p:ext uri="{BB962C8B-B14F-4D97-AF65-F5344CB8AC3E}">
        <p14:creationId xmlns:p14="http://schemas.microsoft.com/office/powerpoint/2010/main" val="183803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60EE4A-DCDD-4434-89A3-EC79AA6F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43465"/>
            <a:ext cx="7886700" cy="2588460"/>
          </a:xfrm>
        </p:spPr>
        <p:txBody>
          <a:bodyPr>
            <a:normAutofit/>
          </a:bodyPr>
          <a:lstStyle/>
          <a:p>
            <a:r>
              <a:rPr lang="fr-FR" sz="4000" b="0">
                <a:latin typeface="Verdana"/>
                <a:ea typeface="Verdana"/>
              </a:rPr>
              <a:t>Point accessibilité numérique</a:t>
            </a:r>
            <a:endParaRPr lang="fr-FR" b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CAA0D9-32DA-27B0-E3B1-00959B1A3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23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79AA9-2F60-4B91-8E70-C2FC8145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013" y="2587032"/>
            <a:ext cx="7713407" cy="729865"/>
          </a:xfrm>
        </p:spPr>
        <p:txBody>
          <a:bodyPr>
            <a:noAutofit/>
          </a:bodyPr>
          <a:lstStyle/>
          <a:p>
            <a:pPr algn="l"/>
            <a:r>
              <a:rPr lang="fr-FR" sz="3600"/>
              <a:t>Conclusions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B5779E-B808-4412-A0B7-F12B287B1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014" y="3496507"/>
            <a:ext cx="4608965" cy="2161343"/>
          </a:xfrm>
        </p:spPr>
        <p:txBody>
          <a:bodyPr>
            <a:normAutofit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/>
              <a:t>Tout est prêt pour exploiter les traces d’apprentissage…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/>
              <a:t>Passage à l’échelle d’une université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/>
              <a:t>Développer d’autres outils d’analyse qui correspondent aux besoins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/>
              <a:t>Faire le lien avec L3 et L6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/>
              <a:t>Publier sur processus de conception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CE5591D-8299-3140-119C-DAF0A8C162FD}"/>
              </a:ext>
            </a:extLst>
          </p:cNvPr>
          <p:cNvGraphicFramePr/>
          <p:nvPr/>
        </p:nvGraphicFramePr>
        <p:xfrm>
          <a:off x="4362691" y="2159643"/>
          <a:ext cx="4978079" cy="3318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édiger un article scientifique: les premiers pas">
            <a:extLst>
              <a:ext uri="{FF2B5EF4-FFF2-40B4-BE49-F238E27FC236}">
                <a16:creationId xmlns:a16="http://schemas.microsoft.com/office/drawing/2014/main" id="{FF2A2029-BC16-8331-9E9A-12E2D6676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1" t="14588" r="30001" b="25404"/>
          <a:stretch/>
        </p:blipFill>
        <p:spPr bwMode="auto">
          <a:xfrm>
            <a:off x="4950519" y="4808632"/>
            <a:ext cx="1205352" cy="10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56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0D1306-A136-4712-A42E-9EBA0A88B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5A7847-4492-4175-8720-F012A7DA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>
                <a:latin typeface="Verdana"/>
                <a:ea typeface="Verdana"/>
                <a:cs typeface="Arial"/>
              </a:rPr>
              <a:t>Datacentre</a:t>
            </a:r>
            <a:r>
              <a:rPr lang="fr-FR">
                <a:latin typeface="Verdana"/>
                <a:ea typeface="Verdana"/>
                <a:cs typeface="Arial"/>
              </a:rPr>
              <a:t> métropolitain UA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479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9548025-7539-2E1B-D01D-FD19AEBD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Clusters UA</a:t>
            </a:r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D22AA40-973B-7D7A-1015-15C9B1E27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0996"/>
            <a:ext cx="8143998" cy="467596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>
                <a:latin typeface="Verdana"/>
                <a:ea typeface="Verdana"/>
              </a:rPr>
              <a:t>Visite des départements/labos de Chimie/ Physique/Maths - 5 Mai 2022</a:t>
            </a:r>
          </a:p>
          <a:p>
            <a:r>
              <a:rPr lang="fr-FR">
                <a:latin typeface="Verdana"/>
                <a:ea typeface="Verdana"/>
              </a:rPr>
              <a:t>Transfert complet des clusters dans le </a:t>
            </a:r>
            <a:r>
              <a:rPr lang="fr-FR" err="1">
                <a:latin typeface="Verdana"/>
                <a:ea typeface="Verdana"/>
              </a:rPr>
              <a:t>datacentre</a:t>
            </a:r>
            <a:r>
              <a:rPr lang="fr-FR">
                <a:latin typeface="Verdana"/>
                <a:ea typeface="Verdana"/>
              </a:rPr>
              <a:t> de calcul Chimie-Physique – Jouvence 15 000 €</a:t>
            </a:r>
          </a:p>
          <a:p>
            <a:r>
              <a:rPr lang="fr-FR">
                <a:latin typeface="Verdana"/>
                <a:ea typeface="Verdana"/>
              </a:rPr>
              <a:t>Transfert progressif du cluster de mathématiques sur 3 ans</a:t>
            </a:r>
          </a:p>
          <a:p>
            <a:r>
              <a:rPr lang="fr-FR">
                <a:latin typeface="Verdana"/>
                <a:ea typeface="Verdana"/>
              </a:rPr>
              <a:t>Recrutement d'un IGR calcul scientifique </a:t>
            </a:r>
            <a:r>
              <a:rPr lang="fr-FR" err="1">
                <a:latin typeface="Verdana"/>
                <a:ea typeface="Verdana"/>
              </a:rPr>
              <a:t>Glicid</a:t>
            </a:r>
            <a:endParaRPr lang="fr-FR" err="1"/>
          </a:p>
          <a:p>
            <a:r>
              <a:rPr lang="fr-FR">
                <a:latin typeface="Verdana"/>
                <a:ea typeface="Verdana"/>
              </a:rPr>
              <a:t>Fermeture de locaux techniques 170 m2 et de 20 climatiseurs</a:t>
            </a:r>
          </a:p>
        </p:txBody>
      </p:sp>
    </p:spTree>
    <p:extLst>
      <p:ext uri="{BB962C8B-B14F-4D97-AF65-F5344CB8AC3E}">
        <p14:creationId xmlns:p14="http://schemas.microsoft.com/office/powerpoint/2010/main" val="130663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Ciseaux coupant un ruban rouge sur un arrière-plan noir">
            <a:extLst>
              <a:ext uri="{FF2B5EF4-FFF2-40B4-BE49-F238E27FC236}">
                <a16:creationId xmlns:a16="http://schemas.microsoft.com/office/drawing/2014/main" id="{7B42E8BF-8201-DB78-E03F-537E58E7B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11" r="108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AEDCE1-7387-73C5-53BE-70B80BE8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Inauguration Datacenter &amp; </a:t>
            </a:r>
            <a:r>
              <a:rPr lang="en-US" sz="3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Passerelle</a:t>
            </a: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– 8 </a:t>
            </a:r>
            <a:r>
              <a:rPr lang="en-US" sz="3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juillet</a:t>
            </a: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16h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640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0D1306-A136-4712-A42E-9EBA0A88B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2ème semestre 2022</a:t>
            </a:r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5A7847-4492-4175-8720-F012A7DA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  <a:cs typeface="Arial"/>
              </a:rPr>
              <a:t>Calendrier des CPN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712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BA466-7219-DA68-3BC8-B10E2569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Dates futures CPN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15279-6D74-0100-E296-382EF45F7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Les prochaines CPN auront lieu de 9h30 à 12h30 les vendredis :</a:t>
            </a:r>
            <a:endParaRPr lang="fr-FR"/>
          </a:p>
          <a:p>
            <a:pPr marL="457200" lvl="1" indent="0">
              <a:buNone/>
            </a:pPr>
            <a:r>
              <a:rPr lang="fr-FR">
                <a:latin typeface="Verdana"/>
                <a:ea typeface="Verdana"/>
              </a:rPr>
              <a:t>- 14 octobre 2022</a:t>
            </a:r>
            <a:endParaRPr lang="fr-FR"/>
          </a:p>
          <a:p>
            <a:pPr marL="457200" lvl="1" indent="0">
              <a:buNone/>
            </a:pPr>
            <a:r>
              <a:rPr lang="fr-FR">
                <a:latin typeface="Verdana"/>
                <a:ea typeface="Verdana"/>
              </a:rPr>
              <a:t>- 9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223092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623888" y="4054818"/>
            <a:ext cx="7886700" cy="1628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fr-FR" sz="1800">
              <a:latin typeface="Verdana"/>
              <a:ea typeface="Verdana"/>
              <a:cs typeface="Verdana"/>
            </a:endParaRPr>
          </a:p>
          <a:p>
            <a:pPr marL="1200150" lvl="2" indent="-285750" algn="l">
              <a:buChar char="•"/>
            </a:pPr>
            <a:endParaRPr lang="fr-FR" sz="1200">
              <a:latin typeface="Verdana"/>
              <a:ea typeface="Verdan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3741916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B5FD0B-B79E-4E01-929A-F4E5D516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000" y="2222415"/>
            <a:ext cx="3240000" cy="1016173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092744" y="4260133"/>
            <a:ext cx="4990157" cy="549992"/>
            <a:chOff x="2623021" y="2737036"/>
            <a:chExt cx="6653531" cy="733322"/>
          </a:xfrm>
        </p:grpSpPr>
        <p:sp>
          <p:nvSpPr>
            <p:cNvPr id="4" name="Freeform 81"/>
            <p:cNvSpPr>
              <a:spLocks/>
            </p:cNvSpPr>
            <p:nvPr/>
          </p:nvSpPr>
          <p:spPr bwMode="auto">
            <a:xfrm>
              <a:off x="5011706" y="2737036"/>
              <a:ext cx="325654" cy="692315"/>
            </a:xfrm>
            <a:custGeom>
              <a:avLst/>
              <a:gdLst>
                <a:gd name="T0" fmla="*/ 23 w 24"/>
                <a:gd name="T1" fmla="*/ 25 h 51"/>
                <a:gd name="T2" fmla="*/ 16 w 24"/>
                <a:gd name="T3" fmla="*/ 25 h 51"/>
                <a:gd name="T4" fmla="*/ 16 w 24"/>
                <a:gd name="T5" fmla="*/ 51 h 51"/>
                <a:gd name="T6" fmla="*/ 5 w 24"/>
                <a:gd name="T7" fmla="*/ 51 h 51"/>
                <a:gd name="T8" fmla="*/ 5 w 24"/>
                <a:gd name="T9" fmla="*/ 25 h 51"/>
                <a:gd name="T10" fmla="*/ 0 w 24"/>
                <a:gd name="T11" fmla="*/ 25 h 51"/>
                <a:gd name="T12" fmla="*/ 0 w 24"/>
                <a:gd name="T13" fmla="*/ 16 h 51"/>
                <a:gd name="T14" fmla="*/ 5 w 24"/>
                <a:gd name="T15" fmla="*/ 16 h 51"/>
                <a:gd name="T16" fmla="*/ 5 w 24"/>
                <a:gd name="T17" fmla="*/ 11 h 51"/>
                <a:gd name="T18" fmla="*/ 16 w 24"/>
                <a:gd name="T19" fmla="*/ 0 h 51"/>
                <a:gd name="T20" fmla="*/ 24 w 24"/>
                <a:gd name="T21" fmla="*/ 0 h 51"/>
                <a:gd name="T22" fmla="*/ 24 w 24"/>
                <a:gd name="T23" fmla="*/ 9 h 51"/>
                <a:gd name="T24" fmla="*/ 18 w 24"/>
                <a:gd name="T25" fmla="*/ 9 h 51"/>
                <a:gd name="T26" fmla="*/ 16 w 24"/>
                <a:gd name="T27" fmla="*/ 11 h 51"/>
                <a:gd name="T28" fmla="*/ 16 w 24"/>
                <a:gd name="T29" fmla="*/ 16 h 51"/>
                <a:gd name="T30" fmla="*/ 24 w 24"/>
                <a:gd name="T31" fmla="*/ 16 h 51"/>
                <a:gd name="T32" fmla="*/ 23 w 24"/>
                <a:gd name="T33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51">
                  <a:moveTo>
                    <a:pt x="23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6"/>
                    <a:pt x="7" y="0"/>
                    <a:pt x="1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9"/>
                    <a:pt x="16" y="9"/>
                    <a:pt x="16" y="11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4" y="16"/>
                    <a:pt x="24" y="16"/>
                    <a:pt x="24" y="16"/>
                  </a:cubicBezTo>
                  <a:lnTo>
                    <a:pt x="23" y="25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Freeform 84"/>
            <p:cNvSpPr>
              <a:spLocks/>
            </p:cNvSpPr>
            <p:nvPr/>
          </p:nvSpPr>
          <p:spPr bwMode="auto">
            <a:xfrm>
              <a:off x="5677485" y="2872122"/>
              <a:ext cx="718848" cy="598236"/>
            </a:xfrm>
            <a:custGeom>
              <a:avLst/>
              <a:gdLst>
                <a:gd name="T0" fmla="*/ 53 w 53"/>
                <a:gd name="T1" fmla="*/ 6 h 44"/>
                <a:gd name="T2" fmla="*/ 47 w 53"/>
                <a:gd name="T3" fmla="*/ 7 h 44"/>
                <a:gd name="T4" fmla="*/ 51 w 53"/>
                <a:gd name="T5" fmla="*/ 1 h 44"/>
                <a:gd name="T6" fmla="*/ 45 w 53"/>
                <a:gd name="T7" fmla="*/ 4 h 44"/>
                <a:gd name="T8" fmla="*/ 37 w 53"/>
                <a:gd name="T9" fmla="*/ 0 h 44"/>
                <a:gd name="T10" fmla="*/ 26 w 53"/>
                <a:gd name="T11" fmla="*/ 11 h 44"/>
                <a:gd name="T12" fmla="*/ 26 w 53"/>
                <a:gd name="T13" fmla="*/ 14 h 44"/>
                <a:gd name="T14" fmla="*/ 4 w 53"/>
                <a:gd name="T15" fmla="*/ 2 h 44"/>
                <a:gd name="T16" fmla="*/ 2 w 53"/>
                <a:gd name="T17" fmla="*/ 8 h 44"/>
                <a:gd name="T18" fmla="*/ 7 w 53"/>
                <a:gd name="T19" fmla="*/ 17 h 44"/>
                <a:gd name="T20" fmla="*/ 2 w 53"/>
                <a:gd name="T21" fmla="*/ 16 h 44"/>
                <a:gd name="T22" fmla="*/ 2 w 53"/>
                <a:gd name="T23" fmla="*/ 16 h 44"/>
                <a:gd name="T24" fmla="*/ 11 w 53"/>
                <a:gd name="T25" fmla="*/ 26 h 44"/>
                <a:gd name="T26" fmla="*/ 8 w 53"/>
                <a:gd name="T27" fmla="*/ 27 h 44"/>
                <a:gd name="T28" fmla="*/ 6 w 53"/>
                <a:gd name="T29" fmla="*/ 27 h 44"/>
                <a:gd name="T30" fmla="*/ 16 w 53"/>
                <a:gd name="T31" fmla="*/ 34 h 44"/>
                <a:gd name="T32" fmla="*/ 3 w 53"/>
                <a:gd name="T33" fmla="*/ 39 h 44"/>
                <a:gd name="T34" fmla="*/ 0 w 53"/>
                <a:gd name="T35" fmla="*/ 39 h 44"/>
                <a:gd name="T36" fmla="*/ 17 w 53"/>
                <a:gd name="T37" fmla="*/ 44 h 44"/>
                <a:gd name="T38" fmla="*/ 48 w 53"/>
                <a:gd name="T39" fmla="*/ 13 h 44"/>
                <a:gd name="T40" fmla="*/ 47 w 53"/>
                <a:gd name="T41" fmla="*/ 11 h 44"/>
                <a:gd name="T42" fmla="*/ 53 w 53"/>
                <a:gd name="T43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4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5" y="4"/>
                  </a:cubicBezTo>
                  <a:cubicBezTo>
                    <a:pt x="43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4"/>
                    <a:pt x="17" y="44"/>
                  </a:cubicBezTo>
                  <a:cubicBezTo>
                    <a:pt x="37" y="44"/>
                    <a:pt x="48" y="27"/>
                    <a:pt x="48" y="13"/>
                  </a:cubicBezTo>
                  <a:cubicBezTo>
                    <a:pt x="48" y="12"/>
                    <a:pt x="48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eeform 85"/>
            <p:cNvSpPr>
              <a:spLocks noEditPoints="1"/>
            </p:cNvSpPr>
            <p:nvPr/>
          </p:nvSpPr>
          <p:spPr bwMode="auto">
            <a:xfrm>
              <a:off x="6683390" y="2857648"/>
              <a:ext cx="595825" cy="598236"/>
            </a:xfrm>
            <a:custGeom>
              <a:avLst/>
              <a:gdLst>
                <a:gd name="T0" fmla="*/ 40 w 44"/>
                <a:gd name="T1" fmla="*/ 10 h 44"/>
                <a:gd name="T2" fmla="*/ 38 w 44"/>
                <a:gd name="T3" fmla="*/ 11 h 44"/>
                <a:gd name="T4" fmla="*/ 34 w 44"/>
                <a:gd name="T5" fmla="*/ 11 h 44"/>
                <a:gd name="T6" fmla="*/ 33 w 44"/>
                <a:gd name="T7" fmla="*/ 10 h 44"/>
                <a:gd name="T8" fmla="*/ 33 w 44"/>
                <a:gd name="T9" fmla="*/ 6 h 44"/>
                <a:gd name="T10" fmla="*/ 34 w 44"/>
                <a:gd name="T11" fmla="*/ 5 h 44"/>
                <a:gd name="T12" fmla="*/ 38 w 44"/>
                <a:gd name="T13" fmla="*/ 5 h 44"/>
                <a:gd name="T14" fmla="*/ 40 w 44"/>
                <a:gd name="T15" fmla="*/ 6 h 44"/>
                <a:gd name="T16" fmla="*/ 40 w 44"/>
                <a:gd name="T17" fmla="*/ 10 h 44"/>
                <a:gd name="T18" fmla="*/ 6 w 44"/>
                <a:gd name="T19" fmla="*/ 39 h 44"/>
                <a:gd name="T20" fmla="*/ 5 w 44"/>
                <a:gd name="T21" fmla="*/ 38 h 44"/>
                <a:gd name="T22" fmla="*/ 5 w 44"/>
                <a:gd name="T23" fmla="*/ 20 h 44"/>
                <a:gd name="T24" fmla="*/ 9 w 44"/>
                <a:gd name="T25" fmla="*/ 20 h 44"/>
                <a:gd name="T26" fmla="*/ 9 w 44"/>
                <a:gd name="T27" fmla="*/ 22 h 44"/>
                <a:gd name="T28" fmla="*/ 22 w 44"/>
                <a:gd name="T29" fmla="*/ 35 h 44"/>
                <a:gd name="T30" fmla="*/ 35 w 44"/>
                <a:gd name="T31" fmla="*/ 22 h 44"/>
                <a:gd name="T32" fmla="*/ 35 w 44"/>
                <a:gd name="T33" fmla="*/ 20 h 44"/>
                <a:gd name="T34" fmla="*/ 40 w 44"/>
                <a:gd name="T35" fmla="*/ 20 h 44"/>
                <a:gd name="T36" fmla="*/ 40 w 44"/>
                <a:gd name="T37" fmla="*/ 38 h 44"/>
                <a:gd name="T38" fmla="*/ 38 w 44"/>
                <a:gd name="T39" fmla="*/ 39 h 44"/>
                <a:gd name="T40" fmla="*/ 6 w 44"/>
                <a:gd name="T41" fmla="*/ 39 h 44"/>
                <a:gd name="T42" fmla="*/ 22 w 44"/>
                <a:gd name="T43" fmla="*/ 13 h 44"/>
                <a:gd name="T44" fmla="*/ 31 w 44"/>
                <a:gd name="T45" fmla="*/ 22 h 44"/>
                <a:gd name="T46" fmla="*/ 22 w 44"/>
                <a:gd name="T47" fmla="*/ 31 h 44"/>
                <a:gd name="T48" fmla="*/ 13 w 44"/>
                <a:gd name="T49" fmla="*/ 22 h 44"/>
                <a:gd name="T50" fmla="*/ 22 w 44"/>
                <a:gd name="T51" fmla="*/ 13 h 44"/>
                <a:gd name="T52" fmla="*/ 40 w 44"/>
                <a:gd name="T53" fmla="*/ 0 h 44"/>
                <a:gd name="T54" fmla="*/ 5 w 44"/>
                <a:gd name="T55" fmla="*/ 0 h 44"/>
                <a:gd name="T56" fmla="*/ 0 w 44"/>
                <a:gd name="T57" fmla="*/ 5 h 44"/>
                <a:gd name="T58" fmla="*/ 0 w 44"/>
                <a:gd name="T59" fmla="*/ 39 h 44"/>
                <a:gd name="T60" fmla="*/ 5 w 44"/>
                <a:gd name="T61" fmla="*/ 44 h 44"/>
                <a:gd name="T62" fmla="*/ 40 w 44"/>
                <a:gd name="T63" fmla="*/ 44 h 44"/>
                <a:gd name="T64" fmla="*/ 44 w 44"/>
                <a:gd name="T65" fmla="*/ 39 h 44"/>
                <a:gd name="T66" fmla="*/ 44 w 44"/>
                <a:gd name="T67" fmla="*/ 5 h 44"/>
                <a:gd name="T68" fmla="*/ 40 w 44"/>
                <a:gd name="T6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44">
                  <a:moveTo>
                    <a:pt x="40" y="10"/>
                  </a:moveTo>
                  <a:cubicBezTo>
                    <a:pt x="40" y="11"/>
                    <a:pt x="39" y="11"/>
                    <a:pt x="38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1"/>
                    <a:pt x="33" y="10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40" y="5"/>
                    <a:pt x="40" y="6"/>
                  </a:cubicBezTo>
                  <a:lnTo>
                    <a:pt x="40" y="10"/>
                  </a:lnTo>
                  <a:close/>
                  <a:moveTo>
                    <a:pt x="6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29" y="35"/>
                    <a:pt x="35" y="29"/>
                    <a:pt x="35" y="22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9"/>
                    <a:pt x="39" y="39"/>
                    <a:pt x="38" y="39"/>
                  </a:cubicBezTo>
                  <a:lnTo>
                    <a:pt x="6" y="39"/>
                  </a:lnTo>
                  <a:close/>
                  <a:moveTo>
                    <a:pt x="22" y="13"/>
                  </a:moveTo>
                  <a:cubicBezTo>
                    <a:pt x="27" y="13"/>
                    <a:pt x="31" y="17"/>
                    <a:pt x="31" y="22"/>
                  </a:cubicBezTo>
                  <a:cubicBezTo>
                    <a:pt x="31" y="27"/>
                    <a:pt x="27" y="31"/>
                    <a:pt x="22" y="31"/>
                  </a:cubicBezTo>
                  <a:cubicBezTo>
                    <a:pt x="17" y="31"/>
                    <a:pt x="13" y="27"/>
                    <a:pt x="13" y="22"/>
                  </a:cubicBezTo>
                  <a:cubicBezTo>
                    <a:pt x="13" y="17"/>
                    <a:pt x="17" y="13"/>
                    <a:pt x="22" y="13"/>
                  </a:cubicBezTo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4"/>
                    <a:pt x="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2" y="44"/>
                    <a:pt x="44" y="42"/>
                    <a:pt x="44" y="3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2"/>
                    <a:pt x="42" y="0"/>
                    <a:pt x="40" y="0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Freeform 83"/>
            <p:cNvSpPr>
              <a:spLocks noEditPoints="1"/>
            </p:cNvSpPr>
            <p:nvPr/>
          </p:nvSpPr>
          <p:spPr bwMode="auto">
            <a:xfrm>
              <a:off x="7607280" y="2925191"/>
              <a:ext cx="704375" cy="489686"/>
            </a:xfrm>
            <a:custGeom>
              <a:avLst/>
              <a:gdLst>
                <a:gd name="T0" fmla="*/ 21 w 52"/>
                <a:gd name="T1" fmla="*/ 26 h 36"/>
                <a:gd name="T2" fmla="*/ 21 w 52"/>
                <a:gd name="T3" fmla="*/ 7 h 36"/>
                <a:gd name="T4" fmla="*/ 36 w 52"/>
                <a:gd name="T5" fmla="*/ 17 h 36"/>
                <a:gd name="T6" fmla="*/ 21 w 52"/>
                <a:gd name="T7" fmla="*/ 26 h 36"/>
                <a:gd name="T8" fmla="*/ 52 w 52"/>
                <a:gd name="T9" fmla="*/ 7 h 36"/>
                <a:gd name="T10" fmla="*/ 44 w 52"/>
                <a:gd name="T11" fmla="*/ 0 h 36"/>
                <a:gd name="T12" fmla="*/ 8 w 52"/>
                <a:gd name="T13" fmla="*/ 0 h 36"/>
                <a:gd name="T14" fmla="*/ 0 w 52"/>
                <a:gd name="T15" fmla="*/ 7 h 36"/>
                <a:gd name="T16" fmla="*/ 0 w 52"/>
                <a:gd name="T17" fmla="*/ 28 h 36"/>
                <a:gd name="T18" fmla="*/ 8 w 52"/>
                <a:gd name="T19" fmla="*/ 36 h 36"/>
                <a:gd name="T20" fmla="*/ 44 w 52"/>
                <a:gd name="T21" fmla="*/ 36 h 36"/>
                <a:gd name="T22" fmla="*/ 52 w 52"/>
                <a:gd name="T23" fmla="*/ 28 h 36"/>
                <a:gd name="T24" fmla="*/ 52 w 52"/>
                <a:gd name="T2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36">
                  <a:moveTo>
                    <a:pt x="21" y="26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36" y="17"/>
                    <a:pt x="36" y="17"/>
                    <a:pt x="36" y="17"/>
                  </a:cubicBezTo>
                  <a:lnTo>
                    <a:pt x="21" y="26"/>
                  </a:lnTo>
                  <a:close/>
                  <a:moveTo>
                    <a:pt x="52" y="7"/>
                  </a:moveTo>
                  <a:cubicBezTo>
                    <a:pt x="52" y="3"/>
                    <a:pt x="48" y="0"/>
                    <a:pt x="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4" y="36"/>
                    <a:pt x="8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8" y="36"/>
                    <a:pt x="52" y="32"/>
                    <a:pt x="52" y="28"/>
                  </a:cubicBezTo>
                  <a:lnTo>
                    <a:pt x="52" y="7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 82"/>
            <p:cNvSpPr>
              <a:spLocks noEditPoints="1"/>
            </p:cNvSpPr>
            <p:nvPr/>
          </p:nvSpPr>
          <p:spPr bwMode="auto">
            <a:xfrm>
              <a:off x="8639720" y="2778043"/>
              <a:ext cx="636832" cy="595825"/>
            </a:xfrm>
            <a:custGeom>
              <a:avLst/>
              <a:gdLst>
                <a:gd name="T0" fmla="*/ 1 w 47"/>
                <a:gd name="T1" fmla="*/ 44 h 44"/>
                <a:gd name="T2" fmla="*/ 11 w 47"/>
                <a:gd name="T3" fmla="*/ 44 h 44"/>
                <a:gd name="T4" fmla="*/ 11 w 47"/>
                <a:gd name="T5" fmla="*/ 14 h 44"/>
                <a:gd name="T6" fmla="*/ 1 w 47"/>
                <a:gd name="T7" fmla="*/ 14 h 44"/>
                <a:gd name="T8" fmla="*/ 1 w 47"/>
                <a:gd name="T9" fmla="*/ 44 h 44"/>
                <a:gd name="T10" fmla="*/ 6 w 47"/>
                <a:gd name="T11" fmla="*/ 0 h 44"/>
                <a:gd name="T12" fmla="*/ 0 w 47"/>
                <a:gd name="T13" fmla="*/ 5 h 44"/>
                <a:gd name="T14" fmla="*/ 6 w 47"/>
                <a:gd name="T15" fmla="*/ 10 h 44"/>
                <a:gd name="T16" fmla="*/ 6 w 47"/>
                <a:gd name="T17" fmla="*/ 10 h 44"/>
                <a:gd name="T18" fmla="*/ 12 w 47"/>
                <a:gd name="T19" fmla="*/ 5 h 44"/>
                <a:gd name="T20" fmla="*/ 6 w 47"/>
                <a:gd name="T21" fmla="*/ 0 h 44"/>
                <a:gd name="T22" fmla="*/ 47 w 47"/>
                <a:gd name="T23" fmla="*/ 27 h 44"/>
                <a:gd name="T24" fmla="*/ 47 w 47"/>
                <a:gd name="T25" fmla="*/ 44 h 44"/>
                <a:gd name="T26" fmla="*/ 37 w 47"/>
                <a:gd name="T27" fmla="*/ 44 h 44"/>
                <a:gd name="T28" fmla="*/ 37 w 47"/>
                <a:gd name="T29" fmla="*/ 28 h 44"/>
                <a:gd name="T30" fmla="*/ 32 w 47"/>
                <a:gd name="T31" fmla="*/ 21 h 44"/>
                <a:gd name="T32" fmla="*/ 27 w 47"/>
                <a:gd name="T33" fmla="*/ 25 h 44"/>
                <a:gd name="T34" fmla="*/ 26 w 47"/>
                <a:gd name="T35" fmla="*/ 27 h 44"/>
                <a:gd name="T36" fmla="*/ 26 w 47"/>
                <a:gd name="T37" fmla="*/ 44 h 44"/>
                <a:gd name="T38" fmla="*/ 16 w 47"/>
                <a:gd name="T39" fmla="*/ 44 h 44"/>
                <a:gd name="T40" fmla="*/ 16 w 47"/>
                <a:gd name="T41" fmla="*/ 14 h 44"/>
                <a:gd name="T42" fmla="*/ 26 w 47"/>
                <a:gd name="T43" fmla="*/ 14 h 44"/>
                <a:gd name="T44" fmla="*/ 26 w 47"/>
                <a:gd name="T45" fmla="*/ 19 h 44"/>
                <a:gd name="T46" fmla="*/ 26 w 47"/>
                <a:gd name="T47" fmla="*/ 19 h 44"/>
                <a:gd name="T48" fmla="*/ 26 w 47"/>
                <a:gd name="T49" fmla="*/ 19 h 44"/>
                <a:gd name="T50" fmla="*/ 26 w 47"/>
                <a:gd name="T51" fmla="*/ 19 h 44"/>
                <a:gd name="T52" fmla="*/ 35 w 47"/>
                <a:gd name="T53" fmla="*/ 14 h 44"/>
                <a:gd name="T54" fmla="*/ 47 w 47"/>
                <a:gd name="T55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44">
                  <a:moveTo>
                    <a:pt x="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" y="14"/>
                    <a:pt x="1" y="14"/>
                    <a:pt x="1" y="14"/>
                  </a:cubicBezTo>
                  <a:lnTo>
                    <a:pt x="1" y="44"/>
                  </a:lnTo>
                  <a:close/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moveTo>
                    <a:pt x="47" y="27"/>
                  </a:moveTo>
                  <a:cubicBezTo>
                    <a:pt x="47" y="44"/>
                    <a:pt x="47" y="44"/>
                    <a:pt x="4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4"/>
                    <a:pt x="35" y="21"/>
                    <a:pt x="32" y="21"/>
                  </a:cubicBezTo>
                  <a:cubicBezTo>
                    <a:pt x="29" y="21"/>
                    <a:pt x="27" y="23"/>
                    <a:pt x="27" y="25"/>
                  </a:cubicBezTo>
                  <a:cubicBezTo>
                    <a:pt x="26" y="26"/>
                    <a:pt x="26" y="27"/>
                    <a:pt x="26" y="2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7" y="17"/>
                    <a:pt x="1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7"/>
                    <a:pt x="30" y="14"/>
                    <a:pt x="35" y="14"/>
                  </a:cubicBezTo>
                  <a:cubicBezTo>
                    <a:pt x="42" y="14"/>
                    <a:pt x="47" y="18"/>
                    <a:pt x="47" y="27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2623021" y="2818969"/>
              <a:ext cx="2052568" cy="602807"/>
              <a:chOff x="2443163" y="5091113"/>
              <a:chExt cx="3016250" cy="885825"/>
            </a:xfrm>
          </p:grpSpPr>
          <p:sp>
            <p:nvSpPr>
              <p:cNvPr id="10" name="Freeform 41"/>
              <p:cNvSpPr>
                <a:spLocks/>
              </p:cNvSpPr>
              <p:nvPr/>
            </p:nvSpPr>
            <p:spPr bwMode="auto">
              <a:xfrm>
                <a:off x="2443163" y="5124450"/>
                <a:ext cx="220663" cy="306388"/>
              </a:xfrm>
              <a:custGeom>
                <a:avLst/>
                <a:gdLst>
                  <a:gd name="T0" fmla="*/ 111 w 111"/>
                  <a:gd name="T1" fmla="*/ 107 h 153"/>
                  <a:gd name="T2" fmla="*/ 56 w 111"/>
                  <a:gd name="T3" fmla="*/ 153 h 153"/>
                  <a:gd name="T4" fmla="*/ 0 w 111"/>
                  <a:gd name="T5" fmla="*/ 106 h 153"/>
                  <a:gd name="T6" fmla="*/ 38 w 111"/>
                  <a:gd name="T7" fmla="*/ 106 h 153"/>
                  <a:gd name="T8" fmla="*/ 56 w 111"/>
                  <a:gd name="T9" fmla="*/ 124 h 153"/>
                  <a:gd name="T10" fmla="*/ 73 w 111"/>
                  <a:gd name="T11" fmla="*/ 109 h 153"/>
                  <a:gd name="T12" fmla="*/ 0 w 111"/>
                  <a:gd name="T13" fmla="*/ 46 h 153"/>
                  <a:gd name="T14" fmla="*/ 54 w 111"/>
                  <a:gd name="T15" fmla="*/ 0 h 153"/>
                  <a:gd name="T16" fmla="*/ 109 w 111"/>
                  <a:gd name="T17" fmla="*/ 46 h 153"/>
                  <a:gd name="T18" fmla="*/ 70 w 111"/>
                  <a:gd name="T19" fmla="*/ 46 h 153"/>
                  <a:gd name="T20" fmla="*/ 53 w 111"/>
                  <a:gd name="T21" fmla="*/ 29 h 153"/>
                  <a:gd name="T22" fmla="*/ 38 w 111"/>
                  <a:gd name="T23" fmla="*/ 43 h 153"/>
                  <a:gd name="T24" fmla="*/ 111 w 111"/>
                  <a:gd name="T25" fmla="*/ 107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153">
                    <a:moveTo>
                      <a:pt x="111" y="107"/>
                    </a:moveTo>
                    <a:cubicBezTo>
                      <a:pt x="111" y="131"/>
                      <a:pt x="89" y="153"/>
                      <a:pt x="56" y="153"/>
                    </a:cubicBezTo>
                    <a:cubicBezTo>
                      <a:pt x="23" y="153"/>
                      <a:pt x="0" y="137"/>
                      <a:pt x="0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9" y="119"/>
                      <a:pt x="46" y="124"/>
                      <a:pt x="56" y="124"/>
                    </a:cubicBezTo>
                    <a:cubicBezTo>
                      <a:pt x="67" y="124"/>
                      <a:pt x="73" y="118"/>
                      <a:pt x="73" y="109"/>
                    </a:cubicBezTo>
                    <a:cubicBezTo>
                      <a:pt x="73" y="80"/>
                      <a:pt x="0" y="98"/>
                      <a:pt x="0" y="46"/>
                    </a:cubicBezTo>
                    <a:cubicBezTo>
                      <a:pt x="0" y="18"/>
                      <a:pt x="24" y="0"/>
                      <a:pt x="54" y="0"/>
                    </a:cubicBezTo>
                    <a:cubicBezTo>
                      <a:pt x="85" y="0"/>
                      <a:pt x="108" y="12"/>
                      <a:pt x="109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69" y="35"/>
                      <a:pt x="62" y="29"/>
                      <a:pt x="53" y="29"/>
                    </a:cubicBezTo>
                    <a:cubicBezTo>
                      <a:pt x="45" y="29"/>
                      <a:pt x="38" y="33"/>
                      <a:pt x="38" y="43"/>
                    </a:cubicBezTo>
                    <a:cubicBezTo>
                      <a:pt x="38" y="74"/>
                      <a:pt x="111" y="54"/>
                      <a:pt x="111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Freeform 42"/>
              <p:cNvSpPr>
                <a:spLocks/>
              </p:cNvSpPr>
              <p:nvPr/>
            </p:nvSpPr>
            <p:spPr bwMode="auto">
              <a:xfrm>
                <a:off x="2719388" y="5191125"/>
                <a:ext cx="236538" cy="236538"/>
              </a:xfrm>
              <a:custGeom>
                <a:avLst/>
                <a:gdLst>
                  <a:gd name="T0" fmla="*/ 81 w 118"/>
                  <a:gd name="T1" fmla="*/ 118 h 119"/>
                  <a:gd name="T2" fmla="*/ 81 w 118"/>
                  <a:gd name="T3" fmla="*/ 101 h 119"/>
                  <a:gd name="T4" fmla="*/ 46 w 118"/>
                  <a:gd name="T5" fmla="*/ 119 h 119"/>
                  <a:gd name="T6" fmla="*/ 0 w 118"/>
                  <a:gd name="T7" fmla="*/ 69 h 119"/>
                  <a:gd name="T8" fmla="*/ 0 w 118"/>
                  <a:gd name="T9" fmla="*/ 0 h 119"/>
                  <a:gd name="T10" fmla="*/ 36 w 118"/>
                  <a:gd name="T11" fmla="*/ 0 h 119"/>
                  <a:gd name="T12" fmla="*/ 36 w 118"/>
                  <a:gd name="T13" fmla="*/ 64 h 119"/>
                  <a:gd name="T14" fmla="*/ 59 w 118"/>
                  <a:gd name="T15" fmla="*/ 88 h 119"/>
                  <a:gd name="T16" fmla="*/ 81 w 118"/>
                  <a:gd name="T17" fmla="*/ 64 h 119"/>
                  <a:gd name="T18" fmla="*/ 81 w 118"/>
                  <a:gd name="T19" fmla="*/ 0 h 119"/>
                  <a:gd name="T20" fmla="*/ 118 w 118"/>
                  <a:gd name="T21" fmla="*/ 0 h 119"/>
                  <a:gd name="T22" fmla="*/ 118 w 118"/>
                  <a:gd name="T23" fmla="*/ 118 h 119"/>
                  <a:gd name="T24" fmla="*/ 81 w 118"/>
                  <a:gd name="T25" fmla="*/ 11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81" y="118"/>
                    </a:moveTo>
                    <a:cubicBezTo>
                      <a:pt x="81" y="101"/>
                      <a:pt x="81" y="101"/>
                      <a:pt x="81" y="101"/>
                    </a:cubicBezTo>
                    <a:cubicBezTo>
                      <a:pt x="75" y="112"/>
                      <a:pt x="62" y="119"/>
                      <a:pt x="46" y="119"/>
                    </a:cubicBezTo>
                    <a:cubicBezTo>
                      <a:pt x="19" y="119"/>
                      <a:pt x="0" y="101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6" y="80"/>
                      <a:pt x="45" y="88"/>
                      <a:pt x="59" y="88"/>
                    </a:cubicBezTo>
                    <a:cubicBezTo>
                      <a:pt x="73" y="88"/>
                      <a:pt x="81" y="80"/>
                      <a:pt x="81" y="6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8"/>
                      <a:pt x="118" y="118"/>
                      <a:pt x="118" y="118"/>
                    </a:cubicBezTo>
                    <a:lnTo>
                      <a:pt x="81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Freeform 43"/>
              <p:cNvSpPr>
                <a:spLocks noEditPoints="1"/>
              </p:cNvSpPr>
              <p:nvPr/>
            </p:nvSpPr>
            <p:spPr bwMode="auto">
              <a:xfrm>
                <a:off x="3011488" y="5091113"/>
                <a:ext cx="85725" cy="334963"/>
              </a:xfrm>
              <a:custGeom>
                <a:avLst/>
                <a:gdLst>
                  <a:gd name="T0" fmla="*/ 0 w 43"/>
                  <a:gd name="T1" fmla="*/ 21 h 168"/>
                  <a:gd name="T2" fmla="*/ 22 w 43"/>
                  <a:gd name="T3" fmla="*/ 0 h 168"/>
                  <a:gd name="T4" fmla="*/ 43 w 43"/>
                  <a:gd name="T5" fmla="*/ 21 h 168"/>
                  <a:gd name="T6" fmla="*/ 22 w 43"/>
                  <a:gd name="T7" fmla="*/ 43 h 168"/>
                  <a:gd name="T8" fmla="*/ 0 w 43"/>
                  <a:gd name="T9" fmla="*/ 21 h 168"/>
                  <a:gd name="T10" fmla="*/ 40 w 43"/>
                  <a:gd name="T11" fmla="*/ 50 h 168"/>
                  <a:gd name="T12" fmla="*/ 40 w 43"/>
                  <a:gd name="T13" fmla="*/ 168 h 168"/>
                  <a:gd name="T14" fmla="*/ 4 w 43"/>
                  <a:gd name="T15" fmla="*/ 168 h 168"/>
                  <a:gd name="T16" fmla="*/ 4 w 43"/>
                  <a:gd name="T17" fmla="*/ 50 h 168"/>
                  <a:gd name="T18" fmla="*/ 40 w 43"/>
                  <a:gd name="T19" fmla="*/ 5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68">
                    <a:moveTo>
                      <a:pt x="0" y="21"/>
                    </a:moveTo>
                    <a:cubicBezTo>
                      <a:pt x="0" y="9"/>
                      <a:pt x="10" y="0"/>
                      <a:pt x="22" y="0"/>
                    </a:cubicBezTo>
                    <a:cubicBezTo>
                      <a:pt x="33" y="0"/>
                      <a:pt x="43" y="9"/>
                      <a:pt x="43" y="21"/>
                    </a:cubicBezTo>
                    <a:cubicBezTo>
                      <a:pt x="43" y="33"/>
                      <a:pt x="33" y="43"/>
                      <a:pt x="22" y="43"/>
                    </a:cubicBezTo>
                    <a:cubicBezTo>
                      <a:pt x="10" y="43"/>
                      <a:pt x="0" y="33"/>
                      <a:pt x="0" y="21"/>
                    </a:cubicBezTo>
                    <a:close/>
                    <a:moveTo>
                      <a:pt x="40" y="50"/>
                    </a:moveTo>
                    <a:cubicBezTo>
                      <a:pt x="40" y="168"/>
                      <a:pt x="40" y="168"/>
                      <a:pt x="40" y="168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4" y="50"/>
                      <a:pt x="4" y="50"/>
                      <a:pt x="4" y="50"/>
                    </a:cubicBezTo>
                    <a:lnTo>
                      <a:pt x="40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Freeform 44"/>
              <p:cNvSpPr>
                <a:spLocks/>
              </p:cNvSpPr>
              <p:nvPr/>
            </p:nvSpPr>
            <p:spPr bwMode="auto">
              <a:xfrm>
                <a:off x="3125788" y="5191125"/>
                <a:ext cx="261938" cy="234950"/>
              </a:xfrm>
              <a:custGeom>
                <a:avLst/>
                <a:gdLst>
                  <a:gd name="T0" fmla="*/ 82 w 165"/>
                  <a:gd name="T1" fmla="*/ 110 h 148"/>
                  <a:gd name="T2" fmla="*/ 116 w 165"/>
                  <a:gd name="T3" fmla="*/ 0 h 148"/>
                  <a:gd name="T4" fmla="*/ 165 w 165"/>
                  <a:gd name="T5" fmla="*/ 0 h 148"/>
                  <a:gd name="T6" fmla="*/ 112 w 165"/>
                  <a:gd name="T7" fmla="*/ 148 h 148"/>
                  <a:gd name="T8" fmla="*/ 53 w 165"/>
                  <a:gd name="T9" fmla="*/ 148 h 148"/>
                  <a:gd name="T10" fmla="*/ 0 w 165"/>
                  <a:gd name="T11" fmla="*/ 0 h 148"/>
                  <a:gd name="T12" fmla="*/ 48 w 165"/>
                  <a:gd name="T13" fmla="*/ 0 h 148"/>
                  <a:gd name="T14" fmla="*/ 82 w 165"/>
                  <a:gd name="T15" fmla="*/ 11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48">
                    <a:moveTo>
                      <a:pt x="82" y="110"/>
                    </a:moveTo>
                    <a:lnTo>
                      <a:pt x="116" y="0"/>
                    </a:lnTo>
                    <a:lnTo>
                      <a:pt x="165" y="0"/>
                    </a:lnTo>
                    <a:lnTo>
                      <a:pt x="112" y="148"/>
                    </a:lnTo>
                    <a:lnTo>
                      <a:pt x="53" y="148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82" y="1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Freeform 45"/>
              <p:cNvSpPr>
                <a:spLocks noEditPoints="1"/>
              </p:cNvSpPr>
              <p:nvPr/>
            </p:nvSpPr>
            <p:spPr bwMode="auto">
              <a:xfrm>
                <a:off x="3403600" y="5187950"/>
                <a:ext cx="236538" cy="242888"/>
              </a:xfrm>
              <a:custGeom>
                <a:avLst/>
                <a:gdLst>
                  <a:gd name="T0" fmla="*/ 59 w 119"/>
                  <a:gd name="T1" fmla="*/ 121 h 121"/>
                  <a:gd name="T2" fmla="*/ 0 w 119"/>
                  <a:gd name="T3" fmla="*/ 60 h 121"/>
                  <a:gd name="T4" fmla="*/ 59 w 119"/>
                  <a:gd name="T5" fmla="*/ 0 h 121"/>
                  <a:gd name="T6" fmla="*/ 119 w 119"/>
                  <a:gd name="T7" fmla="*/ 60 h 121"/>
                  <a:gd name="T8" fmla="*/ 118 w 119"/>
                  <a:gd name="T9" fmla="*/ 72 h 121"/>
                  <a:gd name="T10" fmla="*/ 37 w 119"/>
                  <a:gd name="T11" fmla="*/ 72 h 121"/>
                  <a:gd name="T12" fmla="*/ 59 w 119"/>
                  <a:gd name="T13" fmla="*/ 90 h 121"/>
                  <a:gd name="T14" fmla="*/ 76 w 119"/>
                  <a:gd name="T15" fmla="*/ 81 h 121"/>
                  <a:gd name="T16" fmla="*/ 115 w 119"/>
                  <a:gd name="T17" fmla="*/ 81 h 121"/>
                  <a:gd name="T18" fmla="*/ 59 w 119"/>
                  <a:gd name="T19" fmla="*/ 121 h 121"/>
                  <a:gd name="T20" fmla="*/ 37 w 119"/>
                  <a:gd name="T21" fmla="*/ 49 h 121"/>
                  <a:gd name="T22" fmla="*/ 81 w 119"/>
                  <a:gd name="T23" fmla="*/ 49 h 121"/>
                  <a:gd name="T24" fmla="*/ 59 w 119"/>
                  <a:gd name="T25" fmla="*/ 31 h 121"/>
                  <a:gd name="T26" fmla="*/ 37 w 119"/>
                  <a:gd name="T27" fmla="*/ 4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9" h="121">
                    <a:moveTo>
                      <a:pt x="59" y="121"/>
                    </a:moveTo>
                    <a:cubicBezTo>
                      <a:pt x="25" y="121"/>
                      <a:pt x="0" y="97"/>
                      <a:pt x="0" y="60"/>
                    </a:cubicBezTo>
                    <a:cubicBezTo>
                      <a:pt x="0" y="22"/>
                      <a:pt x="25" y="0"/>
                      <a:pt x="59" y="0"/>
                    </a:cubicBezTo>
                    <a:cubicBezTo>
                      <a:pt x="92" y="0"/>
                      <a:pt x="119" y="21"/>
                      <a:pt x="119" y="60"/>
                    </a:cubicBezTo>
                    <a:cubicBezTo>
                      <a:pt x="119" y="64"/>
                      <a:pt x="119" y="68"/>
                      <a:pt x="118" y="72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82"/>
                      <a:pt x="46" y="90"/>
                      <a:pt x="59" y="90"/>
                    </a:cubicBezTo>
                    <a:cubicBezTo>
                      <a:pt x="69" y="90"/>
                      <a:pt x="72" y="86"/>
                      <a:pt x="76" y="81"/>
                    </a:cubicBezTo>
                    <a:cubicBezTo>
                      <a:pt x="115" y="81"/>
                      <a:pt x="115" y="81"/>
                      <a:pt x="115" y="81"/>
                    </a:cubicBezTo>
                    <a:cubicBezTo>
                      <a:pt x="109" y="104"/>
                      <a:pt x="87" y="121"/>
                      <a:pt x="59" y="121"/>
                    </a:cubicBezTo>
                    <a:close/>
                    <a:moveTo>
                      <a:pt x="37" y="49"/>
                    </a:moveTo>
                    <a:cubicBezTo>
                      <a:pt x="81" y="49"/>
                      <a:pt x="81" y="49"/>
                      <a:pt x="81" y="49"/>
                    </a:cubicBezTo>
                    <a:cubicBezTo>
                      <a:pt x="80" y="38"/>
                      <a:pt x="71" y="31"/>
                      <a:pt x="59" y="31"/>
                    </a:cubicBezTo>
                    <a:cubicBezTo>
                      <a:pt x="48" y="31"/>
                      <a:pt x="39" y="38"/>
                      <a:pt x="3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Freeform 46"/>
              <p:cNvSpPr>
                <a:spLocks/>
              </p:cNvSpPr>
              <p:nvPr/>
            </p:nvSpPr>
            <p:spPr bwMode="auto">
              <a:xfrm>
                <a:off x="3676650" y="5191125"/>
                <a:ext cx="176213" cy="234950"/>
              </a:xfrm>
              <a:custGeom>
                <a:avLst/>
                <a:gdLst>
                  <a:gd name="T0" fmla="*/ 54 w 111"/>
                  <a:gd name="T1" fmla="*/ 110 h 148"/>
                  <a:gd name="T2" fmla="*/ 111 w 111"/>
                  <a:gd name="T3" fmla="*/ 110 h 148"/>
                  <a:gd name="T4" fmla="*/ 111 w 111"/>
                  <a:gd name="T5" fmla="*/ 148 h 148"/>
                  <a:gd name="T6" fmla="*/ 0 w 111"/>
                  <a:gd name="T7" fmla="*/ 148 h 148"/>
                  <a:gd name="T8" fmla="*/ 0 w 111"/>
                  <a:gd name="T9" fmla="*/ 110 h 148"/>
                  <a:gd name="T10" fmla="*/ 58 w 111"/>
                  <a:gd name="T11" fmla="*/ 37 h 148"/>
                  <a:gd name="T12" fmla="*/ 0 w 111"/>
                  <a:gd name="T13" fmla="*/ 37 h 148"/>
                  <a:gd name="T14" fmla="*/ 0 w 111"/>
                  <a:gd name="T15" fmla="*/ 0 h 148"/>
                  <a:gd name="T16" fmla="*/ 111 w 111"/>
                  <a:gd name="T17" fmla="*/ 0 h 148"/>
                  <a:gd name="T18" fmla="*/ 111 w 111"/>
                  <a:gd name="T19" fmla="*/ 37 h 148"/>
                  <a:gd name="T20" fmla="*/ 54 w 111"/>
                  <a:gd name="T21" fmla="*/ 11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48">
                    <a:moveTo>
                      <a:pt x="54" y="110"/>
                    </a:moveTo>
                    <a:lnTo>
                      <a:pt x="111" y="110"/>
                    </a:lnTo>
                    <a:lnTo>
                      <a:pt x="111" y="148"/>
                    </a:lnTo>
                    <a:lnTo>
                      <a:pt x="0" y="148"/>
                    </a:lnTo>
                    <a:lnTo>
                      <a:pt x="0" y="110"/>
                    </a:lnTo>
                    <a:lnTo>
                      <a:pt x="58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111" y="0"/>
                    </a:lnTo>
                    <a:lnTo>
                      <a:pt x="111" y="37"/>
                    </a:lnTo>
                    <a:lnTo>
                      <a:pt x="54" y="1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47"/>
              <p:cNvSpPr>
                <a:spLocks noChangeArrowheads="1"/>
              </p:cNvSpPr>
              <p:nvPr/>
            </p:nvSpPr>
            <p:spPr bwMode="auto">
              <a:xfrm>
                <a:off x="3903663" y="5248275"/>
                <a:ext cx="185738" cy="603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Freeform 48"/>
              <p:cNvSpPr>
                <a:spLocks/>
              </p:cNvSpPr>
              <p:nvPr/>
            </p:nvSpPr>
            <p:spPr bwMode="auto">
              <a:xfrm>
                <a:off x="4151313" y="5187950"/>
                <a:ext cx="236538" cy="238125"/>
              </a:xfrm>
              <a:custGeom>
                <a:avLst/>
                <a:gdLst>
                  <a:gd name="T0" fmla="*/ 36 w 118"/>
                  <a:gd name="T1" fmla="*/ 1 h 119"/>
                  <a:gd name="T2" fmla="*/ 36 w 118"/>
                  <a:gd name="T3" fmla="*/ 18 h 119"/>
                  <a:gd name="T4" fmla="*/ 72 w 118"/>
                  <a:gd name="T5" fmla="*/ 0 h 119"/>
                  <a:gd name="T6" fmla="*/ 118 w 118"/>
                  <a:gd name="T7" fmla="*/ 50 h 119"/>
                  <a:gd name="T8" fmla="*/ 118 w 118"/>
                  <a:gd name="T9" fmla="*/ 119 h 119"/>
                  <a:gd name="T10" fmla="*/ 81 w 118"/>
                  <a:gd name="T11" fmla="*/ 119 h 119"/>
                  <a:gd name="T12" fmla="*/ 81 w 118"/>
                  <a:gd name="T13" fmla="*/ 55 h 119"/>
                  <a:gd name="T14" fmla="*/ 59 w 118"/>
                  <a:gd name="T15" fmla="*/ 31 h 119"/>
                  <a:gd name="T16" fmla="*/ 36 w 118"/>
                  <a:gd name="T17" fmla="*/ 55 h 119"/>
                  <a:gd name="T18" fmla="*/ 36 w 118"/>
                  <a:gd name="T19" fmla="*/ 119 h 119"/>
                  <a:gd name="T20" fmla="*/ 0 w 118"/>
                  <a:gd name="T21" fmla="*/ 119 h 119"/>
                  <a:gd name="T22" fmla="*/ 0 w 118"/>
                  <a:gd name="T23" fmla="*/ 1 h 119"/>
                  <a:gd name="T24" fmla="*/ 36 w 118"/>
                  <a:gd name="T25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36" y="1"/>
                    </a:moveTo>
                    <a:cubicBezTo>
                      <a:pt x="36" y="18"/>
                      <a:pt x="36" y="18"/>
                      <a:pt x="36" y="18"/>
                    </a:cubicBezTo>
                    <a:cubicBezTo>
                      <a:pt x="43" y="7"/>
                      <a:pt x="55" y="0"/>
                      <a:pt x="72" y="0"/>
                    </a:cubicBezTo>
                    <a:cubicBezTo>
                      <a:pt x="98" y="0"/>
                      <a:pt x="118" y="18"/>
                      <a:pt x="118" y="50"/>
                    </a:cubicBezTo>
                    <a:cubicBezTo>
                      <a:pt x="118" y="119"/>
                      <a:pt x="118" y="119"/>
                      <a:pt x="118" y="119"/>
                    </a:cubicBez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81" y="39"/>
                      <a:pt x="73" y="31"/>
                      <a:pt x="59" y="31"/>
                    </a:cubicBezTo>
                    <a:cubicBezTo>
                      <a:pt x="45" y="31"/>
                      <a:pt x="36" y="39"/>
                      <a:pt x="36" y="55"/>
                    </a:cubicBezTo>
                    <a:cubicBezTo>
                      <a:pt x="36" y="119"/>
                      <a:pt x="36" y="119"/>
                      <a:pt x="36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Freeform 49"/>
              <p:cNvSpPr>
                <a:spLocks noEditPoints="1"/>
              </p:cNvSpPr>
              <p:nvPr/>
            </p:nvSpPr>
            <p:spPr bwMode="auto">
              <a:xfrm>
                <a:off x="4432300" y="5187950"/>
                <a:ext cx="244475" cy="242888"/>
              </a:xfrm>
              <a:custGeom>
                <a:avLst/>
                <a:gdLst>
                  <a:gd name="T0" fmla="*/ 62 w 123"/>
                  <a:gd name="T1" fmla="*/ 0 h 121"/>
                  <a:gd name="T2" fmla="*/ 123 w 123"/>
                  <a:gd name="T3" fmla="*/ 60 h 121"/>
                  <a:gd name="T4" fmla="*/ 62 w 123"/>
                  <a:gd name="T5" fmla="*/ 121 h 121"/>
                  <a:gd name="T6" fmla="*/ 0 w 123"/>
                  <a:gd name="T7" fmla="*/ 60 h 121"/>
                  <a:gd name="T8" fmla="*/ 62 w 123"/>
                  <a:gd name="T9" fmla="*/ 0 h 121"/>
                  <a:gd name="T10" fmla="*/ 62 w 123"/>
                  <a:gd name="T11" fmla="*/ 31 h 121"/>
                  <a:gd name="T12" fmla="*/ 37 w 123"/>
                  <a:gd name="T13" fmla="*/ 60 h 121"/>
                  <a:gd name="T14" fmla="*/ 62 w 123"/>
                  <a:gd name="T15" fmla="*/ 90 h 121"/>
                  <a:gd name="T16" fmla="*/ 87 w 123"/>
                  <a:gd name="T17" fmla="*/ 60 h 121"/>
                  <a:gd name="T18" fmla="*/ 62 w 123"/>
                  <a:gd name="T19" fmla="*/ 3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1">
                    <a:moveTo>
                      <a:pt x="62" y="0"/>
                    </a:moveTo>
                    <a:cubicBezTo>
                      <a:pt x="96" y="0"/>
                      <a:pt x="123" y="22"/>
                      <a:pt x="123" y="60"/>
                    </a:cubicBezTo>
                    <a:cubicBezTo>
                      <a:pt x="123" y="97"/>
                      <a:pt x="96" y="121"/>
                      <a:pt x="62" y="121"/>
                    </a:cubicBezTo>
                    <a:cubicBezTo>
                      <a:pt x="28" y="121"/>
                      <a:pt x="0" y="97"/>
                      <a:pt x="0" y="60"/>
                    </a:cubicBezTo>
                    <a:cubicBezTo>
                      <a:pt x="0" y="22"/>
                      <a:pt x="28" y="0"/>
                      <a:pt x="62" y="0"/>
                    </a:cubicBezTo>
                    <a:close/>
                    <a:moveTo>
                      <a:pt x="62" y="31"/>
                    </a:moveTo>
                    <a:cubicBezTo>
                      <a:pt x="49" y="31"/>
                      <a:pt x="37" y="39"/>
                      <a:pt x="37" y="60"/>
                    </a:cubicBezTo>
                    <a:cubicBezTo>
                      <a:pt x="37" y="81"/>
                      <a:pt x="50" y="90"/>
                      <a:pt x="62" y="90"/>
                    </a:cubicBezTo>
                    <a:cubicBezTo>
                      <a:pt x="74" y="90"/>
                      <a:pt x="87" y="81"/>
                      <a:pt x="87" y="60"/>
                    </a:cubicBezTo>
                    <a:cubicBezTo>
                      <a:pt x="87" y="39"/>
                      <a:pt x="74" y="31"/>
                      <a:pt x="6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Freeform 50"/>
              <p:cNvSpPr>
                <a:spLocks/>
              </p:cNvSpPr>
              <p:nvPr/>
            </p:nvSpPr>
            <p:spPr bwMode="auto">
              <a:xfrm>
                <a:off x="4722813" y="5191125"/>
                <a:ext cx="236538" cy="236538"/>
              </a:xfrm>
              <a:custGeom>
                <a:avLst/>
                <a:gdLst>
                  <a:gd name="T0" fmla="*/ 81 w 118"/>
                  <a:gd name="T1" fmla="*/ 118 h 119"/>
                  <a:gd name="T2" fmla="*/ 81 w 118"/>
                  <a:gd name="T3" fmla="*/ 101 h 119"/>
                  <a:gd name="T4" fmla="*/ 45 w 118"/>
                  <a:gd name="T5" fmla="*/ 119 h 119"/>
                  <a:gd name="T6" fmla="*/ 0 w 118"/>
                  <a:gd name="T7" fmla="*/ 69 h 119"/>
                  <a:gd name="T8" fmla="*/ 0 w 118"/>
                  <a:gd name="T9" fmla="*/ 0 h 119"/>
                  <a:gd name="T10" fmla="*/ 36 w 118"/>
                  <a:gd name="T11" fmla="*/ 0 h 119"/>
                  <a:gd name="T12" fmla="*/ 36 w 118"/>
                  <a:gd name="T13" fmla="*/ 64 h 119"/>
                  <a:gd name="T14" fmla="*/ 59 w 118"/>
                  <a:gd name="T15" fmla="*/ 88 h 119"/>
                  <a:gd name="T16" fmla="*/ 81 w 118"/>
                  <a:gd name="T17" fmla="*/ 64 h 119"/>
                  <a:gd name="T18" fmla="*/ 81 w 118"/>
                  <a:gd name="T19" fmla="*/ 0 h 119"/>
                  <a:gd name="T20" fmla="*/ 118 w 118"/>
                  <a:gd name="T21" fmla="*/ 0 h 119"/>
                  <a:gd name="T22" fmla="*/ 118 w 118"/>
                  <a:gd name="T23" fmla="*/ 118 h 119"/>
                  <a:gd name="T24" fmla="*/ 81 w 118"/>
                  <a:gd name="T25" fmla="*/ 11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81" y="118"/>
                    </a:moveTo>
                    <a:cubicBezTo>
                      <a:pt x="81" y="101"/>
                      <a:pt x="81" y="101"/>
                      <a:pt x="81" y="101"/>
                    </a:cubicBezTo>
                    <a:cubicBezTo>
                      <a:pt x="74" y="112"/>
                      <a:pt x="62" y="119"/>
                      <a:pt x="45" y="119"/>
                    </a:cubicBezTo>
                    <a:cubicBezTo>
                      <a:pt x="19" y="119"/>
                      <a:pt x="0" y="101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6" y="80"/>
                      <a:pt x="45" y="88"/>
                      <a:pt x="59" y="88"/>
                    </a:cubicBezTo>
                    <a:cubicBezTo>
                      <a:pt x="72" y="88"/>
                      <a:pt x="81" y="80"/>
                      <a:pt x="81" y="6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8"/>
                      <a:pt x="118" y="118"/>
                      <a:pt x="118" y="118"/>
                    </a:cubicBezTo>
                    <a:lnTo>
                      <a:pt x="81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51"/>
              <p:cNvSpPr>
                <a:spLocks/>
              </p:cNvSpPr>
              <p:nvPr/>
            </p:nvSpPr>
            <p:spPr bwMode="auto">
              <a:xfrm>
                <a:off x="5005388" y="5187950"/>
                <a:ext cx="203200" cy="242888"/>
              </a:xfrm>
              <a:custGeom>
                <a:avLst/>
                <a:gdLst>
                  <a:gd name="T0" fmla="*/ 51 w 102"/>
                  <a:gd name="T1" fmla="*/ 0 h 121"/>
                  <a:gd name="T2" fmla="*/ 101 w 102"/>
                  <a:gd name="T3" fmla="*/ 38 h 121"/>
                  <a:gd name="T4" fmla="*/ 64 w 102"/>
                  <a:gd name="T5" fmla="*/ 38 h 121"/>
                  <a:gd name="T6" fmla="*/ 49 w 102"/>
                  <a:gd name="T7" fmla="*/ 28 h 121"/>
                  <a:gd name="T8" fmla="*/ 35 w 102"/>
                  <a:gd name="T9" fmla="*/ 36 h 121"/>
                  <a:gd name="T10" fmla="*/ 102 w 102"/>
                  <a:gd name="T11" fmla="*/ 83 h 121"/>
                  <a:gd name="T12" fmla="*/ 52 w 102"/>
                  <a:gd name="T13" fmla="*/ 121 h 121"/>
                  <a:gd name="T14" fmla="*/ 0 w 102"/>
                  <a:gd name="T15" fmla="*/ 82 h 121"/>
                  <a:gd name="T16" fmla="*/ 37 w 102"/>
                  <a:gd name="T17" fmla="*/ 82 h 121"/>
                  <a:gd name="T18" fmla="*/ 52 w 102"/>
                  <a:gd name="T19" fmla="*/ 92 h 121"/>
                  <a:gd name="T20" fmla="*/ 67 w 102"/>
                  <a:gd name="T21" fmla="*/ 82 h 121"/>
                  <a:gd name="T22" fmla="*/ 0 w 102"/>
                  <a:gd name="T23" fmla="*/ 36 h 121"/>
                  <a:gd name="T24" fmla="*/ 51 w 102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121">
                    <a:moveTo>
                      <a:pt x="51" y="0"/>
                    </a:moveTo>
                    <a:cubicBezTo>
                      <a:pt x="79" y="0"/>
                      <a:pt x="100" y="14"/>
                      <a:pt x="101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0"/>
                      <a:pt x="58" y="28"/>
                      <a:pt x="49" y="28"/>
                    </a:cubicBezTo>
                    <a:cubicBezTo>
                      <a:pt x="40" y="28"/>
                      <a:pt x="35" y="31"/>
                      <a:pt x="35" y="36"/>
                    </a:cubicBezTo>
                    <a:cubicBezTo>
                      <a:pt x="35" y="55"/>
                      <a:pt x="102" y="41"/>
                      <a:pt x="102" y="83"/>
                    </a:cubicBezTo>
                    <a:cubicBezTo>
                      <a:pt x="102" y="106"/>
                      <a:pt x="80" y="121"/>
                      <a:pt x="52" y="121"/>
                    </a:cubicBezTo>
                    <a:cubicBezTo>
                      <a:pt x="24" y="121"/>
                      <a:pt x="2" y="109"/>
                      <a:pt x="0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8" y="90"/>
                      <a:pt x="44" y="92"/>
                      <a:pt x="52" y="92"/>
                    </a:cubicBezTo>
                    <a:cubicBezTo>
                      <a:pt x="61" y="92"/>
                      <a:pt x="67" y="88"/>
                      <a:pt x="67" y="82"/>
                    </a:cubicBezTo>
                    <a:cubicBezTo>
                      <a:pt x="67" y="64"/>
                      <a:pt x="0" y="77"/>
                      <a:pt x="0" y="36"/>
                    </a:cubicBezTo>
                    <a:cubicBezTo>
                      <a:pt x="0" y="17"/>
                      <a:pt x="17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52"/>
              <p:cNvSpPr>
                <a:spLocks noEditPoints="1"/>
              </p:cNvSpPr>
              <p:nvPr/>
            </p:nvSpPr>
            <p:spPr bwMode="auto">
              <a:xfrm>
                <a:off x="5380038" y="5178425"/>
                <a:ext cx="79375" cy="247650"/>
              </a:xfrm>
              <a:custGeom>
                <a:avLst/>
                <a:gdLst>
                  <a:gd name="T0" fmla="*/ 0 w 40"/>
                  <a:gd name="T1" fmla="*/ 20 h 124"/>
                  <a:gd name="T2" fmla="*/ 20 w 40"/>
                  <a:gd name="T3" fmla="*/ 0 h 124"/>
                  <a:gd name="T4" fmla="*/ 40 w 40"/>
                  <a:gd name="T5" fmla="*/ 20 h 124"/>
                  <a:gd name="T6" fmla="*/ 20 w 40"/>
                  <a:gd name="T7" fmla="*/ 40 h 124"/>
                  <a:gd name="T8" fmla="*/ 0 w 40"/>
                  <a:gd name="T9" fmla="*/ 20 h 124"/>
                  <a:gd name="T10" fmla="*/ 0 w 40"/>
                  <a:gd name="T11" fmla="*/ 104 h 124"/>
                  <a:gd name="T12" fmla="*/ 20 w 40"/>
                  <a:gd name="T13" fmla="*/ 85 h 124"/>
                  <a:gd name="T14" fmla="*/ 40 w 40"/>
                  <a:gd name="T15" fmla="*/ 104 h 124"/>
                  <a:gd name="T16" fmla="*/ 20 w 40"/>
                  <a:gd name="T17" fmla="*/ 124 h 124"/>
                  <a:gd name="T18" fmla="*/ 0 w 40"/>
                  <a:gd name="T19" fmla="*/ 10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24">
                    <a:moveTo>
                      <a:pt x="0" y="20"/>
                    </a:move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lose/>
                    <a:moveTo>
                      <a:pt x="0" y="104"/>
                    </a:moveTo>
                    <a:cubicBezTo>
                      <a:pt x="0" y="93"/>
                      <a:pt x="9" y="85"/>
                      <a:pt x="20" y="85"/>
                    </a:cubicBezTo>
                    <a:cubicBezTo>
                      <a:pt x="31" y="85"/>
                      <a:pt x="40" y="93"/>
                      <a:pt x="40" y="104"/>
                    </a:cubicBezTo>
                    <a:cubicBezTo>
                      <a:pt x="40" y="115"/>
                      <a:pt x="31" y="124"/>
                      <a:pt x="20" y="124"/>
                    </a:cubicBezTo>
                    <a:cubicBezTo>
                      <a:pt x="9" y="124"/>
                      <a:pt x="0" y="115"/>
                      <a:pt x="0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53"/>
              <p:cNvSpPr>
                <a:spLocks/>
              </p:cNvSpPr>
              <p:nvPr/>
            </p:nvSpPr>
            <p:spPr bwMode="auto">
              <a:xfrm>
                <a:off x="2444750" y="5648325"/>
                <a:ext cx="217488" cy="223838"/>
              </a:xfrm>
              <a:custGeom>
                <a:avLst/>
                <a:gdLst>
                  <a:gd name="T0" fmla="*/ 76 w 109"/>
                  <a:gd name="T1" fmla="*/ 111 h 112"/>
                  <a:gd name="T2" fmla="*/ 76 w 109"/>
                  <a:gd name="T3" fmla="*/ 94 h 112"/>
                  <a:gd name="T4" fmla="*/ 42 w 109"/>
                  <a:gd name="T5" fmla="*/ 112 h 112"/>
                  <a:gd name="T6" fmla="*/ 0 w 109"/>
                  <a:gd name="T7" fmla="*/ 65 h 112"/>
                  <a:gd name="T8" fmla="*/ 0 w 109"/>
                  <a:gd name="T9" fmla="*/ 0 h 112"/>
                  <a:gd name="T10" fmla="*/ 33 w 109"/>
                  <a:gd name="T11" fmla="*/ 0 h 112"/>
                  <a:gd name="T12" fmla="*/ 33 w 109"/>
                  <a:gd name="T13" fmla="*/ 60 h 112"/>
                  <a:gd name="T14" fmla="*/ 55 w 109"/>
                  <a:gd name="T15" fmla="*/ 83 h 112"/>
                  <a:gd name="T16" fmla="*/ 76 w 109"/>
                  <a:gd name="T17" fmla="*/ 60 h 112"/>
                  <a:gd name="T18" fmla="*/ 76 w 109"/>
                  <a:gd name="T19" fmla="*/ 0 h 112"/>
                  <a:gd name="T20" fmla="*/ 109 w 109"/>
                  <a:gd name="T21" fmla="*/ 0 h 112"/>
                  <a:gd name="T22" fmla="*/ 109 w 109"/>
                  <a:gd name="T23" fmla="*/ 111 h 112"/>
                  <a:gd name="T24" fmla="*/ 76 w 109"/>
                  <a:gd name="T25" fmla="*/ 1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2">
                    <a:moveTo>
                      <a:pt x="76" y="111"/>
                    </a:moveTo>
                    <a:cubicBezTo>
                      <a:pt x="76" y="94"/>
                      <a:pt x="76" y="94"/>
                      <a:pt x="76" y="94"/>
                    </a:cubicBezTo>
                    <a:cubicBezTo>
                      <a:pt x="69" y="105"/>
                      <a:pt x="58" y="112"/>
                      <a:pt x="42" y="112"/>
                    </a:cubicBezTo>
                    <a:cubicBezTo>
                      <a:pt x="18" y="112"/>
                      <a:pt x="0" y="94"/>
                      <a:pt x="0" y="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75"/>
                      <a:pt x="42" y="83"/>
                      <a:pt x="55" y="83"/>
                    </a:cubicBezTo>
                    <a:cubicBezTo>
                      <a:pt x="67" y="83"/>
                      <a:pt x="76" y="75"/>
                      <a:pt x="76" y="6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11"/>
                      <a:pt x="109" y="111"/>
                      <a:pt x="109" y="111"/>
                    </a:cubicBezTo>
                    <a:lnTo>
                      <a:pt x="76" y="11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54"/>
              <p:cNvSpPr>
                <a:spLocks/>
              </p:cNvSpPr>
              <p:nvPr/>
            </p:nvSpPr>
            <p:spPr bwMode="auto">
              <a:xfrm>
                <a:off x="2722563" y="5646738"/>
                <a:ext cx="219075" cy="223838"/>
              </a:xfrm>
              <a:custGeom>
                <a:avLst/>
                <a:gdLst>
                  <a:gd name="T0" fmla="*/ 34 w 110"/>
                  <a:gd name="T1" fmla="*/ 1 h 112"/>
                  <a:gd name="T2" fmla="*/ 34 w 110"/>
                  <a:gd name="T3" fmla="*/ 18 h 112"/>
                  <a:gd name="T4" fmla="*/ 67 w 110"/>
                  <a:gd name="T5" fmla="*/ 0 h 112"/>
                  <a:gd name="T6" fmla="*/ 110 w 110"/>
                  <a:gd name="T7" fmla="*/ 47 h 112"/>
                  <a:gd name="T8" fmla="*/ 110 w 110"/>
                  <a:gd name="T9" fmla="*/ 112 h 112"/>
                  <a:gd name="T10" fmla="*/ 76 w 110"/>
                  <a:gd name="T11" fmla="*/ 112 h 112"/>
                  <a:gd name="T12" fmla="*/ 76 w 110"/>
                  <a:gd name="T13" fmla="*/ 52 h 112"/>
                  <a:gd name="T14" fmla="*/ 55 w 110"/>
                  <a:gd name="T15" fmla="*/ 29 h 112"/>
                  <a:gd name="T16" fmla="*/ 34 w 110"/>
                  <a:gd name="T17" fmla="*/ 52 h 112"/>
                  <a:gd name="T18" fmla="*/ 34 w 110"/>
                  <a:gd name="T19" fmla="*/ 112 h 112"/>
                  <a:gd name="T20" fmla="*/ 0 w 110"/>
                  <a:gd name="T21" fmla="*/ 112 h 112"/>
                  <a:gd name="T22" fmla="*/ 0 w 110"/>
                  <a:gd name="T23" fmla="*/ 1 h 112"/>
                  <a:gd name="T24" fmla="*/ 34 w 110"/>
                  <a:gd name="T25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" h="112">
                    <a:moveTo>
                      <a:pt x="34" y="1"/>
                    </a:move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7"/>
                      <a:pt x="52" y="0"/>
                      <a:pt x="67" y="0"/>
                    </a:cubicBezTo>
                    <a:cubicBezTo>
                      <a:pt x="92" y="0"/>
                      <a:pt x="110" y="18"/>
                      <a:pt x="110" y="47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6" y="112"/>
                      <a:pt x="76" y="112"/>
                      <a:pt x="76" y="112"/>
                    </a:cubicBezTo>
                    <a:cubicBezTo>
                      <a:pt x="76" y="52"/>
                      <a:pt x="76" y="52"/>
                      <a:pt x="76" y="52"/>
                    </a:cubicBezTo>
                    <a:cubicBezTo>
                      <a:pt x="76" y="37"/>
                      <a:pt x="68" y="29"/>
                      <a:pt x="55" y="29"/>
                    </a:cubicBezTo>
                    <a:cubicBezTo>
                      <a:pt x="42" y="29"/>
                      <a:pt x="34" y="37"/>
                      <a:pt x="34" y="52"/>
                    </a:cubicBezTo>
                    <a:cubicBezTo>
                      <a:pt x="34" y="112"/>
                      <a:pt x="34" y="112"/>
                      <a:pt x="3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55"/>
              <p:cNvSpPr>
                <a:spLocks noEditPoints="1"/>
              </p:cNvSpPr>
              <p:nvPr/>
            </p:nvSpPr>
            <p:spPr bwMode="auto">
              <a:xfrm>
                <a:off x="2994025" y="5556250"/>
                <a:ext cx="77788" cy="314325"/>
              </a:xfrm>
              <a:custGeom>
                <a:avLst/>
                <a:gdLst>
                  <a:gd name="T0" fmla="*/ 0 w 39"/>
                  <a:gd name="T1" fmla="*/ 20 h 157"/>
                  <a:gd name="T2" fmla="*/ 19 w 39"/>
                  <a:gd name="T3" fmla="*/ 0 h 157"/>
                  <a:gd name="T4" fmla="*/ 39 w 39"/>
                  <a:gd name="T5" fmla="*/ 20 h 157"/>
                  <a:gd name="T6" fmla="*/ 19 w 39"/>
                  <a:gd name="T7" fmla="*/ 40 h 157"/>
                  <a:gd name="T8" fmla="*/ 0 w 39"/>
                  <a:gd name="T9" fmla="*/ 20 h 157"/>
                  <a:gd name="T10" fmla="*/ 36 w 39"/>
                  <a:gd name="T11" fmla="*/ 46 h 157"/>
                  <a:gd name="T12" fmla="*/ 36 w 39"/>
                  <a:gd name="T13" fmla="*/ 157 h 157"/>
                  <a:gd name="T14" fmla="*/ 3 w 39"/>
                  <a:gd name="T15" fmla="*/ 157 h 157"/>
                  <a:gd name="T16" fmla="*/ 3 w 39"/>
                  <a:gd name="T17" fmla="*/ 46 h 157"/>
                  <a:gd name="T18" fmla="*/ 36 w 39"/>
                  <a:gd name="T19" fmla="*/ 4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57">
                    <a:moveTo>
                      <a:pt x="0" y="20"/>
                    </a:moveTo>
                    <a:cubicBezTo>
                      <a:pt x="0" y="9"/>
                      <a:pt x="8" y="0"/>
                      <a:pt x="19" y="0"/>
                    </a:cubicBezTo>
                    <a:cubicBezTo>
                      <a:pt x="30" y="0"/>
                      <a:pt x="39" y="9"/>
                      <a:pt x="39" y="20"/>
                    </a:cubicBezTo>
                    <a:cubicBezTo>
                      <a:pt x="39" y="31"/>
                      <a:pt x="30" y="40"/>
                      <a:pt x="19" y="40"/>
                    </a:cubicBezTo>
                    <a:cubicBezTo>
                      <a:pt x="8" y="40"/>
                      <a:pt x="0" y="31"/>
                      <a:pt x="0" y="20"/>
                    </a:cubicBezTo>
                    <a:close/>
                    <a:moveTo>
                      <a:pt x="36" y="46"/>
                    </a:moveTo>
                    <a:cubicBezTo>
                      <a:pt x="36" y="157"/>
                      <a:pt x="36" y="157"/>
                      <a:pt x="36" y="157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46"/>
                      <a:pt x="3" y="46"/>
                      <a:pt x="3" y="46"/>
                    </a:cubicBezTo>
                    <a:lnTo>
                      <a:pt x="36" y="46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Freeform 56"/>
              <p:cNvSpPr>
                <a:spLocks/>
              </p:cNvSpPr>
              <p:nvPr/>
            </p:nvSpPr>
            <p:spPr bwMode="auto">
              <a:xfrm>
                <a:off x="3097213" y="5648325"/>
                <a:ext cx="244475" cy="222250"/>
              </a:xfrm>
              <a:custGeom>
                <a:avLst/>
                <a:gdLst>
                  <a:gd name="T0" fmla="*/ 77 w 154"/>
                  <a:gd name="T1" fmla="*/ 103 h 140"/>
                  <a:gd name="T2" fmla="*/ 108 w 154"/>
                  <a:gd name="T3" fmla="*/ 0 h 140"/>
                  <a:gd name="T4" fmla="*/ 154 w 154"/>
                  <a:gd name="T5" fmla="*/ 0 h 140"/>
                  <a:gd name="T6" fmla="*/ 105 w 154"/>
                  <a:gd name="T7" fmla="*/ 140 h 140"/>
                  <a:gd name="T8" fmla="*/ 49 w 154"/>
                  <a:gd name="T9" fmla="*/ 140 h 140"/>
                  <a:gd name="T10" fmla="*/ 0 w 154"/>
                  <a:gd name="T11" fmla="*/ 0 h 140"/>
                  <a:gd name="T12" fmla="*/ 46 w 154"/>
                  <a:gd name="T13" fmla="*/ 0 h 140"/>
                  <a:gd name="T14" fmla="*/ 77 w 154"/>
                  <a:gd name="T15" fmla="*/ 10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40">
                    <a:moveTo>
                      <a:pt x="77" y="103"/>
                    </a:moveTo>
                    <a:lnTo>
                      <a:pt x="108" y="0"/>
                    </a:lnTo>
                    <a:lnTo>
                      <a:pt x="154" y="0"/>
                    </a:lnTo>
                    <a:lnTo>
                      <a:pt x="105" y="140"/>
                    </a:lnTo>
                    <a:lnTo>
                      <a:pt x="49" y="140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77" y="103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ectangle 57"/>
              <p:cNvSpPr>
                <a:spLocks noChangeArrowheads="1"/>
              </p:cNvSpPr>
              <p:nvPr/>
            </p:nvSpPr>
            <p:spPr bwMode="auto">
              <a:xfrm>
                <a:off x="3371850" y="5702300"/>
                <a:ext cx="173038" cy="55563"/>
              </a:xfrm>
              <a:prstGeom prst="rect">
                <a:avLst/>
              </a:pr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Freeform 58"/>
              <p:cNvSpPr>
                <a:spLocks noEditPoints="1"/>
              </p:cNvSpPr>
              <p:nvPr/>
            </p:nvSpPr>
            <p:spPr bwMode="auto">
              <a:xfrm>
                <a:off x="3584575" y="5646738"/>
                <a:ext cx="233363" cy="225425"/>
              </a:xfrm>
              <a:custGeom>
                <a:avLst/>
                <a:gdLst>
                  <a:gd name="T0" fmla="*/ 51 w 117"/>
                  <a:gd name="T1" fmla="*/ 0 h 113"/>
                  <a:gd name="T2" fmla="*/ 83 w 117"/>
                  <a:gd name="T3" fmla="*/ 16 h 113"/>
                  <a:gd name="T4" fmla="*/ 83 w 117"/>
                  <a:gd name="T5" fmla="*/ 1 h 113"/>
                  <a:gd name="T6" fmla="*/ 117 w 117"/>
                  <a:gd name="T7" fmla="*/ 1 h 113"/>
                  <a:gd name="T8" fmla="*/ 117 w 117"/>
                  <a:gd name="T9" fmla="*/ 112 h 113"/>
                  <a:gd name="T10" fmla="*/ 83 w 117"/>
                  <a:gd name="T11" fmla="*/ 112 h 113"/>
                  <a:gd name="T12" fmla="*/ 83 w 117"/>
                  <a:gd name="T13" fmla="*/ 96 h 113"/>
                  <a:gd name="T14" fmla="*/ 51 w 117"/>
                  <a:gd name="T15" fmla="*/ 113 h 113"/>
                  <a:gd name="T16" fmla="*/ 0 w 117"/>
                  <a:gd name="T17" fmla="*/ 57 h 113"/>
                  <a:gd name="T18" fmla="*/ 51 w 117"/>
                  <a:gd name="T19" fmla="*/ 0 h 113"/>
                  <a:gd name="T20" fmla="*/ 59 w 117"/>
                  <a:gd name="T21" fmla="*/ 29 h 113"/>
                  <a:gd name="T22" fmla="*/ 35 w 117"/>
                  <a:gd name="T23" fmla="*/ 57 h 113"/>
                  <a:gd name="T24" fmla="*/ 59 w 117"/>
                  <a:gd name="T25" fmla="*/ 84 h 113"/>
                  <a:gd name="T26" fmla="*/ 83 w 117"/>
                  <a:gd name="T27" fmla="*/ 57 h 113"/>
                  <a:gd name="T28" fmla="*/ 59 w 117"/>
                  <a:gd name="T29" fmla="*/ 2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" h="113">
                    <a:moveTo>
                      <a:pt x="51" y="0"/>
                    </a:moveTo>
                    <a:cubicBezTo>
                      <a:pt x="65" y="0"/>
                      <a:pt x="76" y="6"/>
                      <a:pt x="83" y="16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7" y="112"/>
                      <a:pt x="117" y="112"/>
                      <a:pt x="117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76" y="106"/>
                      <a:pt x="65" y="113"/>
                      <a:pt x="51" y="113"/>
                    </a:cubicBezTo>
                    <a:cubicBezTo>
                      <a:pt x="23" y="113"/>
                      <a:pt x="0" y="90"/>
                      <a:pt x="0" y="57"/>
                    </a:cubicBezTo>
                    <a:cubicBezTo>
                      <a:pt x="0" y="23"/>
                      <a:pt x="23" y="0"/>
                      <a:pt x="51" y="0"/>
                    </a:cubicBezTo>
                    <a:close/>
                    <a:moveTo>
                      <a:pt x="59" y="29"/>
                    </a:moveTo>
                    <a:cubicBezTo>
                      <a:pt x="47" y="29"/>
                      <a:pt x="35" y="38"/>
                      <a:pt x="35" y="57"/>
                    </a:cubicBezTo>
                    <a:cubicBezTo>
                      <a:pt x="35" y="75"/>
                      <a:pt x="47" y="84"/>
                      <a:pt x="59" y="84"/>
                    </a:cubicBezTo>
                    <a:cubicBezTo>
                      <a:pt x="70" y="84"/>
                      <a:pt x="83" y="75"/>
                      <a:pt x="83" y="57"/>
                    </a:cubicBezTo>
                    <a:cubicBezTo>
                      <a:pt x="83" y="38"/>
                      <a:pt x="70" y="29"/>
                      <a:pt x="59" y="29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Freeform 59"/>
              <p:cNvSpPr>
                <a:spLocks/>
              </p:cNvSpPr>
              <p:nvPr/>
            </p:nvSpPr>
            <p:spPr bwMode="auto">
              <a:xfrm>
                <a:off x="3876675" y="5646738"/>
                <a:ext cx="219075" cy="223838"/>
              </a:xfrm>
              <a:custGeom>
                <a:avLst/>
                <a:gdLst>
                  <a:gd name="T0" fmla="*/ 34 w 110"/>
                  <a:gd name="T1" fmla="*/ 1 h 112"/>
                  <a:gd name="T2" fmla="*/ 34 w 110"/>
                  <a:gd name="T3" fmla="*/ 18 h 112"/>
                  <a:gd name="T4" fmla="*/ 68 w 110"/>
                  <a:gd name="T5" fmla="*/ 0 h 112"/>
                  <a:gd name="T6" fmla="*/ 110 w 110"/>
                  <a:gd name="T7" fmla="*/ 47 h 112"/>
                  <a:gd name="T8" fmla="*/ 110 w 110"/>
                  <a:gd name="T9" fmla="*/ 112 h 112"/>
                  <a:gd name="T10" fmla="*/ 77 w 110"/>
                  <a:gd name="T11" fmla="*/ 112 h 112"/>
                  <a:gd name="T12" fmla="*/ 77 w 110"/>
                  <a:gd name="T13" fmla="*/ 52 h 112"/>
                  <a:gd name="T14" fmla="*/ 55 w 110"/>
                  <a:gd name="T15" fmla="*/ 29 h 112"/>
                  <a:gd name="T16" fmla="*/ 34 w 110"/>
                  <a:gd name="T17" fmla="*/ 52 h 112"/>
                  <a:gd name="T18" fmla="*/ 34 w 110"/>
                  <a:gd name="T19" fmla="*/ 112 h 112"/>
                  <a:gd name="T20" fmla="*/ 0 w 110"/>
                  <a:gd name="T21" fmla="*/ 112 h 112"/>
                  <a:gd name="T22" fmla="*/ 0 w 110"/>
                  <a:gd name="T23" fmla="*/ 1 h 112"/>
                  <a:gd name="T24" fmla="*/ 34 w 110"/>
                  <a:gd name="T25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" h="112">
                    <a:moveTo>
                      <a:pt x="34" y="1"/>
                    </a:moveTo>
                    <a:cubicBezTo>
                      <a:pt x="34" y="18"/>
                      <a:pt x="34" y="18"/>
                      <a:pt x="34" y="18"/>
                    </a:cubicBezTo>
                    <a:cubicBezTo>
                      <a:pt x="41" y="7"/>
                      <a:pt x="52" y="0"/>
                      <a:pt x="68" y="0"/>
                    </a:cubicBezTo>
                    <a:cubicBezTo>
                      <a:pt x="92" y="0"/>
                      <a:pt x="110" y="18"/>
                      <a:pt x="110" y="47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7" y="37"/>
                      <a:pt x="68" y="29"/>
                      <a:pt x="55" y="29"/>
                    </a:cubicBezTo>
                    <a:cubicBezTo>
                      <a:pt x="43" y="29"/>
                      <a:pt x="34" y="37"/>
                      <a:pt x="34" y="52"/>
                    </a:cubicBezTo>
                    <a:cubicBezTo>
                      <a:pt x="34" y="112"/>
                      <a:pt x="34" y="112"/>
                      <a:pt x="3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Freeform 60"/>
              <p:cNvSpPr>
                <a:spLocks noEditPoints="1"/>
              </p:cNvSpPr>
              <p:nvPr/>
            </p:nvSpPr>
            <p:spPr bwMode="auto">
              <a:xfrm>
                <a:off x="4138613" y="5646738"/>
                <a:ext cx="231775" cy="330200"/>
              </a:xfrm>
              <a:custGeom>
                <a:avLst/>
                <a:gdLst>
                  <a:gd name="T0" fmla="*/ 50 w 116"/>
                  <a:gd name="T1" fmla="*/ 0 h 166"/>
                  <a:gd name="T2" fmla="*/ 82 w 116"/>
                  <a:gd name="T3" fmla="*/ 16 h 166"/>
                  <a:gd name="T4" fmla="*/ 82 w 116"/>
                  <a:gd name="T5" fmla="*/ 1 h 166"/>
                  <a:gd name="T6" fmla="*/ 116 w 116"/>
                  <a:gd name="T7" fmla="*/ 1 h 166"/>
                  <a:gd name="T8" fmla="*/ 116 w 116"/>
                  <a:gd name="T9" fmla="*/ 111 h 166"/>
                  <a:gd name="T10" fmla="*/ 61 w 116"/>
                  <a:gd name="T11" fmla="*/ 166 h 166"/>
                  <a:gd name="T12" fmla="*/ 4 w 116"/>
                  <a:gd name="T13" fmla="*/ 125 h 166"/>
                  <a:gd name="T14" fmla="*/ 37 w 116"/>
                  <a:gd name="T15" fmla="*/ 125 h 166"/>
                  <a:gd name="T16" fmla="*/ 61 w 116"/>
                  <a:gd name="T17" fmla="*/ 137 h 166"/>
                  <a:gd name="T18" fmla="*/ 82 w 116"/>
                  <a:gd name="T19" fmla="*/ 111 h 166"/>
                  <a:gd name="T20" fmla="*/ 82 w 116"/>
                  <a:gd name="T21" fmla="*/ 96 h 166"/>
                  <a:gd name="T22" fmla="*/ 50 w 116"/>
                  <a:gd name="T23" fmla="*/ 113 h 166"/>
                  <a:gd name="T24" fmla="*/ 0 w 116"/>
                  <a:gd name="T25" fmla="*/ 57 h 166"/>
                  <a:gd name="T26" fmla="*/ 50 w 116"/>
                  <a:gd name="T27" fmla="*/ 0 h 166"/>
                  <a:gd name="T28" fmla="*/ 58 w 116"/>
                  <a:gd name="T29" fmla="*/ 29 h 166"/>
                  <a:gd name="T30" fmla="*/ 34 w 116"/>
                  <a:gd name="T31" fmla="*/ 57 h 166"/>
                  <a:gd name="T32" fmla="*/ 58 w 116"/>
                  <a:gd name="T33" fmla="*/ 84 h 166"/>
                  <a:gd name="T34" fmla="*/ 82 w 116"/>
                  <a:gd name="T35" fmla="*/ 57 h 166"/>
                  <a:gd name="T36" fmla="*/ 58 w 116"/>
                  <a:gd name="T37" fmla="*/ 29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6" h="166">
                    <a:moveTo>
                      <a:pt x="50" y="0"/>
                    </a:moveTo>
                    <a:cubicBezTo>
                      <a:pt x="64" y="0"/>
                      <a:pt x="75" y="6"/>
                      <a:pt x="82" y="16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16" y="141"/>
                      <a:pt x="101" y="166"/>
                      <a:pt x="61" y="166"/>
                    </a:cubicBezTo>
                    <a:cubicBezTo>
                      <a:pt x="28" y="166"/>
                      <a:pt x="7" y="153"/>
                      <a:pt x="4" y="125"/>
                    </a:cubicBezTo>
                    <a:cubicBezTo>
                      <a:pt x="37" y="125"/>
                      <a:pt x="37" y="125"/>
                      <a:pt x="37" y="125"/>
                    </a:cubicBezTo>
                    <a:cubicBezTo>
                      <a:pt x="41" y="133"/>
                      <a:pt x="49" y="137"/>
                      <a:pt x="61" y="137"/>
                    </a:cubicBezTo>
                    <a:cubicBezTo>
                      <a:pt x="72" y="137"/>
                      <a:pt x="82" y="130"/>
                      <a:pt x="82" y="111"/>
                    </a:cubicBezTo>
                    <a:cubicBezTo>
                      <a:pt x="82" y="96"/>
                      <a:pt x="82" y="96"/>
                      <a:pt x="82" y="96"/>
                    </a:cubicBezTo>
                    <a:cubicBezTo>
                      <a:pt x="75" y="106"/>
                      <a:pt x="64" y="113"/>
                      <a:pt x="50" y="113"/>
                    </a:cubicBezTo>
                    <a:cubicBezTo>
                      <a:pt x="23" y="113"/>
                      <a:pt x="0" y="90"/>
                      <a:pt x="0" y="57"/>
                    </a:cubicBezTo>
                    <a:cubicBezTo>
                      <a:pt x="0" y="23"/>
                      <a:pt x="23" y="0"/>
                      <a:pt x="50" y="0"/>
                    </a:cubicBezTo>
                    <a:close/>
                    <a:moveTo>
                      <a:pt x="58" y="29"/>
                    </a:moveTo>
                    <a:cubicBezTo>
                      <a:pt x="47" y="29"/>
                      <a:pt x="34" y="38"/>
                      <a:pt x="34" y="57"/>
                    </a:cubicBezTo>
                    <a:cubicBezTo>
                      <a:pt x="34" y="75"/>
                      <a:pt x="47" y="84"/>
                      <a:pt x="58" y="84"/>
                    </a:cubicBezTo>
                    <a:cubicBezTo>
                      <a:pt x="70" y="84"/>
                      <a:pt x="82" y="75"/>
                      <a:pt x="82" y="57"/>
                    </a:cubicBezTo>
                    <a:cubicBezTo>
                      <a:pt x="82" y="38"/>
                      <a:pt x="70" y="29"/>
                      <a:pt x="58" y="29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Freeform 61"/>
              <p:cNvSpPr>
                <a:spLocks noEditPoints="1"/>
              </p:cNvSpPr>
              <p:nvPr/>
            </p:nvSpPr>
            <p:spPr bwMode="auto">
              <a:xfrm>
                <a:off x="4413250" y="5646738"/>
                <a:ext cx="222250" cy="225425"/>
              </a:xfrm>
              <a:custGeom>
                <a:avLst/>
                <a:gdLst>
                  <a:gd name="T0" fmla="*/ 55 w 111"/>
                  <a:gd name="T1" fmla="*/ 113 h 113"/>
                  <a:gd name="T2" fmla="*/ 0 w 111"/>
                  <a:gd name="T3" fmla="*/ 56 h 113"/>
                  <a:gd name="T4" fmla="*/ 55 w 111"/>
                  <a:gd name="T5" fmla="*/ 0 h 113"/>
                  <a:gd name="T6" fmla="*/ 111 w 111"/>
                  <a:gd name="T7" fmla="*/ 57 h 113"/>
                  <a:gd name="T8" fmla="*/ 110 w 111"/>
                  <a:gd name="T9" fmla="*/ 68 h 113"/>
                  <a:gd name="T10" fmla="*/ 34 w 111"/>
                  <a:gd name="T11" fmla="*/ 68 h 113"/>
                  <a:gd name="T12" fmla="*/ 55 w 111"/>
                  <a:gd name="T13" fmla="*/ 84 h 113"/>
                  <a:gd name="T14" fmla="*/ 71 w 111"/>
                  <a:gd name="T15" fmla="*/ 76 h 113"/>
                  <a:gd name="T16" fmla="*/ 108 w 111"/>
                  <a:gd name="T17" fmla="*/ 76 h 113"/>
                  <a:gd name="T18" fmla="*/ 55 w 111"/>
                  <a:gd name="T19" fmla="*/ 113 h 113"/>
                  <a:gd name="T20" fmla="*/ 35 w 111"/>
                  <a:gd name="T21" fmla="*/ 46 h 113"/>
                  <a:gd name="T22" fmla="*/ 76 w 111"/>
                  <a:gd name="T23" fmla="*/ 46 h 113"/>
                  <a:gd name="T24" fmla="*/ 55 w 111"/>
                  <a:gd name="T25" fmla="*/ 29 h 113"/>
                  <a:gd name="T26" fmla="*/ 35 w 111"/>
                  <a:gd name="T27" fmla="*/ 4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1" h="113">
                    <a:moveTo>
                      <a:pt x="55" y="113"/>
                    </a:moveTo>
                    <a:cubicBezTo>
                      <a:pt x="23" y="113"/>
                      <a:pt x="0" y="91"/>
                      <a:pt x="0" y="56"/>
                    </a:cubicBezTo>
                    <a:cubicBezTo>
                      <a:pt x="0" y="22"/>
                      <a:pt x="23" y="0"/>
                      <a:pt x="55" y="0"/>
                    </a:cubicBezTo>
                    <a:cubicBezTo>
                      <a:pt x="86" y="0"/>
                      <a:pt x="111" y="20"/>
                      <a:pt x="111" y="57"/>
                    </a:cubicBezTo>
                    <a:cubicBezTo>
                      <a:pt x="111" y="60"/>
                      <a:pt x="111" y="64"/>
                      <a:pt x="110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6" y="77"/>
                      <a:pt x="43" y="84"/>
                      <a:pt x="55" y="84"/>
                    </a:cubicBezTo>
                    <a:cubicBezTo>
                      <a:pt x="64" y="84"/>
                      <a:pt x="67" y="81"/>
                      <a:pt x="71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1" y="98"/>
                      <a:pt x="81" y="113"/>
                      <a:pt x="55" y="113"/>
                    </a:cubicBezTo>
                    <a:close/>
                    <a:moveTo>
                      <a:pt x="35" y="46"/>
                    </a:moveTo>
                    <a:cubicBezTo>
                      <a:pt x="76" y="46"/>
                      <a:pt x="76" y="46"/>
                      <a:pt x="76" y="46"/>
                    </a:cubicBezTo>
                    <a:cubicBezTo>
                      <a:pt x="75" y="36"/>
                      <a:pt x="66" y="29"/>
                      <a:pt x="55" y="29"/>
                    </a:cubicBezTo>
                    <a:cubicBezTo>
                      <a:pt x="44" y="29"/>
                      <a:pt x="36" y="36"/>
                      <a:pt x="35" y="46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Freeform 62"/>
              <p:cNvSpPr>
                <a:spLocks/>
              </p:cNvSpPr>
              <p:nvPr/>
            </p:nvSpPr>
            <p:spPr bwMode="auto">
              <a:xfrm>
                <a:off x="4679950" y="5646738"/>
                <a:ext cx="128588" cy="223838"/>
              </a:xfrm>
              <a:custGeom>
                <a:avLst/>
                <a:gdLst>
                  <a:gd name="T0" fmla="*/ 0 w 65"/>
                  <a:gd name="T1" fmla="*/ 112 h 112"/>
                  <a:gd name="T2" fmla="*/ 0 w 65"/>
                  <a:gd name="T3" fmla="*/ 1 h 112"/>
                  <a:gd name="T4" fmla="*/ 34 w 65"/>
                  <a:gd name="T5" fmla="*/ 1 h 112"/>
                  <a:gd name="T6" fmla="*/ 34 w 65"/>
                  <a:gd name="T7" fmla="*/ 22 h 112"/>
                  <a:gd name="T8" fmla="*/ 65 w 65"/>
                  <a:gd name="T9" fmla="*/ 0 h 112"/>
                  <a:gd name="T10" fmla="*/ 65 w 65"/>
                  <a:gd name="T11" fmla="*/ 35 h 112"/>
                  <a:gd name="T12" fmla="*/ 57 w 65"/>
                  <a:gd name="T13" fmla="*/ 35 h 112"/>
                  <a:gd name="T14" fmla="*/ 34 w 65"/>
                  <a:gd name="T15" fmla="*/ 59 h 112"/>
                  <a:gd name="T16" fmla="*/ 34 w 65"/>
                  <a:gd name="T17" fmla="*/ 112 h 112"/>
                  <a:gd name="T18" fmla="*/ 0 w 65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12">
                    <a:moveTo>
                      <a:pt x="0" y="11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1" y="9"/>
                      <a:pt x="52" y="0"/>
                      <a:pt x="65" y="0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42" y="35"/>
                      <a:pt x="34" y="40"/>
                      <a:pt x="34" y="59"/>
                    </a:cubicBezTo>
                    <a:cubicBezTo>
                      <a:pt x="34" y="112"/>
                      <a:pt x="34" y="112"/>
                      <a:pt x="34" y="112"/>
                    </a:cubicBez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Freeform 63"/>
              <p:cNvSpPr>
                <a:spLocks/>
              </p:cNvSpPr>
              <p:nvPr/>
            </p:nvSpPr>
            <p:spPr bwMode="auto">
              <a:xfrm>
                <a:off x="4830763" y="5646738"/>
                <a:ext cx="190500" cy="225425"/>
              </a:xfrm>
              <a:custGeom>
                <a:avLst/>
                <a:gdLst>
                  <a:gd name="T0" fmla="*/ 48 w 95"/>
                  <a:gd name="T1" fmla="*/ 0 h 113"/>
                  <a:gd name="T2" fmla="*/ 95 w 95"/>
                  <a:gd name="T3" fmla="*/ 36 h 113"/>
                  <a:gd name="T4" fmla="*/ 60 w 95"/>
                  <a:gd name="T5" fmla="*/ 36 h 113"/>
                  <a:gd name="T6" fmla="*/ 46 w 95"/>
                  <a:gd name="T7" fmla="*/ 26 h 113"/>
                  <a:gd name="T8" fmla="*/ 33 w 95"/>
                  <a:gd name="T9" fmla="*/ 35 h 113"/>
                  <a:gd name="T10" fmla="*/ 95 w 95"/>
                  <a:gd name="T11" fmla="*/ 78 h 113"/>
                  <a:gd name="T12" fmla="*/ 49 w 95"/>
                  <a:gd name="T13" fmla="*/ 113 h 113"/>
                  <a:gd name="T14" fmla="*/ 0 w 95"/>
                  <a:gd name="T15" fmla="*/ 77 h 113"/>
                  <a:gd name="T16" fmla="*/ 35 w 95"/>
                  <a:gd name="T17" fmla="*/ 77 h 113"/>
                  <a:gd name="T18" fmla="*/ 49 w 95"/>
                  <a:gd name="T19" fmla="*/ 87 h 113"/>
                  <a:gd name="T20" fmla="*/ 62 w 95"/>
                  <a:gd name="T21" fmla="*/ 77 h 113"/>
                  <a:gd name="T22" fmla="*/ 0 w 95"/>
                  <a:gd name="T23" fmla="*/ 35 h 113"/>
                  <a:gd name="T24" fmla="*/ 48 w 95"/>
                  <a:gd name="T2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113">
                    <a:moveTo>
                      <a:pt x="48" y="0"/>
                    </a:moveTo>
                    <a:cubicBezTo>
                      <a:pt x="74" y="0"/>
                      <a:pt x="93" y="14"/>
                      <a:pt x="95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59" y="28"/>
                      <a:pt x="54" y="26"/>
                      <a:pt x="46" y="26"/>
                    </a:cubicBezTo>
                    <a:cubicBezTo>
                      <a:pt x="38" y="26"/>
                      <a:pt x="33" y="29"/>
                      <a:pt x="33" y="35"/>
                    </a:cubicBezTo>
                    <a:cubicBezTo>
                      <a:pt x="33" y="52"/>
                      <a:pt x="95" y="39"/>
                      <a:pt x="95" y="78"/>
                    </a:cubicBezTo>
                    <a:cubicBezTo>
                      <a:pt x="95" y="99"/>
                      <a:pt x="75" y="113"/>
                      <a:pt x="49" y="113"/>
                    </a:cubicBezTo>
                    <a:cubicBezTo>
                      <a:pt x="23" y="113"/>
                      <a:pt x="2" y="102"/>
                      <a:pt x="0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6" y="84"/>
                      <a:pt x="41" y="87"/>
                      <a:pt x="49" y="87"/>
                    </a:cubicBezTo>
                    <a:cubicBezTo>
                      <a:pt x="57" y="87"/>
                      <a:pt x="62" y="83"/>
                      <a:pt x="62" y="77"/>
                    </a:cubicBezTo>
                    <a:cubicBezTo>
                      <a:pt x="62" y="60"/>
                      <a:pt x="0" y="73"/>
                      <a:pt x="0" y="35"/>
                    </a:cubicBezTo>
                    <a:cubicBezTo>
                      <a:pt x="0" y="16"/>
                      <a:pt x="16" y="0"/>
                      <a:pt x="48" y="0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64"/>
              <p:cNvSpPr>
                <a:spLocks noChangeArrowheads="1"/>
              </p:cNvSpPr>
              <p:nvPr/>
            </p:nvSpPr>
            <p:spPr bwMode="auto">
              <a:xfrm>
                <a:off x="5051425" y="5795963"/>
                <a:ext cx="73025" cy="74613"/>
              </a:xfrm>
              <a:prstGeom prst="ellipse">
                <a:avLst/>
              </a:pr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Freeform 65"/>
              <p:cNvSpPr>
                <a:spLocks/>
              </p:cNvSpPr>
              <p:nvPr/>
            </p:nvSpPr>
            <p:spPr bwMode="auto">
              <a:xfrm>
                <a:off x="5146675" y="5559425"/>
                <a:ext cx="117475" cy="311150"/>
              </a:xfrm>
              <a:custGeom>
                <a:avLst/>
                <a:gdLst>
                  <a:gd name="T0" fmla="*/ 0 w 59"/>
                  <a:gd name="T1" fmla="*/ 72 h 155"/>
                  <a:gd name="T2" fmla="*/ 0 w 59"/>
                  <a:gd name="T3" fmla="*/ 44 h 155"/>
                  <a:gd name="T4" fmla="*/ 11 w 59"/>
                  <a:gd name="T5" fmla="*/ 44 h 155"/>
                  <a:gd name="T6" fmla="*/ 11 w 59"/>
                  <a:gd name="T7" fmla="*/ 40 h 155"/>
                  <a:gd name="T8" fmla="*/ 57 w 59"/>
                  <a:gd name="T9" fmla="*/ 0 h 155"/>
                  <a:gd name="T10" fmla="*/ 57 w 59"/>
                  <a:gd name="T11" fmla="*/ 29 h 155"/>
                  <a:gd name="T12" fmla="*/ 44 w 59"/>
                  <a:gd name="T13" fmla="*/ 40 h 155"/>
                  <a:gd name="T14" fmla="*/ 44 w 59"/>
                  <a:gd name="T15" fmla="*/ 44 h 155"/>
                  <a:gd name="T16" fmla="*/ 59 w 59"/>
                  <a:gd name="T17" fmla="*/ 44 h 155"/>
                  <a:gd name="T18" fmla="*/ 59 w 59"/>
                  <a:gd name="T19" fmla="*/ 72 h 155"/>
                  <a:gd name="T20" fmla="*/ 44 w 59"/>
                  <a:gd name="T21" fmla="*/ 72 h 155"/>
                  <a:gd name="T22" fmla="*/ 44 w 59"/>
                  <a:gd name="T23" fmla="*/ 155 h 155"/>
                  <a:gd name="T24" fmla="*/ 11 w 59"/>
                  <a:gd name="T25" fmla="*/ 155 h 155"/>
                  <a:gd name="T26" fmla="*/ 11 w 59"/>
                  <a:gd name="T27" fmla="*/ 72 h 155"/>
                  <a:gd name="T28" fmla="*/ 0 w 59"/>
                  <a:gd name="T29" fmla="*/ 7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155">
                    <a:moveTo>
                      <a:pt x="0" y="72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12"/>
                      <a:pt x="25" y="0"/>
                      <a:pt x="57" y="0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48" y="29"/>
                      <a:pt x="44" y="31"/>
                      <a:pt x="44" y="40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155"/>
                      <a:pt x="44" y="155"/>
                      <a:pt x="44" y="155"/>
                    </a:cubicBezTo>
                    <a:cubicBezTo>
                      <a:pt x="11" y="155"/>
                      <a:pt x="11" y="155"/>
                      <a:pt x="11" y="155"/>
                    </a:cubicBezTo>
                    <a:cubicBezTo>
                      <a:pt x="11" y="72"/>
                      <a:pt x="11" y="72"/>
                      <a:pt x="11" y="72"/>
                    </a:cubicBez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Freeform 66"/>
              <p:cNvSpPr>
                <a:spLocks/>
              </p:cNvSpPr>
              <p:nvPr/>
            </p:nvSpPr>
            <p:spPr bwMode="auto">
              <a:xfrm>
                <a:off x="5300663" y="5646738"/>
                <a:ext cx="130175" cy="223838"/>
              </a:xfrm>
              <a:custGeom>
                <a:avLst/>
                <a:gdLst>
                  <a:gd name="T0" fmla="*/ 0 w 65"/>
                  <a:gd name="T1" fmla="*/ 112 h 112"/>
                  <a:gd name="T2" fmla="*/ 0 w 65"/>
                  <a:gd name="T3" fmla="*/ 1 h 112"/>
                  <a:gd name="T4" fmla="*/ 34 w 65"/>
                  <a:gd name="T5" fmla="*/ 1 h 112"/>
                  <a:gd name="T6" fmla="*/ 34 w 65"/>
                  <a:gd name="T7" fmla="*/ 22 h 112"/>
                  <a:gd name="T8" fmla="*/ 65 w 65"/>
                  <a:gd name="T9" fmla="*/ 0 h 112"/>
                  <a:gd name="T10" fmla="*/ 65 w 65"/>
                  <a:gd name="T11" fmla="*/ 35 h 112"/>
                  <a:gd name="T12" fmla="*/ 57 w 65"/>
                  <a:gd name="T13" fmla="*/ 35 h 112"/>
                  <a:gd name="T14" fmla="*/ 34 w 65"/>
                  <a:gd name="T15" fmla="*/ 59 h 112"/>
                  <a:gd name="T16" fmla="*/ 34 w 65"/>
                  <a:gd name="T17" fmla="*/ 112 h 112"/>
                  <a:gd name="T18" fmla="*/ 0 w 65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12">
                    <a:moveTo>
                      <a:pt x="0" y="11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1" y="9"/>
                      <a:pt x="52" y="0"/>
                      <a:pt x="65" y="0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42" y="35"/>
                      <a:pt x="34" y="40"/>
                      <a:pt x="34" y="59"/>
                    </a:cubicBezTo>
                    <a:cubicBezTo>
                      <a:pt x="34" y="112"/>
                      <a:pt x="34" y="112"/>
                      <a:pt x="34" y="112"/>
                    </a:cubicBez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307549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3128563" y="2766485"/>
            <a:ext cx="2896640" cy="1334312"/>
            <a:chOff x="2282825" y="2911475"/>
            <a:chExt cx="3267076" cy="1504950"/>
          </a:xfrm>
        </p:grpSpPr>
        <p:grpSp>
          <p:nvGrpSpPr>
            <p:cNvPr id="11" name="Grouper 10"/>
            <p:cNvGrpSpPr/>
            <p:nvPr/>
          </p:nvGrpSpPr>
          <p:grpSpPr>
            <a:xfrm>
              <a:off x="3778250" y="2911475"/>
              <a:ext cx="1506538" cy="1504950"/>
              <a:chOff x="3778250" y="2911475"/>
              <a:chExt cx="1506538" cy="1504950"/>
            </a:xfrm>
          </p:grpSpPr>
          <p:sp>
            <p:nvSpPr>
              <p:cNvPr id="17" name="Freeform 67"/>
              <p:cNvSpPr>
                <a:spLocks/>
              </p:cNvSpPr>
              <p:nvPr/>
            </p:nvSpPr>
            <p:spPr bwMode="auto">
              <a:xfrm>
                <a:off x="4541838" y="3576638"/>
                <a:ext cx="80963" cy="76200"/>
              </a:xfrm>
              <a:custGeom>
                <a:avLst/>
                <a:gdLst>
                  <a:gd name="T0" fmla="*/ 41 w 41"/>
                  <a:gd name="T1" fmla="*/ 19 h 38"/>
                  <a:gd name="T2" fmla="*/ 20 w 41"/>
                  <a:gd name="T3" fmla="*/ 0 h 38"/>
                  <a:gd name="T4" fmla="*/ 0 w 41"/>
                  <a:gd name="T5" fmla="*/ 0 h 38"/>
                  <a:gd name="T6" fmla="*/ 0 w 41"/>
                  <a:gd name="T7" fmla="*/ 38 h 38"/>
                  <a:gd name="T8" fmla="*/ 20 w 41"/>
                  <a:gd name="T9" fmla="*/ 38 h 38"/>
                  <a:gd name="T10" fmla="*/ 41 w 41"/>
                  <a:gd name="T11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38">
                    <a:moveTo>
                      <a:pt x="41" y="19"/>
                    </a:moveTo>
                    <a:cubicBezTo>
                      <a:pt x="41" y="8"/>
                      <a:pt x="34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34" y="38"/>
                      <a:pt x="41" y="31"/>
                      <a:pt x="41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Freeform 68"/>
              <p:cNvSpPr>
                <a:spLocks noEditPoints="1"/>
              </p:cNvSpPr>
              <p:nvPr/>
            </p:nvSpPr>
            <p:spPr bwMode="auto">
              <a:xfrm>
                <a:off x="3778250" y="2911475"/>
                <a:ext cx="1506538" cy="1504950"/>
              </a:xfrm>
              <a:custGeom>
                <a:avLst/>
                <a:gdLst>
                  <a:gd name="T0" fmla="*/ 56 w 754"/>
                  <a:gd name="T1" fmla="*/ 275 h 753"/>
                  <a:gd name="T2" fmla="*/ 698 w 754"/>
                  <a:gd name="T3" fmla="*/ 478 h 753"/>
                  <a:gd name="T4" fmla="*/ 255 w 754"/>
                  <a:gd name="T5" fmla="*/ 431 h 753"/>
                  <a:gd name="T6" fmla="*/ 236 w 754"/>
                  <a:gd name="T7" fmla="*/ 354 h 753"/>
                  <a:gd name="T8" fmla="*/ 189 w 754"/>
                  <a:gd name="T9" fmla="*/ 431 h 753"/>
                  <a:gd name="T10" fmla="*/ 155 w 754"/>
                  <a:gd name="T11" fmla="*/ 431 h 753"/>
                  <a:gd name="T12" fmla="*/ 136 w 754"/>
                  <a:gd name="T13" fmla="*/ 319 h 753"/>
                  <a:gd name="T14" fmla="*/ 196 w 754"/>
                  <a:gd name="T15" fmla="*/ 407 h 753"/>
                  <a:gd name="T16" fmla="*/ 255 w 754"/>
                  <a:gd name="T17" fmla="*/ 319 h 753"/>
                  <a:gd name="T18" fmla="*/ 341 w 754"/>
                  <a:gd name="T19" fmla="*/ 333 h 753"/>
                  <a:gd name="T20" fmla="*/ 297 w 754"/>
                  <a:gd name="T21" fmla="*/ 367 h 753"/>
                  <a:gd name="T22" fmla="*/ 336 w 754"/>
                  <a:gd name="T23" fmla="*/ 381 h 753"/>
                  <a:gd name="T24" fmla="*/ 297 w 754"/>
                  <a:gd name="T25" fmla="*/ 417 h 753"/>
                  <a:gd name="T26" fmla="*/ 341 w 754"/>
                  <a:gd name="T27" fmla="*/ 431 h 753"/>
                  <a:gd name="T28" fmla="*/ 279 w 754"/>
                  <a:gd name="T29" fmla="*/ 319 h 753"/>
                  <a:gd name="T30" fmla="*/ 341 w 754"/>
                  <a:gd name="T31" fmla="*/ 333 h 753"/>
                  <a:gd name="T32" fmla="*/ 393 w 754"/>
                  <a:gd name="T33" fmla="*/ 386 h 753"/>
                  <a:gd name="T34" fmla="*/ 382 w 754"/>
                  <a:gd name="T35" fmla="*/ 431 h 753"/>
                  <a:gd name="T36" fmla="*/ 363 w 754"/>
                  <a:gd name="T37" fmla="*/ 319 h 753"/>
                  <a:gd name="T38" fmla="*/ 442 w 754"/>
                  <a:gd name="T39" fmla="*/ 352 h 753"/>
                  <a:gd name="T40" fmla="*/ 443 w 754"/>
                  <a:gd name="T41" fmla="*/ 431 h 753"/>
                  <a:gd name="T42" fmla="*/ 516 w 754"/>
                  <a:gd name="T43" fmla="*/ 416 h 753"/>
                  <a:gd name="T44" fmla="*/ 568 w 754"/>
                  <a:gd name="T45" fmla="*/ 399 h 753"/>
                  <a:gd name="T46" fmla="*/ 459 w 754"/>
                  <a:gd name="T47" fmla="*/ 375 h 753"/>
                  <a:gd name="T48" fmla="*/ 568 w 754"/>
                  <a:gd name="T49" fmla="*/ 351 h 753"/>
                  <a:gd name="T50" fmla="*/ 516 w 754"/>
                  <a:gd name="T51" fmla="*/ 334 h 753"/>
                  <a:gd name="T52" fmla="*/ 516 w 754"/>
                  <a:gd name="T53" fmla="*/ 416 h 753"/>
                  <a:gd name="T54" fmla="*/ 590 w 754"/>
                  <a:gd name="T55" fmla="*/ 431 h 753"/>
                  <a:gd name="T56" fmla="*/ 608 w 754"/>
                  <a:gd name="T57" fmla="*/ 319 h 753"/>
                  <a:gd name="T58" fmla="*/ 599 w 754"/>
                  <a:gd name="T59" fmla="*/ 307 h 753"/>
                  <a:gd name="T60" fmla="*/ 599 w 754"/>
                  <a:gd name="T61" fmla="*/ 283 h 753"/>
                  <a:gd name="T62" fmla="*/ 599 w 754"/>
                  <a:gd name="T63" fmla="*/ 307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54" h="753">
                    <a:moveTo>
                      <a:pt x="479" y="56"/>
                    </a:moveTo>
                    <a:cubicBezTo>
                      <a:pt x="302" y="0"/>
                      <a:pt x="112" y="98"/>
                      <a:pt x="56" y="275"/>
                    </a:cubicBezTo>
                    <a:cubicBezTo>
                      <a:pt x="0" y="452"/>
                      <a:pt x="99" y="641"/>
                      <a:pt x="276" y="697"/>
                    </a:cubicBezTo>
                    <a:cubicBezTo>
                      <a:pt x="452" y="753"/>
                      <a:pt x="642" y="655"/>
                      <a:pt x="698" y="478"/>
                    </a:cubicBezTo>
                    <a:cubicBezTo>
                      <a:pt x="754" y="301"/>
                      <a:pt x="656" y="112"/>
                      <a:pt x="479" y="56"/>
                    </a:cubicBezTo>
                    <a:close/>
                    <a:moveTo>
                      <a:pt x="255" y="431"/>
                    </a:moveTo>
                    <a:cubicBezTo>
                      <a:pt x="236" y="431"/>
                      <a:pt x="236" y="431"/>
                      <a:pt x="236" y="431"/>
                    </a:cubicBezTo>
                    <a:cubicBezTo>
                      <a:pt x="236" y="354"/>
                      <a:pt x="236" y="354"/>
                      <a:pt x="236" y="354"/>
                    </a:cubicBezTo>
                    <a:cubicBezTo>
                      <a:pt x="202" y="431"/>
                      <a:pt x="202" y="431"/>
                      <a:pt x="202" y="431"/>
                    </a:cubicBezTo>
                    <a:cubicBezTo>
                      <a:pt x="189" y="431"/>
                      <a:pt x="189" y="431"/>
                      <a:pt x="189" y="431"/>
                    </a:cubicBezTo>
                    <a:cubicBezTo>
                      <a:pt x="155" y="354"/>
                      <a:pt x="155" y="354"/>
                      <a:pt x="155" y="354"/>
                    </a:cubicBezTo>
                    <a:cubicBezTo>
                      <a:pt x="155" y="431"/>
                      <a:pt x="155" y="431"/>
                      <a:pt x="155" y="431"/>
                    </a:cubicBezTo>
                    <a:cubicBezTo>
                      <a:pt x="136" y="431"/>
                      <a:pt x="136" y="431"/>
                      <a:pt x="136" y="431"/>
                    </a:cubicBezTo>
                    <a:cubicBezTo>
                      <a:pt x="136" y="319"/>
                      <a:pt x="136" y="319"/>
                      <a:pt x="136" y="319"/>
                    </a:cubicBezTo>
                    <a:cubicBezTo>
                      <a:pt x="156" y="319"/>
                      <a:pt x="156" y="319"/>
                      <a:pt x="156" y="319"/>
                    </a:cubicBezTo>
                    <a:cubicBezTo>
                      <a:pt x="196" y="407"/>
                      <a:pt x="196" y="407"/>
                      <a:pt x="196" y="407"/>
                    </a:cubicBezTo>
                    <a:cubicBezTo>
                      <a:pt x="235" y="319"/>
                      <a:pt x="235" y="319"/>
                      <a:pt x="235" y="319"/>
                    </a:cubicBezTo>
                    <a:cubicBezTo>
                      <a:pt x="255" y="319"/>
                      <a:pt x="255" y="319"/>
                      <a:pt x="255" y="319"/>
                    </a:cubicBezTo>
                    <a:lnTo>
                      <a:pt x="255" y="431"/>
                    </a:lnTo>
                    <a:close/>
                    <a:moveTo>
                      <a:pt x="341" y="333"/>
                    </a:moveTo>
                    <a:cubicBezTo>
                      <a:pt x="297" y="333"/>
                      <a:pt x="297" y="333"/>
                      <a:pt x="297" y="333"/>
                    </a:cubicBezTo>
                    <a:cubicBezTo>
                      <a:pt x="297" y="367"/>
                      <a:pt x="297" y="367"/>
                      <a:pt x="297" y="367"/>
                    </a:cubicBezTo>
                    <a:cubicBezTo>
                      <a:pt x="336" y="367"/>
                      <a:pt x="336" y="367"/>
                      <a:pt x="336" y="367"/>
                    </a:cubicBezTo>
                    <a:cubicBezTo>
                      <a:pt x="336" y="381"/>
                      <a:pt x="336" y="381"/>
                      <a:pt x="336" y="381"/>
                    </a:cubicBezTo>
                    <a:cubicBezTo>
                      <a:pt x="297" y="381"/>
                      <a:pt x="297" y="381"/>
                      <a:pt x="297" y="381"/>
                    </a:cubicBezTo>
                    <a:cubicBezTo>
                      <a:pt x="297" y="417"/>
                      <a:pt x="297" y="417"/>
                      <a:pt x="297" y="417"/>
                    </a:cubicBezTo>
                    <a:cubicBezTo>
                      <a:pt x="341" y="417"/>
                      <a:pt x="341" y="417"/>
                      <a:pt x="341" y="417"/>
                    </a:cubicBezTo>
                    <a:cubicBezTo>
                      <a:pt x="341" y="431"/>
                      <a:pt x="341" y="431"/>
                      <a:pt x="341" y="431"/>
                    </a:cubicBezTo>
                    <a:cubicBezTo>
                      <a:pt x="279" y="431"/>
                      <a:pt x="279" y="431"/>
                      <a:pt x="279" y="431"/>
                    </a:cubicBezTo>
                    <a:cubicBezTo>
                      <a:pt x="279" y="319"/>
                      <a:pt x="279" y="319"/>
                      <a:pt x="279" y="319"/>
                    </a:cubicBezTo>
                    <a:cubicBezTo>
                      <a:pt x="341" y="319"/>
                      <a:pt x="341" y="319"/>
                      <a:pt x="341" y="319"/>
                    </a:cubicBezTo>
                    <a:lnTo>
                      <a:pt x="341" y="333"/>
                    </a:lnTo>
                    <a:close/>
                    <a:moveTo>
                      <a:pt x="421" y="431"/>
                    </a:moveTo>
                    <a:cubicBezTo>
                      <a:pt x="393" y="386"/>
                      <a:pt x="393" y="386"/>
                      <a:pt x="393" y="386"/>
                    </a:cubicBezTo>
                    <a:cubicBezTo>
                      <a:pt x="382" y="386"/>
                      <a:pt x="382" y="386"/>
                      <a:pt x="382" y="386"/>
                    </a:cubicBezTo>
                    <a:cubicBezTo>
                      <a:pt x="382" y="431"/>
                      <a:pt x="382" y="431"/>
                      <a:pt x="382" y="431"/>
                    </a:cubicBezTo>
                    <a:cubicBezTo>
                      <a:pt x="363" y="431"/>
                      <a:pt x="363" y="431"/>
                      <a:pt x="363" y="431"/>
                    </a:cubicBezTo>
                    <a:cubicBezTo>
                      <a:pt x="363" y="319"/>
                      <a:pt x="363" y="319"/>
                      <a:pt x="363" y="319"/>
                    </a:cubicBezTo>
                    <a:cubicBezTo>
                      <a:pt x="402" y="319"/>
                      <a:pt x="402" y="319"/>
                      <a:pt x="402" y="319"/>
                    </a:cubicBezTo>
                    <a:cubicBezTo>
                      <a:pt x="428" y="319"/>
                      <a:pt x="442" y="334"/>
                      <a:pt x="442" y="352"/>
                    </a:cubicBezTo>
                    <a:cubicBezTo>
                      <a:pt x="442" y="366"/>
                      <a:pt x="434" y="381"/>
                      <a:pt x="414" y="385"/>
                    </a:cubicBezTo>
                    <a:cubicBezTo>
                      <a:pt x="443" y="431"/>
                      <a:pt x="443" y="431"/>
                      <a:pt x="443" y="431"/>
                    </a:cubicBezTo>
                    <a:lnTo>
                      <a:pt x="421" y="431"/>
                    </a:lnTo>
                    <a:close/>
                    <a:moveTo>
                      <a:pt x="516" y="416"/>
                    </a:moveTo>
                    <a:cubicBezTo>
                      <a:pt x="530" y="416"/>
                      <a:pt x="540" y="410"/>
                      <a:pt x="546" y="399"/>
                    </a:cubicBezTo>
                    <a:cubicBezTo>
                      <a:pt x="568" y="399"/>
                      <a:pt x="568" y="399"/>
                      <a:pt x="568" y="399"/>
                    </a:cubicBezTo>
                    <a:cubicBezTo>
                      <a:pt x="560" y="421"/>
                      <a:pt x="540" y="432"/>
                      <a:pt x="516" y="432"/>
                    </a:cubicBezTo>
                    <a:cubicBezTo>
                      <a:pt x="485" y="432"/>
                      <a:pt x="459" y="409"/>
                      <a:pt x="459" y="375"/>
                    </a:cubicBezTo>
                    <a:cubicBezTo>
                      <a:pt x="459" y="341"/>
                      <a:pt x="485" y="318"/>
                      <a:pt x="516" y="318"/>
                    </a:cubicBezTo>
                    <a:cubicBezTo>
                      <a:pt x="540" y="318"/>
                      <a:pt x="560" y="329"/>
                      <a:pt x="568" y="351"/>
                    </a:cubicBezTo>
                    <a:cubicBezTo>
                      <a:pt x="546" y="351"/>
                      <a:pt x="546" y="351"/>
                      <a:pt x="546" y="351"/>
                    </a:cubicBezTo>
                    <a:cubicBezTo>
                      <a:pt x="540" y="340"/>
                      <a:pt x="530" y="334"/>
                      <a:pt x="516" y="334"/>
                    </a:cubicBezTo>
                    <a:cubicBezTo>
                      <a:pt x="494" y="334"/>
                      <a:pt x="478" y="350"/>
                      <a:pt x="478" y="375"/>
                    </a:cubicBezTo>
                    <a:cubicBezTo>
                      <a:pt x="478" y="400"/>
                      <a:pt x="494" y="416"/>
                      <a:pt x="516" y="416"/>
                    </a:cubicBezTo>
                    <a:close/>
                    <a:moveTo>
                      <a:pt x="608" y="431"/>
                    </a:moveTo>
                    <a:cubicBezTo>
                      <a:pt x="590" y="431"/>
                      <a:pt x="590" y="431"/>
                      <a:pt x="590" y="431"/>
                    </a:cubicBezTo>
                    <a:cubicBezTo>
                      <a:pt x="590" y="319"/>
                      <a:pt x="590" y="319"/>
                      <a:pt x="590" y="319"/>
                    </a:cubicBezTo>
                    <a:cubicBezTo>
                      <a:pt x="608" y="319"/>
                      <a:pt x="608" y="319"/>
                      <a:pt x="608" y="319"/>
                    </a:cubicBezTo>
                    <a:lnTo>
                      <a:pt x="608" y="431"/>
                    </a:lnTo>
                    <a:close/>
                    <a:moveTo>
                      <a:pt x="599" y="307"/>
                    </a:moveTo>
                    <a:cubicBezTo>
                      <a:pt x="592" y="307"/>
                      <a:pt x="587" y="302"/>
                      <a:pt x="587" y="295"/>
                    </a:cubicBezTo>
                    <a:cubicBezTo>
                      <a:pt x="587" y="289"/>
                      <a:pt x="592" y="283"/>
                      <a:pt x="599" y="283"/>
                    </a:cubicBezTo>
                    <a:cubicBezTo>
                      <a:pt x="605" y="283"/>
                      <a:pt x="611" y="289"/>
                      <a:pt x="611" y="295"/>
                    </a:cubicBezTo>
                    <a:cubicBezTo>
                      <a:pt x="611" y="302"/>
                      <a:pt x="605" y="307"/>
                      <a:pt x="599" y="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Freeform 69"/>
            <p:cNvSpPr>
              <a:spLocks noEditPoints="1"/>
            </p:cNvSpPr>
            <p:nvPr/>
          </p:nvSpPr>
          <p:spPr bwMode="auto">
            <a:xfrm>
              <a:off x="2282825" y="2911475"/>
              <a:ext cx="1506538" cy="1504950"/>
            </a:xfrm>
            <a:custGeom>
              <a:avLst/>
              <a:gdLst>
                <a:gd name="T0" fmla="*/ 276 w 754"/>
                <a:gd name="T1" fmla="*/ 697 h 753"/>
                <a:gd name="T2" fmla="*/ 56 w 754"/>
                <a:gd name="T3" fmla="*/ 275 h 753"/>
                <a:gd name="T4" fmla="*/ 479 w 754"/>
                <a:gd name="T5" fmla="*/ 56 h 753"/>
                <a:gd name="T6" fmla="*/ 698 w 754"/>
                <a:gd name="T7" fmla="*/ 478 h 753"/>
                <a:gd name="T8" fmla="*/ 276 w 754"/>
                <a:gd name="T9" fmla="*/ 697 h 753"/>
                <a:gd name="T10" fmla="*/ 472 w 754"/>
                <a:gd name="T11" fmla="*/ 75 h 753"/>
                <a:gd name="T12" fmla="*/ 76 w 754"/>
                <a:gd name="T13" fmla="*/ 281 h 753"/>
                <a:gd name="T14" fmla="*/ 282 w 754"/>
                <a:gd name="T15" fmla="*/ 678 h 753"/>
                <a:gd name="T16" fmla="*/ 678 w 754"/>
                <a:gd name="T17" fmla="*/ 472 h 753"/>
                <a:gd name="T18" fmla="*/ 472 w 754"/>
                <a:gd name="T19" fmla="*/ 75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3">
                  <a:moveTo>
                    <a:pt x="276" y="697"/>
                  </a:moveTo>
                  <a:cubicBezTo>
                    <a:pt x="99" y="641"/>
                    <a:pt x="0" y="452"/>
                    <a:pt x="56" y="275"/>
                  </a:cubicBezTo>
                  <a:cubicBezTo>
                    <a:pt x="112" y="98"/>
                    <a:pt x="302" y="0"/>
                    <a:pt x="479" y="56"/>
                  </a:cubicBezTo>
                  <a:cubicBezTo>
                    <a:pt x="655" y="112"/>
                    <a:pt x="754" y="301"/>
                    <a:pt x="698" y="478"/>
                  </a:cubicBezTo>
                  <a:cubicBezTo>
                    <a:pt x="642" y="655"/>
                    <a:pt x="452" y="753"/>
                    <a:pt x="276" y="697"/>
                  </a:cubicBezTo>
                  <a:close/>
                  <a:moveTo>
                    <a:pt x="472" y="75"/>
                  </a:moveTo>
                  <a:cubicBezTo>
                    <a:pt x="306" y="23"/>
                    <a:pt x="128" y="115"/>
                    <a:pt x="76" y="281"/>
                  </a:cubicBezTo>
                  <a:cubicBezTo>
                    <a:pt x="23" y="447"/>
                    <a:pt x="116" y="625"/>
                    <a:pt x="282" y="678"/>
                  </a:cubicBezTo>
                  <a:cubicBezTo>
                    <a:pt x="448" y="730"/>
                    <a:pt x="626" y="638"/>
                    <a:pt x="678" y="472"/>
                  </a:cubicBezTo>
                  <a:cubicBezTo>
                    <a:pt x="731" y="306"/>
                    <a:pt x="638" y="128"/>
                    <a:pt x="472" y="75"/>
                  </a:cubicBez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70"/>
            <p:cNvSpPr>
              <a:spLocks noEditPoints="1"/>
            </p:cNvSpPr>
            <p:nvPr/>
          </p:nvSpPr>
          <p:spPr bwMode="auto">
            <a:xfrm>
              <a:off x="2719388" y="3267075"/>
              <a:ext cx="808038" cy="633413"/>
            </a:xfrm>
            <a:custGeom>
              <a:avLst/>
              <a:gdLst>
                <a:gd name="T0" fmla="*/ 131 w 404"/>
                <a:gd name="T1" fmla="*/ 300 h 317"/>
                <a:gd name="T2" fmla="*/ 64 w 404"/>
                <a:gd name="T3" fmla="*/ 208 h 317"/>
                <a:gd name="T4" fmla="*/ 76 w 404"/>
                <a:gd name="T5" fmla="*/ 197 h 317"/>
                <a:gd name="T6" fmla="*/ 87 w 404"/>
                <a:gd name="T7" fmla="*/ 208 h 317"/>
                <a:gd name="T8" fmla="*/ 138 w 404"/>
                <a:gd name="T9" fmla="*/ 278 h 317"/>
                <a:gd name="T10" fmla="*/ 220 w 404"/>
                <a:gd name="T11" fmla="*/ 250 h 317"/>
                <a:gd name="T12" fmla="*/ 236 w 404"/>
                <a:gd name="T13" fmla="*/ 247 h 317"/>
                <a:gd name="T14" fmla="*/ 239 w 404"/>
                <a:gd name="T15" fmla="*/ 263 h 317"/>
                <a:gd name="T16" fmla="*/ 131 w 404"/>
                <a:gd name="T17" fmla="*/ 300 h 317"/>
                <a:gd name="T18" fmla="*/ 253 w 404"/>
                <a:gd name="T19" fmla="*/ 157 h 317"/>
                <a:gd name="T20" fmla="*/ 246 w 404"/>
                <a:gd name="T21" fmla="*/ 143 h 317"/>
                <a:gd name="T22" fmla="*/ 289 w 404"/>
                <a:gd name="T23" fmla="*/ 88 h 317"/>
                <a:gd name="T24" fmla="*/ 345 w 404"/>
                <a:gd name="T25" fmla="*/ 84 h 317"/>
                <a:gd name="T26" fmla="*/ 389 w 404"/>
                <a:gd name="T27" fmla="*/ 119 h 317"/>
                <a:gd name="T28" fmla="*/ 392 w 404"/>
                <a:gd name="T29" fmla="*/ 188 h 317"/>
                <a:gd name="T30" fmla="*/ 377 w 404"/>
                <a:gd name="T31" fmla="*/ 196 h 317"/>
                <a:gd name="T32" fmla="*/ 370 w 404"/>
                <a:gd name="T33" fmla="*/ 181 h 317"/>
                <a:gd name="T34" fmla="*/ 368 w 404"/>
                <a:gd name="T35" fmla="*/ 129 h 317"/>
                <a:gd name="T36" fmla="*/ 338 w 404"/>
                <a:gd name="T37" fmla="*/ 106 h 317"/>
                <a:gd name="T38" fmla="*/ 300 w 404"/>
                <a:gd name="T39" fmla="*/ 108 h 317"/>
                <a:gd name="T40" fmla="*/ 268 w 404"/>
                <a:gd name="T41" fmla="*/ 149 h 317"/>
                <a:gd name="T42" fmla="*/ 253 w 404"/>
                <a:gd name="T43" fmla="*/ 157 h 317"/>
                <a:gd name="T44" fmla="*/ 253 w 404"/>
                <a:gd name="T45" fmla="*/ 157 h 317"/>
                <a:gd name="T46" fmla="*/ 10 w 404"/>
                <a:gd name="T47" fmla="*/ 80 h 317"/>
                <a:gd name="T48" fmla="*/ 2 w 404"/>
                <a:gd name="T49" fmla="*/ 66 h 317"/>
                <a:gd name="T50" fmla="*/ 45 w 404"/>
                <a:gd name="T51" fmla="*/ 10 h 317"/>
                <a:gd name="T52" fmla="*/ 101 w 404"/>
                <a:gd name="T53" fmla="*/ 7 h 317"/>
                <a:gd name="T54" fmla="*/ 145 w 404"/>
                <a:gd name="T55" fmla="*/ 42 h 317"/>
                <a:gd name="T56" fmla="*/ 148 w 404"/>
                <a:gd name="T57" fmla="*/ 111 h 317"/>
                <a:gd name="T58" fmla="*/ 133 w 404"/>
                <a:gd name="T59" fmla="*/ 119 h 317"/>
                <a:gd name="T60" fmla="*/ 126 w 404"/>
                <a:gd name="T61" fmla="*/ 104 h 317"/>
                <a:gd name="T62" fmla="*/ 124 w 404"/>
                <a:gd name="T63" fmla="*/ 52 h 317"/>
                <a:gd name="T64" fmla="*/ 94 w 404"/>
                <a:gd name="T65" fmla="*/ 29 h 317"/>
                <a:gd name="T66" fmla="*/ 56 w 404"/>
                <a:gd name="T67" fmla="*/ 31 h 317"/>
                <a:gd name="T68" fmla="*/ 24 w 404"/>
                <a:gd name="T69" fmla="*/ 72 h 317"/>
                <a:gd name="T70" fmla="*/ 10 w 404"/>
                <a:gd name="T71" fmla="*/ 80 h 317"/>
                <a:gd name="T72" fmla="*/ 10 w 404"/>
                <a:gd name="T73" fmla="*/ 8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4" h="317">
                  <a:moveTo>
                    <a:pt x="131" y="300"/>
                  </a:moveTo>
                  <a:cubicBezTo>
                    <a:pt x="76" y="282"/>
                    <a:pt x="63" y="232"/>
                    <a:pt x="64" y="208"/>
                  </a:cubicBezTo>
                  <a:cubicBezTo>
                    <a:pt x="64" y="201"/>
                    <a:pt x="70" y="196"/>
                    <a:pt x="76" y="197"/>
                  </a:cubicBezTo>
                  <a:cubicBezTo>
                    <a:pt x="82" y="197"/>
                    <a:pt x="87" y="202"/>
                    <a:pt x="87" y="208"/>
                  </a:cubicBezTo>
                  <a:cubicBezTo>
                    <a:pt x="87" y="211"/>
                    <a:pt x="86" y="261"/>
                    <a:pt x="138" y="278"/>
                  </a:cubicBezTo>
                  <a:cubicBezTo>
                    <a:pt x="189" y="294"/>
                    <a:pt x="218" y="252"/>
                    <a:pt x="220" y="250"/>
                  </a:cubicBezTo>
                  <a:cubicBezTo>
                    <a:pt x="223" y="245"/>
                    <a:pt x="230" y="243"/>
                    <a:pt x="236" y="247"/>
                  </a:cubicBezTo>
                  <a:cubicBezTo>
                    <a:pt x="241" y="250"/>
                    <a:pt x="242" y="257"/>
                    <a:pt x="239" y="263"/>
                  </a:cubicBezTo>
                  <a:cubicBezTo>
                    <a:pt x="225" y="283"/>
                    <a:pt x="185" y="317"/>
                    <a:pt x="131" y="300"/>
                  </a:cubicBezTo>
                  <a:close/>
                  <a:moveTo>
                    <a:pt x="253" y="157"/>
                  </a:moveTo>
                  <a:cubicBezTo>
                    <a:pt x="247" y="155"/>
                    <a:pt x="244" y="149"/>
                    <a:pt x="246" y="143"/>
                  </a:cubicBezTo>
                  <a:cubicBezTo>
                    <a:pt x="246" y="141"/>
                    <a:pt x="258" y="104"/>
                    <a:pt x="289" y="88"/>
                  </a:cubicBezTo>
                  <a:cubicBezTo>
                    <a:pt x="306" y="79"/>
                    <a:pt x="325" y="78"/>
                    <a:pt x="345" y="84"/>
                  </a:cubicBezTo>
                  <a:cubicBezTo>
                    <a:pt x="365" y="90"/>
                    <a:pt x="380" y="102"/>
                    <a:pt x="389" y="119"/>
                  </a:cubicBezTo>
                  <a:cubicBezTo>
                    <a:pt x="404" y="150"/>
                    <a:pt x="392" y="187"/>
                    <a:pt x="392" y="188"/>
                  </a:cubicBezTo>
                  <a:cubicBezTo>
                    <a:pt x="390" y="194"/>
                    <a:pt x="383" y="198"/>
                    <a:pt x="377" y="196"/>
                  </a:cubicBezTo>
                  <a:cubicBezTo>
                    <a:pt x="371" y="194"/>
                    <a:pt x="368" y="187"/>
                    <a:pt x="370" y="181"/>
                  </a:cubicBezTo>
                  <a:cubicBezTo>
                    <a:pt x="370" y="181"/>
                    <a:pt x="379" y="152"/>
                    <a:pt x="368" y="129"/>
                  </a:cubicBezTo>
                  <a:cubicBezTo>
                    <a:pt x="362" y="118"/>
                    <a:pt x="352" y="111"/>
                    <a:pt x="338" y="106"/>
                  </a:cubicBezTo>
                  <a:cubicBezTo>
                    <a:pt x="323" y="101"/>
                    <a:pt x="311" y="102"/>
                    <a:pt x="300" y="108"/>
                  </a:cubicBezTo>
                  <a:cubicBezTo>
                    <a:pt x="277" y="120"/>
                    <a:pt x="268" y="149"/>
                    <a:pt x="268" y="149"/>
                  </a:cubicBezTo>
                  <a:cubicBezTo>
                    <a:pt x="266" y="156"/>
                    <a:pt x="260" y="159"/>
                    <a:pt x="253" y="157"/>
                  </a:cubicBezTo>
                  <a:cubicBezTo>
                    <a:pt x="253" y="157"/>
                    <a:pt x="253" y="157"/>
                    <a:pt x="253" y="157"/>
                  </a:cubicBezTo>
                  <a:close/>
                  <a:moveTo>
                    <a:pt x="10" y="80"/>
                  </a:moveTo>
                  <a:cubicBezTo>
                    <a:pt x="4" y="78"/>
                    <a:pt x="0" y="72"/>
                    <a:pt x="2" y="66"/>
                  </a:cubicBezTo>
                  <a:cubicBezTo>
                    <a:pt x="3" y="64"/>
                    <a:pt x="14" y="27"/>
                    <a:pt x="45" y="10"/>
                  </a:cubicBezTo>
                  <a:cubicBezTo>
                    <a:pt x="62" y="2"/>
                    <a:pt x="81" y="0"/>
                    <a:pt x="101" y="7"/>
                  </a:cubicBezTo>
                  <a:cubicBezTo>
                    <a:pt x="122" y="13"/>
                    <a:pt x="136" y="25"/>
                    <a:pt x="145" y="42"/>
                  </a:cubicBezTo>
                  <a:cubicBezTo>
                    <a:pt x="161" y="73"/>
                    <a:pt x="149" y="110"/>
                    <a:pt x="148" y="111"/>
                  </a:cubicBezTo>
                  <a:cubicBezTo>
                    <a:pt x="146" y="117"/>
                    <a:pt x="139" y="121"/>
                    <a:pt x="133" y="119"/>
                  </a:cubicBezTo>
                  <a:cubicBezTo>
                    <a:pt x="127" y="116"/>
                    <a:pt x="124" y="110"/>
                    <a:pt x="126" y="104"/>
                  </a:cubicBezTo>
                  <a:cubicBezTo>
                    <a:pt x="126" y="104"/>
                    <a:pt x="136" y="75"/>
                    <a:pt x="124" y="52"/>
                  </a:cubicBezTo>
                  <a:cubicBezTo>
                    <a:pt x="119" y="41"/>
                    <a:pt x="109" y="33"/>
                    <a:pt x="94" y="29"/>
                  </a:cubicBezTo>
                  <a:cubicBezTo>
                    <a:pt x="80" y="24"/>
                    <a:pt x="67" y="25"/>
                    <a:pt x="56" y="31"/>
                  </a:cubicBezTo>
                  <a:cubicBezTo>
                    <a:pt x="34" y="43"/>
                    <a:pt x="24" y="72"/>
                    <a:pt x="24" y="72"/>
                  </a:cubicBezTo>
                  <a:cubicBezTo>
                    <a:pt x="22" y="78"/>
                    <a:pt x="16" y="82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85"/>
            <p:cNvSpPr>
              <a:spLocks noEditPoints="1"/>
            </p:cNvSpPr>
            <p:nvPr/>
          </p:nvSpPr>
          <p:spPr bwMode="auto">
            <a:xfrm>
              <a:off x="5402263" y="3009900"/>
              <a:ext cx="147638" cy="1122363"/>
            </a:xfrm>
            <a:custGeom>
              <a:avLst/>
              <a:gdLst>
                <a:gd name="T0" fmla="*/ 0 w 74"/>
                <a:gd name="T1" fmla="*/ 525 h 562"/>
                <a:gd name="T2" fmla="*/ 37 w 74"/>
                <a:gd name="T3" fmla="*/ 489 h 562"/>
                <a:gd name="T4" fmla="*/ 74 w 74"/>
                <a:gd name="T5" fmla="*/ 525 h 562"/>
                <a:gd name="T6" fmla="*/ 37 w 74"/>
                <a:gd name="T7" fmla="*/ 562 h 562"/>
                <a:gd name="T8" fmla="*/ 0 w 74"/>
                <a:gd name="T9" fmla="*/ 525 h 562"/>
                <a:gd name="T10" fmla="*/ 62 w 74"/>
                <a:gd name="T11" fmla="*/ 0 h 562"/>
                <a:gd name="T12" fmla="*/ 56 w 74"/>
                <a:gd name="T13" fmla="*/ 415 h 562"/>
                <a:gd name="T14" fmla="*/ 15 w 74"/>
                <a:gd name="T15" fmla="*/ 415 h 562"/>
                <a:gd name="T16" fmla="*/ 9 w 74"/>
                <a:gd name="T17" fmla="*/ 0 h 562"/>
                <a:gd name="T18" fmla="*/ 62 w 74"/>
                <a:gd name="T1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562">
                  <a:moveTo>
                    <a:pt x="0" y="525"/>
                  </a:moveTo>
                  <a:cubicBezTo>
                    <a:pt x="0" y="505"/>
                    <a:pt x="17" y="489"/>
                    <a:pt x="37" y="489"/>
                  </a:cubicBezTo>
                  <a:cubicBezTo>
                    <a:pt x="58" y="489"/>
                    <a:pt x="74" y="505"/>
                    <a:pt x="74" y="525"/>
                  </a:cubicBezTo>
                  <a:cubicBezTo>
                    <a:pt x="74" y="546"/>
                    <a:pt x="58" y="562"/>
                    <a:pt x="37" y="562"/>
                  </a:cubicBezTo>
                  <a:cubicBezTo>
                    <a:pt x="17" y="562"/>
                    <a:pt x="0" y="546"/>
                    <a:pt x="0" y="525"/>
                  </a:cubicBezTo>
                  <a:close/>
                  <a:moveTo>
                    <a:pt x="62" y="0"/>
                  </a:moveTo>
                  <a:cubicBezTo>
                    <a:pt x="56" y="415"/>
                    <a:pt x="56" y="415"/>
                    <a:pt x="56" y="415"/>
                  </a:cubicBezTo>
                  <a:cubicBezTo>
                    <a:pt x="15" y="415"/>
                    <a:pt x="15" y="415"/>
                    <a:pt x="15" y="415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208866" y="4124833"/>
            <a:ext cx="28163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350" b="1" err="1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univ-angers.fr</a:t>
            </a:r>
            <a:endParaRPr lang="fr-FR" sz="1350" b="1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418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 b="1">
                <a:solidFill>
                  <a:schemeClr val="bg1"/>
                </a:solidFill>
                <a:ea typeface="Verdana"/>
              </a:rPr>
              <a:t>PC disponibles dans les Scolarités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2682" cy="4343399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Environ 20 PC</a:t>
            </a:r>
          </a:p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Aucun logiciel spécialisé installé</a:t>
            </a:r>
          </a:p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Pas nécessaire d'imaginer un ordinateur "type" équipé pour les étudiants en situation de handicap</a:t>
            </a:r>
          </a:p>
        </p:txBody>
      </p:sp>
    </p:spTree>
    <p:extLst>
      <p:ext uri="{BB962C8B-B14F-4D97-AF65-F5344CB8AC3E}">
        <p14:creationId xmlns:p14="http://schemas.microsoft.com/office/powerpoint/2010/main" val="242842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100" b="1">
                <a:solidFill>
                  <a:schemeClr val="bg1"/>
                </a:solidFill>
                <a:ea typeface="Verdana"/>
              </a:rPr>
              <a:t>Antidote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2682" cy="4343399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000" b="1">
                <a:ea typeface="Verdana"/>
              </a:rPr>
              <a:t>Côté étudiants en situation de handicap</a:t>
            </a:r>
          </a:p>
          <a:p>
            <a:pPr lvl="1">
              <a:lnSpc>
                <a:spcPct val="150000"/>
              </a:lnSpc>
            </a:pPr>
            <a:r>
              <a:rPr lang="fr-FR" sz="2000">
                <a:ea typeface="Verdana"/>
              </a:rPr>
              <a:t>Retours sur la 1</a:t>
            </a:r>
            <a:r>
              <a:rPr lang="fr-FR" sz="2000" baseline="30000">
                <a:ea typeface="Verdana"/>
              </a:rPr>
              <a:t>re</a:t>
            </a:r>
            <a:r>
              <a:rPr lang="fr-FR" sz="2000">
                <a:ea typeface="Verdana"/>
              </a:rPr>
              <a:t> phase (expérimentation)</a:t>
            </a:r>
          </a:p>
          <a:p>
            <a:pPr lvl="1">
              <a:lnSpc>
                <a:spcPct val="150000"/>
              </a:lnSpc>
            </a:pPr>
            <a:r>
              <a:rPr lang="fr-FR" sz="2000">
                <a:ea typeface="Verdana"/>
              </a:rPr>
              <a:t>2</a:t>
            </a:r>
            <a:r>
              <a:rPr lang="fr-FR" sz="2000" baseline="30000">
                <a:ea typeface="Verdana"/>
              </a:rPr>
              <a:t>e</a:t>
            </a:r>
            <a:r>
              <a:rPr lang="fr-FR" sz="2000">
                <a:ea typeface="Verdana"/>
              </a:rPr>
              <a:t> phase débutera à la rentrée 2022-2023</a:t>
            </a:r>
          </a:p>
          <a:p>
            <a:pPr>
              <a:lnSpc>
                <a:spcPct val="150000"/>
              </a:lnSpc>
            </a:pPr>
            <a:r>
              <a:rPr lang="fr-FR" sz="2000" b="1">
                <a:ea typeface="Verdana"/>
              </a:rPr>
              <a:t>Côté personnels de l'UA</a:t>
            </a:r>
          </a:p>
          <a:p>
            <a:pPr lvl="1">
              <a:lnSpc>
                <a:spcPct val="150000"/>
              </a:lnSpc>
            </a:pPr>
            <a:r>
              <a:rPr lang="fr-FR" sz="2000">
                <a:ea typeface="Verdana"/>
              </a:rPr>
              <a:t>Comment s'organiser ?</a:t>
            </a:r>
          </a:p>
          <a:p>
            <a:pPr lvl="1">
              <a:lnSpc>
                <a:spcPct val="150000"/>
              </a:lnSpc>
            </a:pPr>
            <a:r>
              <a:rPr lang="fr-FR" sz="2000">
                <a:ea typeface="Verdana"/>
              </a:rPr>
              <a:t>Enquête auprès des personnels ?</a:t>
            </a:r>
          </a:p>
        </p:txBody>
      </p:sp>
    </p:spTree>
    <p:extLst>
      <p:ext uri="{BB962C8B-B14F-4D97-AF65-F5344CB8AC3E}">
        <p14:creationId xmlns:p14="http://schemas.microsoft.com/office/powerpoint/2010/main" val="267558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8A9DA-283F-4A22-BA6E-795F497A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76" y="379093"/>
            <a:ext cx="6172200" cy="40276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100" b="1">
                <a:solidFill>
                  <a:schemeClr val="bg1"/>
                </a:solidFill>
                <a:ea typeface="Verdana"/>
              </a:rPr>
              <a:t>Schéma pluriannuel de mise en accessibilité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295BB-9776-4E7C-8C0E-6B570824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2682" cy="4343399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Rappel du contexte</a:t>
            </a:r>
          </a:p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Retour sur le projet</a:t>
            </a:r>
          </a:p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Relecture et corrections en cours</a:t>
            </a:r>
          </a:p>
          <a:p>
            <a:pPr>
              <a:lnSpc>
                <a:spcPct val="150000"/>
              </a:lnSpc>
            </a:pPr>
            <a:r>
              <a:rPr lang="fr-FR" sz="2000">
                <a:ea typeface="Verdana"/>
              </a:rPr>
              <a:t>Budget prévisionnel en cours d'élaboration</a:t>
            </a:r>
          </a:p>
        </p:txBody>
      </p:sp>
    </p:spTree>
    <p:extLst>
      <p:ext uri="{BB962C8B-B14F-4D97-AF65-F5344CB8AC3E}">
        <p14:creationId xmlns:p14="http://schemas.microsoft.com/office/powerpoint/2010/main" val="1824294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60EE4A-DCDD-4434-89A3-EC79AA6F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43465"/>
            <a:ext cx="7886700" cy="2588460"/>
          </a:xfrm>
        </p:spPr>
        <p:txBody>
          <a:bodyPr>
            <a:normAutofit/>
          </a:bodyPr>
          <a:lstStyle/>
          <a:p>
            <a:r>
              <a:rPr lang="fr-FR" sz="4000" b="0">
                <a:latin typeface="Verdana"/>
                <a:ea typeface="Verdana"/>
              </a:rPr>
              <a:t>Informations de rentrée</a:t>
            </a:r>
            <a:endParaRPr lang="fr-FR" sz="4000" b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CAA0D9-32DA-27B0-E3B1-00959B1A3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A58DB7-9947-1E4B-54C4-17A43E29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>
                <a:solidFill>
                  <a:schemeClr val="bg1"/>
                </a:solidFill>
                <a:ea typeface="Verdana"/>
              </a:rPr>
              <a:t>Postes informatiques des personnels</a:t>
            </a:r>
            <a:endParaRPr lang="fr-FR" sz="24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11007C-DD88-8C14-10A2-AEF3417EE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r-FR" sz="2000"/>
              <a:t>Prévisions d’achat de rentrée de 50 équipements « Flex » (portable, station d’accueil, moniteur, casque/micro) </a:t>
            </a:r>
          </a:p>
          <a:p>
            <a:r>
              <a:rPr lang="fr-FR" sz="2000"/>
              <a:t>Délais de livraison de l’ordre de 8-9 semaines sur les portables</a:t>
            </a:r>
          </a:p>
          <a:p>
            <a:r>
              <a:rPr lang="fr-FR" sz="2000" b="1"/>
              <a:t>Délai de livraison sur les accessoires et périphériques de l’ordre de 6 mois </a:t>
            </a:r>
            <a:r>
              <a:rPr lang="fr-FR" sz="2000"/>
              <a:t>(station d'accueil et casques notamment)</a:t>
            </a:r>
            <a:r>
              <a:rPr lang="fr-FR" sz="2000" b="1"/>
              <a:t> !!!</a:t>
            </a:r>
          </a:p>
          <a:p>
            <a:r>
              <a:rPr lang="fr-FR" sz="2000"/>
              <a:t>BPU (tarifs et configurations) très fluctuants et chaque commande est une incertitude. Dernier exemple : annulation de commande de certains Mac par Apple (après l’arrêt des processeurs Intel ce sont les puces ARM M1 qui semblent être en rupture).</a:t>
            </a:r>
          </a:p>
          <a:p>
            <a:r>
              <a:rPr lang="fr-FR" sz="2000"/>
              <a:t>Pas de perspectives d’amélioration à moyen terme</a:t>
            </a:r>
          </a:p>
          <a:p>
            <a:endParaRPr lang="fr-FR" sz="2000"/>
          </a:p>
          <a:p>
            <a:pPr marL="0" indent="0">
              <a:buNone/>
            </a:pPr>
            <a:r>
              <a:rPr lang="fr-FR" sz="2000"/>
              <a:t>(Les équipes de proximité demandent de la compréhension de la part des usagers)</a:t>
            </a:r>
          </a:p>
        </p:txBody>
      </p:sp>
    </p:spTree>
    <p:extLst>
      <p:ext uri="{BB962C8B-B14F-4D97-AF65-F5344CB8AC3E}">
        <p14:creationId xmlns:p14="http://schemas.microsoft.com/office/powerpoint/2010/main" val="37125559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147d9e7dc2122205fb1b393135fa8e95be45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vrable-FR-A4-Paysage-201609">
  <a:themeElements>
    <a:clrScheme name="Wavestone 2">
      <a:dk1>
        <a:srgbClr val="5F5F5F"/>
      </a:dk1>
      <a:lt1>
        <a:srgbClr val="FFFFFF"/>
      </a:lt1>
      <a:dk2>
        <a:srgbClr val="F4F3F0"/>
      </a:dk2>
      <a:lt2>
        <a:srgbClr val="503078"/>
      </a:lt2>
      <a:accent1>
        <a:srgbClr val="8C9B9C"/>
      </a:accent1>
      <a:accent2>
        <a:srgbClr val="CAC5B8"/>
      </a:accent2>
      <a:accent3>
        <a:srgbClr val="667E76"/>
      </a:accent3>
      <a:accent4>
        <a:srgbClr val="938481"/>
      </a:accent4>
      <a:accent5>
        <a:srgbClr val="048B9A"/>
      </a:accent5>
      <a:accent6>
        <a:srgbClr val="D1B4A6"/>
      </a:accent6>
      <a:hlink>
        <a:srgbClr val="048B9A"/>
      </a:hlink>
      <a:folHlink>
        <a:srgbClr val="048B9A"/>
      </a:folHlink>
    </a:clrScheme>
    <a:fontScheme name="Wavestone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2"/>
            </a:solidFill>
            <a:ea typeface="+mj-ea"/>
            <a:cs typeface="+mj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rIns="108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.Livrable-FR-A4-Paysage-201609.potx" id="{FCD3306F-7B95-4C31-9348-D41334DD14B8}" vid="{F403B9CA-B509-487D-BCC2-78A399799CE8}"/>
    </a:ext>
  </a:extLst>
</a:theme>
</file>

<file path=ppt/theme/theme6.xml><?xml version="1.0" encoding="utf-8"?>
<a:theme xmlns:a="http://schemas.openxmlformats.org/drawingml/2006/main" name="1_Thème Office">
  <a:themeElements>
    <a:clrScheme name="HyPE13">
      <a:dk1>
        <a:srgbClr val="333333"/>
      </a:dk1>
      <a:lt1>
        <a:srgbClr val="FFFFFF"/>
      </a:lt1>
      <a:dk2>
        <a:srgbClr val="B80273"/>
      </a:dk2>
      <a:lt2>
        <a:srgbClr val="F6EED4"/>
      </a:lt2>
      <a:accent1>
        <a:srgbClr val="FFBD1E"/>
      </a:accent1>
      <a:accent2>
        <a:srgbClr val="21A0A0"/>
      </a:accent2>
      <a:accent3>
        <a:srgbClr val="DC6049"/>
      </a:accent3>
      <a:accent4>
        <a:srgbClr val="B5B349"/>
      </a:accent4>
      <a:accent5>
        <a:srgbClr val="7B7984"/>
      </a:accent5>
      <a:accent6>
        <a:srgbClr val="5A3712"/>
      </a:accent6>
      <a:hlink>
        <a:srgbClr val="21A0A0"/>
      </a:hlink>
      <a:folHlink>
        <a:srgbClr val="FFBD1E"/>
      </a:folHlink>
    </a:clrScheme>
    <a:fontScheme name="HyPE13">
      <a:majorFont>
        <a:latin typeface="Roboto Slab"/>
        <a:ea typeface=""/>
        <a:cs typeface=""/>
      </a:majorFont>
      <a:minorFont>
        <a:latin typeface="Lucio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PE13_ppt" id="{A6B21A1A-90EC-4101-83E1-4FB904FC40B8}" vid="{8FD6B3F0-97EE-4EE8-960D-BB752303F425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368_TF33668227.potx" id="{F0D5A7CF-CB2C-478D-8806-7025D89260FA}" vid="{9DBAA9DB-DA82-43BC-A5ED-9DE8B0A8B619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b81776-e133-4dce-b2e8-6afb0b38aa2f">
      <UserInfo>
        <DisplayName>Christophe Delalande</DisplayName>
        <AccountId>21</AccountId>
        <AccountType/>
      </UserInfo>
      <UserInfo>
        <DisplayName>Jean-Jacques Plard</DisplayName>
        <AccountId>13</AccountId>
        <AccountType/>
      </UserInfo>
      <UserInfo>
        <DisplayName>CPN-Orga - Membres</DisplayName>
        <AccountId>7</AccountId>
        <AccountType/>
      </UserInfo>
      <UserInfo>
        <DisplayName>Olivier Bonnefoy</DisplayName>
        <AccountId>46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5124F87E27A249A3E5FD8F38EE66B6" ma:contentTypeVersion="8" ma:contentTypeDescription="Crée un document." ma:contentTypeScope="" ma:versionID="c48e185e1733c2a7bbf0839185cf25a6">
  <xsd:schema xmlns:xsd="http://www.w3.org/2001/XMLSchema" xmlns:xs="http://www.w3.org/2001/XMLSchema" xmlns:p="http://schemas.microsoft.com/office/2006/metadata/properties" xmlns:ns2="c85ac62b-27f5-466b-a372-3296fbd6ea94" xmlns:ns3="14b81776-e133-4dce-b2e8-6afb0b38aa2f" targetNamespace="http://schemas.microsoft.com/office/2006/metadata/properties" ma:root="true" ma:fieldsID="0ab17e79f18687d7b559ed312f22019a" ns2:_="" ns3:_="">
    <xsd:import namespace="c85ac62b-27f5-466b-a372-3296fbd6ea94"/>
    <xsd:import namespace="14b81776-e133-4dce-b2e8-6afb0b38a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ac62b-27f5-466b-a372-3296fbd6e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81776-e133-4dce-b2e8-6afb0b38a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EC3839-6E11-4460-8B8E-A99F6FD854CE}">
  <ds:schemaRefs>
    <ds:schemaRef ds:uri="http://schemas.microsoft.com/office/2006/metadata/properties"/>
    <ds:schemaRef ds:uri="http://purl.org/dc/elements/1.1/"/>
    <ds:schemaRef ds:uri="c85ac62b-27f5-466b-a372-3296fbd6ea94"/>
    <ds:schemaRef ds:uri="14b81776-e133-4dce-b2e8-6afb0b38aa2f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2CCE84-2782-466D-8A69-84CC19A2D7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8FABF3-C1FC-4DC5-B78D-A32D2B3BBC47}">
  <ds:schemaRefs>
    <ds:schemaRef ds:uri="14b81776-e133-4dce-b2e8-6afb0b38aa2f"/>
    <ds:schemaRef ds:uri="c85ac62b-27f5-466b-a372-3296fbd6ea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2107</Words>
  <Application>Microsoft Office PowerPoint</Application>
  <PresentationFormat>Affichage à l'écran (4:3)</PresentationFormat>
  <Paragraphs>269</Paragraphs>
  <Slides>48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48</vt:i4>
      </vt:variant>
    </vt:vector>
  </HeadingPairs>
  <TitlesOfParts>
    <vt:vector size="67" baseType="lpstr">
      <vt:lpstr>Arial</vt:lpstr>
      <vt:lpstr>Calibri</vt:lpstr>
      <vt:lpstr>Calibri Light</vt:lpstr>
      <vt:lpstr>Century Gothic</vt:lpstr>
      <vt:lpstr>LucidaGrande</vt:lpstr>
      <vt:lpstr>Luciole</vt:lpstr>
      <vt:lpstr>Roboto Slab</vt:lpstr>
      <vt:lpstr>Segoe UI</vt:lpstr>
      <vt:lpstr>Tahoma</vt:lpstr>
      <vt:lpstr>Tempus Sans ITC</vt:lpstr>
      <vt:lpstr>Times New Roman</vt:lpstr>
      <vt:lpstr>Verdana</vt:lpstr>
      <vt:lpstr>Thème Office</vt:lpstr>
      <vt:lpstr>1_Conception personnalisée</vt:lpstr>
      <vt:lpstr>Conception personnalisée</vt:lpstr>
      <vt:lpstr>4_Thème Office</vt:lpstr>
      <vt:lpstr>Livrable-FR-A4-Paysage-201609</vt:lpstr>
      <vt:lpstr>1_Thème Office</vt:lpstr>
      <vt:lpstr>Thème Office</vt:lpstr>
      <vt:lpstr>Commission Permanente du Numérique</vt:lpstr>
      <vt:lpstr>Ordre du jour</vt:lpstr>
      <vt:lpstr>Relevé de conclusions  CPN du 18 mars 2022</vt:lpstr>
      <vt:lpstr>Point accessibilité numérique</vt:lpstr>
      <vt:lpstr>PC disponibles dans les Scolarités</vt:lpstr>
      <vt:lpstr>Antidote</vt:lpstr>
      <vt:lpstr>Schéma pluriannuel de mise en accessibilité</vt:lpstr>
      <vt:lpstr>Informations de rentrée</vt:lpstr>
      <vt:lpstr>Postes informatiques des personnels</vt:lpstr>
      <vt:lpstr>Salles pédagogiques</vt:lpstr>
      <vt:lpstr>Postes informatiques et conditions d'usage du wifi</vt:lpstr>
      <vt:lpstr>Cartes multiservices</vt:lpstr>
      <vt:lpstr>Précanum / Assistance numérique</vt:lpstr>
      <vt:lpstr>Écriture PCA Num (Plan de Continuité d’Activité)</vt:lpstr>
      <vt:lpstr>Écriture PCA Num - définition</vt:lpstr>
      <vt:lpstr>Écriture PCA Num - conditions</vt:lpstr>
      <vt:lpstr>Écriture PCA Num - Timeline</vt:lpstr>
      <vt:lpstr>Point RSSI </vt:lpstr>
      <vt:lpstr>SSI : Quelques changements</vt:lpstr>
      <vt:lpstr>SIEN</vt:lpstr>
      <vt:lpstr>Présentation PowerPoint</vt:lpstr>
      <vt:lpstr>Point d'avancement</vt:lpstr>
      <vt:lpstr>Présentation PowerPoint</vt:lpstr>
      <vt:lpstr>Présentation PowerPoint</vt:lpstr>
      <vt:lpstr>Présentation PowerPoint</vt:lpstr>
      <vt:lpstr>Présentation PowerPoint</vt:lpstr>
      <vt:lpstr>HYPE 13</vt:lpstr>
      <vt:lpstr>Restitution des travaux des livrables pour la conférence L10</vt:lpstr>
      <vt:lpstr>Contexte et objectifs</vt:lpstr>
      <vt:lpstr>Les productions et le calendrier/jalons du livrable</vt:lpstr>
      <vt:lpstr>Les actions menées : zoom sur Q9 </vt:lpstr>
      <vt:lpstr>Les actions menées zoom sur L10 </vt:lpstr>
      <vt:lpstr>L10 – analyse des besoins des enseignants : LA / IA</vt:lpstr>
      <vt:lpstr>Actions menées</vt:lpstr>
      <vt:lpstr>Productions</vt:lpstr>
      <vt:lpstr>Les résultats des productions</vt:lpstr>
      <vt:lpstr>Les résultats des productions</vt:lpstr>
      <vt:lpstr>Diffusion</vt:lpstr>
      <vt:lpstr>Bilan et recommandations</vt:lpstr>
      <vt:lpstr>Conclusions</vt:lpstr>
      <vt:lpstr>Datacentre métropolitain UA</vt:lpstr>
      <vt:lpstr>Clusters UA</vt:lpstr>
      <vt:lpstr>Inauguration Datacenter &amp; Passerelle – 8 juillet 16h</vt:lpstr>
      <vt:lpstr>Calendrier des CPN</vt:lpstr>
      <vt:lpstr>Dates futures CPN</vt:lpstr>
      <vt:lpstr>Questions diverses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Schrafstetter</dc:creator>
  <cp:lastModifiedBy>Paola</cp:lastModifiedBy>
  <cp:revision>2</cp:revision>
  <cp:lastPrinted>2020-06-18T16:33:05Z</cp:lastPrinted>
  <dcterms:created xsi:type="dcterms:W3CDTF">2017-09-01T12:55:01Z</dcterms:created>
  <dcterms:modified xsi:type="dcterms:W3CDTF">2022-10-14T06:45:01Z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0x010100315124F87E27A249A3E5FD8F38EE66B6</vt:lpwstr>
  </property>
  <property fmtid="{D5CDD505-2E9C-101B-9397-08002B2CF9AE}" pid="3" name="AuthorIds_UIVersion_1536">
    <vt:lpwstr>6</vt:lpwstr>
  </property>
</Properties>
</file>