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7" r:id="rId5"/>
    <p:sldMasterId id="2147483709" r:id="rId6"/>
    <p:sldMasterId id="2147483822" r:id="rId7"/>
    <p:sldMasterId id="2147483843" r:id="rId8"/>
    <p:sldMasterId id="2147483863" r:id="rId9"/>
  </p:sldMasterIdLst>
  <p:notesMasterIdLst>
    <p:notesMasterId r:id="rId46"/>
  </p:notesMasterIdLst>
  <p:sldIdLst>
    <p:sldId id="256" r:id="rId10"/>
    <p:sldId id="651" r:id="rId11"/>
    <p:sldId id="705" r:id="rId12"/>
    <p:sldId id="707" r:id="rId13"/>
    <p:sldId id="273" r:id="rId14"/>
    <p:sldId id="718" r:id="rId15"/>
    <p:sldId id="717" r:id="rId16"/>
    <p:sldId id="719" r:id="rId17"/>
    <p:sldId id="720" r:id="rId18"/>
    <p:sldId id="721" r:id="rId19"/>
    <p:sldId id="722" r:id="rId20"/>
    <p:sldId id="723" r:id="rId21"/>
    <p:sldId id="626" r:id="rId22"/>
    <p:sldId id="706" r:id="rId23"/>
    <p:sldId id="691" r:id="rId24"/>
    <p:sldId id="711" r:id="rId25"/>
    <p:sldId id="709" r:id="rId26"/>
    <p:sldId id="708" r:id="rId27"/>
    <p:sldId id="710" r:id="rId28"/>
    <p:sldId id="704" r:id="rId29"/>
    <p:sldId id="725" r:id="rId30"/>
    <p:sldId id="726" r:id="rId31"/>
    <p:sldId id="554" r:id="rId32"/>
    <p:sldId id="714" r:id="rId33"/>
    <p:sldId id="728" r:id="rId34"/>
    <p:sldId id="729" r:id="rId35"/>
    <p:sldId id="733" r:id="rId36"/>
    <p:sldId id="731" r:id="rId37"/>
    <p:sldId id="732" r:id="rId38"/>
    <p:sldId id="730" r:id="rId39"/>
    <p:sldId id="715" r:id="rId40"/>
    <p:sldId id="716" r:id="rId41"/>
    <p:sldId id="727" r:id="rId42"/>
    <p:sldId id="713" r:id="rId43"/>
    <p:sldId id="493" r:id="rId44"/>
    <p:sldId id="492" r:id="rId45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 Vincendeau" initials="SV" lastIdx="1" clrIdx="0"/>
  <p:cmAuthor id="1" name="Daniel Bourrion" initials="DB" lastIdx="1" clrIdx="1">
    <p:extLst>
      <p:ext uri="{19B8F6BF-5375-455C-9EA6-DF929625EA0E}">
        <p15:presenceInfo xmlns:p15="http://schemas.microsoft.com/office/powerpoint/2012/main" userId="S::daniel.bourrion@univ-angers.fr::5d034e2d-c6aa-4c66-b6fb-18a87295a5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BAEF"/>
    <a:srgbClr val="000000"/>
    <a:srgbClr val="0BBBEF"/>
    <a:srgbClr val="898989"/>
    <a:srgbClr val="69B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F87ED9-1185-5989-003E-E63EC8E4446B}" v="116" dt="2020-10-01T22:23:54.106"/>
    <p1510:client id="{45DB2C37-BC8A-F2A2-0739-DAD91B40AC2C}" v="1834" dt="2020-10-01T20:48:56.744"/>
    <p1510:client id="{526C2816-4A66-60DA-DD71-1FB35094C83C}" v="49" dt="2020-10-01T17:12:29.377"/>
    <p1510:client id="{593E58A6-0B82-EC48-E950-4343DDC6F3A4}" v="11" dt="2020-10-01T08:42:35.114"/>
    <p1510:client id="{6109B963-C447-404F-9FD5-35D1D09482A9}" v="5" dt="2020-10-01T15:30:49.727"/>
    <p1510:client id="{672A5D72-170F-4025-B6A4-2EF03DA6F732}" v="4" dt="2020-10-06T13:40:35.353"/>
    <p1510:client id="{95DC96CE-6D69-48C9-B7A2-B6366ECD696D}" v="3" dt="2020-10-02T06:15:45.974"/>
    <p1510:client id="{B76317F0-D8EB-41FB-8BB0-8D714EC2970C}" v="481" dt="2020-10-01T15:22:59.248"/>
    <p1510:client id="{D0E91B5A-08C5-444B-ADD6-2E49FD07C332}" v="995" dt="2020-10-01T12:22:15.290"/>
    <p1510:client id="{D17D4482-9AA6-40EA-B1B8-4532CC40A142}" v="474" dt="2020-10-01T13:20:41.326"/>
    <p1510:client id="{ECAE0E74-35BE-78B9-4730-EC092DE7525B}" v="160" dt="2020-10-02T06:23:30.491"/>
    <p1510:client id="{F4888696-456E-4DFE-858A-BDF694D48301}" v="510" dt="2020-10-01T12:01:01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A9EAD-AD01-4746-BD3C-71A663349F42}" type="datetimeFigureOut">
              <a:rPr lang="fr-FR" smtClean="0"/>
              <a:t>06/10/2020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BD956-6367-49CA-B37E-8B9CA66BF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BD956-6367-49CA-B37E-8B9CA66BF27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479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Parmi les </a:t>
            </a:r>
            <a:r>
              <a:rPr lang="fr-FR" err="1"/>
              <a:t>donateeurs</a:t>
            </a:r>
            <a:r>
              <a:rPr lang="fr-FR"/>
              <a:t> (16) : 2 entreprises, </a:t>
            </a:r>
            <a:r>
              <a:rPr lang="fr-FR" err="1"/>
              <a:t>Emmaus</a:t>
            </a:r>
            <a:r>
              <a:rPr lang="fr-FR"/>
              <a:t> et 4/5 personnels UA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4961-15F8-4E2B-A2AA-BD88BD8B2C0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98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Parmi les </a:t>
            </a:r>
            <a:r>
              <a:rPr lang="fr-FR" err="1"/>
              <a:t>donateeurs</a:t>
            </a:r>
            <a:r>
              <a:rPr lang="fr-FR"/>
              <a:t> (16) : 2 entreprises, </a:t>
            </a:r>
            <a:r>
              <a:rPr lang="fr-FR" err="1"/>
              <a:t>Emmaus</a:t>
            </a:r>
            <a:r>
              <a:rPr lang="fr-FR"/>
              <a:t> et 4/5 personnels UA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4961-15F8-4E2B-A2AA-BD88BD8B2C0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920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Parmi les </a:t>
            </a:r>
            <a:r>
              <a:rPr lang="fr-FR" err="1"/>
              <a:t>donateeurs</a:t>
            </a:r>
            <a:r>
              <a:rPr lang="fr-FR"/>
              <a:t> (16) : 2 entreprises, </a:t>
            </a:r>
            <a:r>
              <a:rPr lang="fr-FR" err="1"/>
              <a:t>Emmaus</a:t>
            </a:r>
            <a:r>
              <a:rPr lang="fr-FR"/>
              <a:t> et 4/5 personnels UA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4961-15F8-4E2B-A2AA-BD88BD8B2C0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748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Parmi les </a:t>
            </a:r>
            <a:r>
              <a:rPr lang="fr-FR" err="1"/>
              <a:t>donateeurs</a:t>
            </a:r>
            <a:r>
              <a:rPr lang="fr-FR"/>
              <a:t> (16) : 2 entreprises, </a:t>
            </a:r>
            <a:r>
              <a:rPr lang="fr-FR" err="1"/>
              <a:t>Emmaus</a:t>
            </a:r>
            <a:r>
              <a:rPr lang="fr-FR"/>
              <a:t> et 4/5 personnels UA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4961-15F8-4E2B-A2AA-BD88BD8B2C0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252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Parmi les </a:t>
            </a:r>
            <a:r>
              <a:rPr lang="fr-FR" err="1"/>
              <a:t>donateeurs</a:t>
            </a:r>
            <a:r>
              <a:rPr lang="fr-FR"/>
              <a:t> (16) : 2 entreprises, </a:t>
            </a:r>
            <a:r>
              <a:rPr lang="fr-FR" err="1"/>
              <a:t>Emmaus</a:t>
            </a:r>
            <a:r>
              <a:rPr lang="fr-FR"/>
              <a:t> et 4/5 personnels UA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4961-15F8-4E2B-A2AA-BD88BD8B2C0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485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Parmi les </a:t>
            </a:r>
            <a:r>
              <a:rPr lang="fr-FR" err="1"/>
              <a:t>donateeurs</a:t>
            </a:r>
            <a:r>
              <a:rPr lang="fr-FR"/>
              <a:t> (16) : 2 entreprises, </a:t>
            </a:r>
            <a:r>
              <a:rPr lang="fr-FR" err="1"/>
              <a:t>Emmaus</a:t>
            </a:r>
            <a:r>
              <a:rPr lang="fr-FR"/>
              <a:t> et 4/5 personnels UA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4961-15F8-4E2B-A2AA-BD88BD8B2C0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933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Parmi les </a:t>
            </a:r>
            <a:r>
              <a:rPr lang="fr-FR" err="1"/>
              <a:t>donateeurs</a:t>
            </a:r>
            <a:r>
              <a:rPr lang="fr-FR"/>
              <a:t> (16) : 2 entreprises, </a:t>
            </a:r>
            <a:r>
              <a:rPr lang="fr-FR" err="1"/>
              <a:t>Emmaus</a:t>
            </a:r>
            <a:r>
              <a:rPr lang="fr-FR"/>
              <a:t> et 4/5 personnels UA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4961-15F8-4E2B-A2AA-BD88BD8B2C0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075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Parmi les </a:t>
            </a:r>
            <a:r>
              <a:rPr lang="fr-FR" err="1"/>
              <a:t>donateeurs</a:t>
            </a:r>
            <a:r>
              <a:rPr lang="fr-FR"/>
              <a:t> (16) : 2 entreprises, </a:t>
            </a:r>
            <a:r>
              <a:rPr lang="fr-FR" err="1"/>
              <a:t>Emmaus</a:t>
            </a:r>
            <a:r>
              <a:rPr lang="fr-FR"/>
              <a:t> et 4/5 personnels UA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4961-15F8-4E2B-A2AA-BD88BD8B2C0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863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Parmi les </a:t>
            </a:r>
            <a:r>
              <a:rPr lang="fr-FR" err="1"/>
              <a:t>donateeurs</a:t>
            </a:r>
            <a:r>
              <a:rPr lang="fr-FR"/>
              <a:t> (16) : 2 entreprises, </a:t>
            </a:r>
            <a:r>
              <a:rPr lang="fr-FR" err="1"/>
              <a:t>Emmaus</a:t>
            </a:r>
            <a:r>
              <a:rPr lang="fr-FR"/>
              <a:t> et 4/5 personnels UA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4961-15F8-4E2B-A2AA-BD88BD8B2C0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09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21823A-F740-42C3-ACB0-61FD95936EAA}"/>
              </a:ext>
            </a:extLst>
          </p:cNvPr>
          <p:cNvSpPr/>
          <p:nvPr userDrawn="1"/>
        </p:nvSpPr>
        <p:spPr>
          <a:xfrm>
            <a:off x="163902" y="145062"/>
            <a:ext cx="8816196" cy="3252188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129795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16392"/>
            <a:ext cx="6858000" cy="134140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06/10/2020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CEC214-D9D2-4665-977E-C37D135B8E86}"/>
              </a:ext>
            </a:extLst>
          </p:cNvPr>
          <p:cNvSpPr/>
          <p:nvPr userDrawn="1"/>
        </p:nvSpPr>
        <p:spPr>
          <a:xfrm>
            <a:off x="163902" y="145062"/>
            <a:ext cx="559998" cy="138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36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06/10/2020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65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06/10/2020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4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169479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99166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84706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53646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0313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15636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9142F-7272-41AA-89FA-98415222E6FA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750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6400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3268EE-B5C7-4C5E-96C0-636DCFD5B750}"/>
              </a:ext>
            </a:extLst>
          </p:cNvPr>
          <p:cNvSpPr/>
          <p:nvPr userDrawn="1"/>
        </p:nvSpPr>
        <p:spPr>
          <a:xfrm>
            <a:off x="314678" y="310551"/>
            <a:ext cx="8669547" cy="960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180735-B75E-457E-8CC5-70C8F5D93868}"/>
              </a:ext>
            </a:extLst>
          </p:cNvPr>
          <p:cNvSpPr/>
          <p:nvPr userDrawn="1"/>
        </p:nvSpPr>
        <p:spPr>
          <a:xfrm>
            <a:off x="198408" y="163902"/>
            <a:ext cx="8669547" cy="905774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0551"/>
            <a:ext cx="7886700" cy="759126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0996"/>
            <a:ext cx="7886700" cy="4675967"/>
          </a:xfrm>
        </p:spPr>
        <p:txBody>
          <a:bodyPr/>
          <a:lstStyle>
            <a:lvl2pPr marL="685800" indent="-228600">
              <a:buFont typeface="Verdana" panose="020B0604030504040204" pitchFamily="34" charset="0"/>
              <a:buChar char="–"/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06/10/2020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447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04843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08044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18257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526162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2652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0858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99587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52156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20350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5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54817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9898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06/10/2020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5D449D-C643-48A7-BD21-96E794B46011}"/>
              </a:ext>
            </a:extLst>
          </p:cNvPr>
          <p:cNvSpPr/>
          <p:nvPr userDrawn="1"/>
        </p:nvSpPr>
        <p:spPr>
          <a:xfrm>
            <a:off x="314678" y="310550"/>
            <a:ext cx="8669547" cy="35627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D4570A-232C-435D-AFE1-AD6DAD22DFD9}"/>
              </a:ext>
            </a:extLst>
          </p:cNvPr>
          <p:cNvSpPr/>
          <p:nvPr userDrawn="1"/>
        </p:nvSpPr>
        <p:spPr>
          <a:xfrm>
            <a:off x="198408" y="146649"/>
            <a:ext cx="8669547" cy="3562709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887476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58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7202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94961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24543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80317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5BDE18-7311-4D84-95CA-5D3720DCD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5B82AA-5F66-49EA-B902-E3C9DEA7E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F65899-6662-4A98-B504-821FCED8542D}"/>
              </a:ext>
            </a:extLst>
          </p:cNvPr>
          <p:cNvSpPr/>
          <p:nvPr userDrawn="1"/>
        </p:nvSpPr>
        <p:spPr>
          <a:xfrm>
            <a:off x="0" y="1"/>
            <a:ext cx="900836" cy="262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BF5822-830B-4B01-88D8-B7D29C796E95}"/>
              </a:ext>
            </a:extLst>
          </p:cNvPr>
          <p:cNvSpPr/>
          <p:nvPr userDrawn="1"/>
        </p:nvSpPr>
        <p:spPr>
          <a:xfrm>
            <a:off x="78581" y="95249"/>
            <a:ext cx="8991000" cy="6660000"/>
          </a:xfrm>
          <a:prstGeom prst="rect">
            <a:avLst/>
          </a:prstGeom>
          <a:noFill/>
          <a:ln w="215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70585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8A04F6-BC06-49DE-AE35-07E6C02478C8}"/>
              </a:ext>
            </a:extLst>
          </p:cNvPr>
          <p:cNvSpPr/>
          <p:nvPr userDrawn="1"/>
        </p:nvSpPr>
        <p:spPr>
          <a:xfrm>
            <a:off x="357187" y="486172"/>
            <a:ext cx="8596313" cy="29499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E480EBF-863D-4F47-9684-06EAAECA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31" y="232570"/>
            <a:ext cx="8605838" cy="2891631"/>
          </a:xfrm>
          <a:solidFill>
            <a:srgbClr val="0BBBEF"/>
          </a:solidFill>
        </p:spPr>
        <p:txBody>
          <a:bodyPr anchor="ctr" anchorCtr="0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C19024-B985-4959-AA8E-F82FF5CB2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437" y="3537745"/>
            <a:ext cx="8234363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99EE0F-4835-44FC-9C71-F5C1274C38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882" y="5397501"/>
            <a:ext cx="924935" cy="1231900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/>
              <a:t>Université d’Angers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13B83DA9-F49E-4952-BC77-34F711FE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978" y="6315869"/>
            <a:ext cx="422672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fld id="{299402C8-AAF6-430C-9C4F-B768B719CBA8}" type="slidenum">
              <a:rPr lang="fr-FR" smtClean="0"/>
              <a:pPr defTabSz="68580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706937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DFEB0D-8C6F-4239-A2C8-0E1BBD8132D1}"/>
              </a:ext>
            </a:extLst>
          </p:cNvPr>
          <p:cNvSpPr/>
          <p:nvPr userDrawn="1"/>
        </p:nvSpPr>
        <p:spPr>
          <a:xfrm>
            <a:off x="388649" y="466726"/>
            <a:ext cx="8583901" cy="12710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9E5EC5-C364-4CAC-876F-BCFEB9E8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244732"/>
            <a:ext cx="8629650" cy="1260218"/>
          </a:xfrm>
          <a:solidFill>
            <a:srgbClr val="0BBBE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304604-87A8-4B52-A5CE-B9A72243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2471"/>
            <a:ext cx="7886700" cy="356472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14823D1-1F79-427E-AD4D-3862830B33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882" y="5397501"/>
            <a:ext cx="924935" cy="1231900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/>
              <a:t>Université d’Angers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13B83DA9-F49E-4952-BC77-34F711FE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978" y="6315869"/>
            <a:ext cx="422672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fld id="{299402C8-AAF6-430C-9C4F-B768B719CBA8}" type="slidenum">
              <a:rPr lang="fr-FR" smtClean="0"/>
              <a:pPr defTabSz="68580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487360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538667-5CEF-40D4-BB4B-73F5027F8451}"/>
              </a:ext>
            </a:extLst>
          </p:cNvPr>
          <p:cNvSpPr/>
          <p:nvPr userDrawn="1"/>
        </p:nvSpPr>
        <p:spPr>
          <a:xfrm>
            <a:off x="388649" y="466726"/>
            <a:ext cx="8583901" cy="12710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7283E42-833D-4ED4-B08D-E59D79C3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244732"/>
            <a:ext cx="8629650" cy="1260218"/>
          </a:xfrm>
          <a:solidFill>
            <a:srgbClr val="0BBBE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78FDDBF-890B-45AB-99D4-6941BEC00E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882" y="5397501"/>
            <a:ext cx="924935" cy="1231900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/>
              <a:t>Université d’Angers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13B83DA9-F49E-4952-BC77-34F711FE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978" y="6315869"/>
            <a:ext cx="422672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fld id="{299402C8-AAF6-430C-9C4F-B768B719CBA8}" type="slidenum">
              <a:rPr lang="fr-FR" smtClean="0"/>
              <a:pPr defTabSz="68580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617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939091-94BF-4AB9-B41C-CB0F9276A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022723-B1E4-4D21-A029-81B1688B2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D07E78-F805-4EE4-B956-60038269E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C910A2-5A78-4589-8976-64E928532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62BD5B3-BF30-453F-8434-0ED6EB0C1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>
                <a:solidFill>
                  <a:prstClr val="white"/>
                </a:solidFill>
              </a:rPr>
              <a:t>Université d’Angers</a:t>
            </a:r>
          </a:p>
        </p:txBody>
      </p:sp>
    </p:spTree>
    <p:extLst>
      <p:ext uri="{BB962C8B-B14F-4D97-AF65-F5344CB8AC3E}">
        <p14:creationId xmlns:p14="http://schemas.microsoft.com/office/powerpoint/2010/main" val="176653773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9300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06/10/2020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262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Noi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70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31431" y="5520421"/>
            <a:ext cx="1761231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lvl1pPr algn="r">
              <a:defRPr lang="en-GB" sz="1200" dirty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/>
              <a:t>Insérer un logo client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0" tIns="72000" rIns="0" bIns="72000" anchor="b">
            <a:noAutofit/>
          </a:bodyPr>
          <a:lstStyle>
            <a:lvl1pPr algn="r">
              <a:defRPr sz="28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Présentation</a:t>
            </a:r>
          </a:p>
        </p:txBody>
      </p:sp>
      <p:sp>
        <p:nvSpPr>
          <p:cNvPr id="14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7277" y="4425489"/>
            <a:ext cx="5815385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 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77277" y="5034155"/>
            <a:ext cx="5815385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Date | Auteur | Diffusion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94774" cy="6496334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9826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77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urple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r="-63997" b="-5943"/>
          <a:stretch/>
        </p:blipFill>
        <p:spPr bwMode="auto">
          <a:xfrm>
            <a:off x="0" y="1"/>
            <a:ext cx="9144000" cy="68564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9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31432" y="5520421"/>
            <a:ext cx="1761231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 anchorCtr="0"/>
          <a:lstStyle>
            <a:lvl1pPr algn="r">
              <a:defRPr lang="en-GB" sz="12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/>
              <a:t>Insérer un logo client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8" y="3334423"/>
            <a:ext cx="5815385" cy="964800"/>
          </a:xfrm>
        </p:spPr>
        <p:txBody>
          <a:bodyPr lIns="0" tIns="72000" rIns="0" bIns="72000" anchor="b">
            <a:noAutofit/>
          </a:bodyPr>
          <a:lstStyle>
            <a:lvl1pPr algn="r">
              <a:defRPr sz="2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7278" y="4425489"/>
            <a:ext cx="5815385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Sous-titre de votre présentation</a:t>
            </a:r>
          </a:p>
        </p:txBody>
      </p:sp>
      <p:sp>
        <p:nvSpPr>
          <p:cNvPr id="16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77278" y="5034155"/>
            <a:ext cx="5815385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Date | Auteur | Diffusion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8615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53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404665"/>
            <a:ext cx="8507077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Compléter avec un titre ici qui porte votre message sur deux lignes au maximum pour des raisons de lisibilité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</p:spTree>
    <p:extLst>
      <p:ext uri="{BB962C8B-B14F-4D97-AF65-F5344CB8AC3E}">
        <p14:creationId xmlns:p14="http://schemas.microsoft.com/office/powerpoint/2010/main" val="130759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319015" y="1268414"/>
            <a:ext cx="8507077" cy="4968875"/>
          </a:xfrm>
          <a:prstGeom prst="rect">
            <a:avLst/>
          </a:prstGeom>
        </p:spPr>
        <p:txBody>
          <a:bodyPr lIns="108000" tIns="108000" rIns="108000" bIns="108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algn="just">
              <a:defRPr>
                <a:solidFill>
                  <a:schemeClr val="tx1"/>
                </a:solidFill>
              </a:defRPr>
            </a:lvl6pPr>
            <a:lvl7pPr algn="just">
              <a:defRPr>
                <a:solidFill>
                  <a:schemeClr val="tx1"/>
                </a:solidFill>
              </a:defRPr>
            </a:lvl7pPr>
            <a:lvl8pPr algn="just">
              <a:defRPr>
                <a:solidFill>
                  <a:schemeClr val="tx1"/>
                </a:solidFill>
              </a:defRPr>
            </a:lvl8pPr>
            <a:lvl9pPr algn="just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Niveau 1 - </a:t>
            </a:r>
            <a:r>
              <a:rPr lang="fr-FR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/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5"/>
            <a:r>
              <a:rPr lang="fr-FR"/>
              <a:t>Niveau 6</a:t>
            </a:r>
          </a:p>
          <a:p>
            <a:pPr lvl="6"/>
            <a:r>
              <a:rPr lang="fr-FR"/>
              <a:t>Niveau 7</a:t>
            </a:r>
          </a:p>
          <a:p>
            <a:pPr lvl="7"/>
            <a:r>
              <a:rPr lang="fr-FR" noProof="0"/>
              <a:t>Nive</a:t>
            </a:r>
            <a:r>
              <a:rPr lang="fr-FR"/>
              <a:t>au 8</a:t>
            </a:r>
          </a:p>
          <a:p>
            <a:pPr lvl="8"/>
            <a:r>
              <a:rPr lang="fr-FR"/>
              <a:t>Niveau 9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3A78BB8-1A9B-4281-867D-7F466688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015902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t Text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19016" y="1268413"/>
            <a:ext cx="4126657" cy="4968000"/>
          </a:xfrm>
          <a:prstGeom prst="rect">
            <a:avLst/>
          </a:prstGeom>
          <a:solidFill>
            <a:schemeClr val="tx2"/>
          </a:solidFill>
        </p:spPr>
        <p:txBody>
          <a:bodyPr lIns="108000" tIns="108000" rIns="108000" bIns="10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99436" y="1268413"/>
            <a:ext cx="4126657" cy="4968000"/>
          </a:xfrm>
          <a:prstGeom prst="rect">
            <a:avLst/>
          </a:prstGeom>
        </p:spPr>
        <p:txBody>
          <a:bodyPr lIns="108000" tIns="108000" rIns="108000" bIns="10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9111C96-5471-4B1E-8E82-0A858416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675903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6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312405" y="404665"/>
            <a:ext cx="8507077" cy="863748"/>
          </a:xfrm>
          <a:prstGeom prst="rect">
            <a:avLst/>
          </a:prstGeom>
          <a:noFill/>
        </p:spPr>
        <p:txBody>
          <a:bodyPr vert="horz" lIns="108000" tIns="36000" rIns="108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AGENDA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26662" y="1289328"/>
            <a:ext cx="5715624" cy="684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20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26662" y="2091951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526662" y="2894574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526662" y="3697197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526662" y="4499820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5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418718" y="1289328"/>
            <a:ext cx="1275626" cy="684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1000" b="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418718" y="4499820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418718" y="3697197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418718" y="2894574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418718" y="2091951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526662" y="5302445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6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418718" y="5302445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324638" y="1289328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324638" y="2091951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02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324638" y="2894574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03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324638" y="3697197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04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324638" y="4499820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324638" y="5302445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9777942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10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26662" y="1282012"/>
            <a:ext cx="5594684" cy="414000"/>
          </a:xfrm>
          <a:prstGeom prst="rect">
            <a:avLst/>
          </a:prstGeom>
        </p:spPr>
        <p:txBody>
          <a:bodyPr wrap="square" tIns="0" bIns="0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00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26662" y="1757553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526662" y="2233094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526662" y="2708635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526662" y="5561883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10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419983" y="1282012"/>
            <a:ext cx="1159660" cy="414000"/>
          </a:xfrm>
          <a:prstGeom prst="rect">
            <a:avLst/>
          </a:prstGeom>
        </p:spPr>
        <p:txBody>
          <a:bodyPr wrap="square" tIns="108000" bIns="108000" anchor="ctr">
            <a:noAutofit/>
          </a:bodyPr>
          <a:lstStyle>
            <a:lvl1pPr algn="l">
              <a:defRPr sz="1000" b="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419983" y="5561883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419983" y="2708635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419983" y="2233094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419983" y="1757553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526662" y="3184176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5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419983" y="3184176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1526662" y="3659717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6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1526662" y="4135258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7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7419983" y="4135258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7419983" y="3659717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1526662" y="4610799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8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7419983" y="4610799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1526662" y="5086340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9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7419983" y="5086340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56" hasCustomPrompt="1"/>
          </p:nvPr>
        </p:nvSpPr>
        <p:spPr>
          <a:xfrm>
            <a:off x="330222" y="1282012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57" hasCustomPrompt="1"/>
          </p:nvPr>
        </p:nvSpPr>
        <p:spPr>
          <a:xfrm>
            <a:off x="330222" y="1757553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02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58" hasCustomPrompt="1"/>
          </p:nvPr>
        </p:nvSpPr>
        <p:spPr>
          <a:xfrm>
            <a:off x="330222" y="2233094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03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330222" y="2708635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04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330222" y="3184176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05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61" hasCustomPrompt="1"/>
          </p:nvPr>
        </p:nvSpPr>
        <p:spPr>
          <a:xfrm>
            <a:off x="330222" y="3659717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06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330222" y="4135258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07</a:t>
            </a:r>
          </a:p>
        </p:txBody>
      </p:sp>
      <p:sp>
        <p:nvSpPr>
          <p:cNvPr id="63" name="Text Placeholder 4"/>
          <p:cNvSpPr>
            <a:spLocks noGrp="1"/>
          </p:cNvSpPr>
          <p:nvPr>
            <p:ph type="body" sz="quarter" idx="63" hasCustomPrompt="1"/>
          </p:nvPr>
        </p:nvSpPr>
        <p:spPr>
          <a:xfrm>
            <a:off x="330222" y="4610799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08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330222" y="5086340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09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330222" y="5561883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10</a:t>
            </a:r>
          </a:p>
        </p:txBody>
      </p:sp>
      <p:sp>
        <p:nvSpPr>
          <p:cNvPr id="36" name="Title 1"/>
          <p:cNvSpPr txBox="1">
            <a:spLocks/>
          </p:cNvSpPr>
          <p:nvPr userDrawn="1"/>
        </p:nvSpPr>
        <p:spPr>
          <a:xfrm>
            <a:off x="312405" y="404665"/>
            <a:ext cx="8507077" cy="863748"/>
          </a:xfrm>
          <a:prstGeom prst="rect">
            <a:avLst/>
          </a:prstGeom>
          <a:noFill/>
        </p:spPr>
        <p:txBody>
          <a:bodyPr vert="horz" lIns="108000" tIns="36000" rIns="108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33147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16804" cy="4725900"/>
          </a:xfrm>
          <a:prstGeom prst="rect">
            <a:avLst/>
          </a:prstGeom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2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</p:spTree>
    <p:extLst>
      <p:ext uri="{BB962C8B-B14F-4D97-AF65-F5344CB8AC3E}">
        <p14:creationId xmlns:p14="http://schemas.microsoft.com/office/powerpoint/2010/main" val="11347238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ilver Grey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4259" b="-45082"/>
          <a:stretch/>
        </p:blipFill>
        <p:spPr>
          <a:xfrm>
            <a:off x="0" y="0"/>
            <a:ext cx="9144000" cy="6856413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2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83290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06/10/2020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6884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4259" b="-45082"/>
          <a:stretch/>
        </p:blipFill>
        <p:spPr>
          <a:xfrm>
            <a:off x="0" y="0"/>
            <a:ext cx="9144000" cy="685641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1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7105119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4259" b="-45082"/>
          <a:stretch/>
        </p:blipFill>
        <p:spPr>
          <a:xfrm>
            <a:off x="0" y="0"/>
            <a:ext cx="9144000" cy="6856413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1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11961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7356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Contac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4204" b="-45087"/>
          <a:stretch/>
        </p:blipFill>
        <p:spPr>
          <a:xfrm>
            <a:off x="-1" y="-9086"/>
            <a:ext cx="9144001" cy="6858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8615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0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rveillant\Desktop\WAVESTONE #ProdTools\4. Visuels\La city 2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94"/>
          <a:stretch/>
        </p:blipFill>
        <p:spPr bwMode="auto">
          <a:xfrm>
            <a:off x="-14356" y="1"/>
            <a:ext cx="9158356" cy="686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 bwMode="black">
          <a:xfrm>
            <a:off x="-958" y="0"/>
            <a:ext cx="2126274" cy="5229201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PARIS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LONDRES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NEW YORK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HONG KONG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SINGAPORE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DUBAI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SAO PAULO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LUXEMBOURG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MADRID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MILAN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BRUXELLES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GENEVE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CASABLANCA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ISTAMBUL *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LYON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MARSEILLE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NANTES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 bwMode="black">
          <a:xfrm>
            <a:off x="583865" y="5301209"/>
            <a:ext cx="697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* Partenariats</a:t>
            </a:r>
          </a:p>
        </p:txBody>
      </p:sp>
      <p:pic>
        <p:nvPicPr>
          <p:cNvPr id="9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8615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96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364549" y="3212976"/>
          <a:ext cx="8671012" cy="40538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17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6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33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4884">
                <a:tc>
                  <a:txBody>
                    <a:bodyPr/>
                    <a:lstStyle/>
                    <a:p>
                      <a:r>
                        <a:rPr lang="fr-FR" sz="900" b="1"/>
                        <a:t>Niveau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Police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Couleur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Taille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Effet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Bullet 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</a:t>
                      </a:r>
                      <a:b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Espacement </a:t>
                      </a:r>
                    </a:p>
                    <a:p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43">
                <a:tc>
                  <a:txBody>
                    <a:bodyPr/>
                    <a:lstStyle/>
                    <a:p>
                      <a:r>
                        <a:rPr lang="fr-FR" sz="1000" i="0" kern="1200" cap="all" baseline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n-cs"/>
                        </a:rPr>
                        <a:t>surtitre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 / 132 / 129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CAPS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71">
                <a:tc>
                  <a:txBody>
                    <a:bodyPr/>
                    <a:lstStyle/>
                    <a:p>
                      <a:r>
                        <a:rPr lang="fr-FR" sz="2200" kern="1200" baseline="0">
                          <a:solidFill>
                            <a:schemeClr val="bg2"/>
                          </a:solidFill>
                          <a:latin typeface="+mj-lt"/>
                          <a:ea typeface="+mj-ea"/>
                          <a:cs typeface="+mj-cs"/>
                        </a:rPr>
                        <a:t>Titre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  <a:p>
                      <a:pPr algn="ctr"/>
                      <a:endParaRPr lang="fr-FR" sz="1000" i="0" kern="1200" cap="none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1000" i="0" kern="1200" cap="all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lvl="0"/>
                      <a:r>
                        <a:rPr lang="fr-FR" sz="1600" i="0" kern="1200" cap="none" baseline="0">
                          <a:solidFill>
                            <a:srgbClr val="503078"/>
                          </a:solidFill>
                          <a:latin typeface="+mn-lt"/>
                          <a:ea typeface="+mn-ea"/>
                          <a:cs typeface="+mn-cs"/>
                        </a:rPr>
                        <a:t>Niveau 1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1000" i="0" kern="1200" cap="all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2"/>
                        </a:buClr>
                        <a:buFont typeface="Tempus Sans ITC" panose="04020404030D07020202" pitchFamily="82" charset="0"/>
                        <a:buChar char="/"/>
                      </a:pPr>
                      <a:r>
                        <a:rPr lang="fr-F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2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Tempus Sans ITC</a:t>
                      </a:r>
                      <a:b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002F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r>
                        <a:rPr lang="fr-F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3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›"/>
                      </a:pPr>
                      <a:r>
                        <a:rPr lang="fr-FR" sz="12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Tahoma" panose="020B0604030504040204" pitchFamily="34" charset="0"/>
                        <a:buNone/>
                      </a:pP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 </a:t>
                      </a:r>
                      <a:b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203A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1,8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»"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</a:t>
                      </a:r>
                      <a:b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00BB</a:t>
                      </a:r>
                    </a:p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2,5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4445673" y="410412"/>
            <a:ext cx="4380420" cy="1080119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Remaining bug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La Police Tahoma italique ne passe pas à l’impression depuis un document PDF généré directement par PPT.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Passer par une imprimante PDF type PDF Creator.</a:t>
            </a:r>
          </a:p>
        </p:txBody>
      </p:sp>
      <p:graphicFrame>
        <p:nvGraphicFramePr>
          <p:cNvPr id="7" name="Inhaltsplatzhalter 3"/>
          <p:cNvGraphicFramePr>
            <a:graphicFrameLocks/>
          </p:cNvGraphicFramePr>
          <p:nvPr userDrawn="1"/>
        </p:nvGraphicFramePr>
        <p:xfrm>
          <a:off x="335141" y="1470716"/>
          <a:ext cx="8520100" cy="17724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6682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1" kern="1200" noProof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Color scheme</a:t>
                      </a:r>
                    </a:p>
                  </a:txBody>
                  <a:tcPr marL="66462" marR="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1</a:t>
                      </a:r>
                    </a:p>
                  </a:txBody>
                  <a:tcPr marL="66462" marR="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1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1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3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4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5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6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0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5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  <a:b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240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156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197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184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118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129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154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166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How to use the Wavestone </a:t>
            </a:r>
            <a:r>
              <a:rPr lang="fr-FR" noProof="0" err="1"/>
              <a:t>ppt</a:t>
            </a:r>
            <a:r>
              <a:rPr lang="fr-FR" noProof="0"/>
              <a:t> </a:t>
            </a:r>
            <a:r>
              <a:rPr lang="fr-FR" noProof="0" err="1"/>
              <a:t>template</a:t>
            </a:r>
            <a:endParaRPr lang="fr-FR" noProof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404665"/>
            <a:ext cx="8507077" cy="326140"/>
          </a:xfrm>
        </p:spPr>
        <p:txBody>
          <a:bodyPr lIns="108000" tIns="3600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Color &amp; Font structure</a:t>
            </a:r>
          </a:p>
        </p:txBody>
      </p:sp>
      <p:grpSp>
        <p:nvGrpSpPr>
          <p:cNvPr id="3" name="Groupe 2"/>
          <p:cNvGrpSpPr/>
          <p:nvPr userDrawn="1"/>
        </p:nvGrpSpPr>
        <p:grpSpPr>
          <a:xfrm>
            <a:off x="312406" y="730806"/>
            <a:ext cx="4126656" cy="753979"/>
            <a:chOff x="338440" y="866281"/>
            <a:chExt cx="4614560" cy="753979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38440" y="866281"/>
              <a:ext cx="4614560" cy="753979"/>
            </a:xfrm>
            <a:prstGeom prst="rect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>
                  <a:ln>
                    <a:noFill/>
                  </a:ln>
                  <a:solidFill>
                    <a:srgbClr val="503078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Raccourci pour changer de niveau 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>
                  <a:ln>
                    <a:noFill/>
                  </a:ln>
                  <a:solidFill>
                    <a:srgbClr val="503078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Shift + Alt + Flèche droite ou gauche</a:t>
              </a:r>
            </a:p>
          </p:txBody>
        </p:sp>
        <p:pic>
          <p:nvPicPr>
            <p:cNvPr id="12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142" y="998628"/>
              <a:ext cx="489284" cy="489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26210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DP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" y="6669088"/>
            <a:ext cx="9158654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8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fr-FR" sz="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9" name="Numero"/>
          <p:cNvSpPr>
            <a:spLocks noChangeArrowheads="1"/>
          </p:cNvSpPr>
          <p:nvPr userDrawn="1"/>
        </p:nvSpPr>
        <p:spPr bwMode="auto">
          <a:xfrm>
            <a:off x="8839626" y="6669093"/>
            <a:ext cx="304374" cy="22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4" tIns="45692" rIns="91384" bIns="45692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4DD48-17BC-4FDF-AB5F-031E7608C1BF}" type="slidenum">
              <a:rPr kumimoji="1" lang="fr-CA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1" lang="fr-CA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549200" y="134838"/>
            <a:ext cx="8102991" cy="255186"/>
          </a:xfrm>
        </p:spPr>
        <p:txBody>
          <a:bodyPr>
            <a:noAutofit/>
          </a:bodyPr>
          <a:lstStyle>
            <a:lvl1pPr algn="l">
              <a:defRPr sz="1400" cap="all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Titre section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549204" y="387470"/>
            <a:ext cx="8121614" cy="385615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6924" indent="0" algn="l">
              <a:buNone/>
              <a:defRPr/>
            </a:lvl2pPr>
            <a:lvl3pPr marL="913848" indent="0" algn="l">
              <a:buNone/>
              <a:defRPr/>
            </a:lvl3pPr>
            <a:lvl4pPr marL="1370770" indent="0" algn="l">
              <a:buNone/>
              <a:defRPr/>
            </a:lvl4pPr>
            <a:lvl5pPr marL="1827694" indent="0" algn="l">
              <a:buNone/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443901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08206"/>
      </p:ext>
    </p:extLst>
  </p:cSld>
  <p:clrMapOvr>
    <a:masterClrMapping/>
  </p:clrMapOvr>
  <p:transition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dential - 1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19016" y="1268414"/>
            <a:ext cx="4718769" cy="3795699"/>
          </a:xfrm>
          <a:prstGeom prst="rect">
            <a:avLst/>
          </a:prstGeom>
          <a:noFill/>
        </p:spPr>
        <p:txBody>
          <a:bodyPr lIns="108000" tIns="108000" rIns="108000" bIns="10800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 sz="1200"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 sz="1100"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1 - To move to the next level, Alt + Shift + right arrow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9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171706"/>
            <a:ext cx="9144000" cy="1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250622" y="1268414"/>
            <a:ext cx="3575471" cy="3255699"/>
          </a:xfrm>
        </p:spPr>
        <p:txBody>
          <a:bodyPr anchor="t"/>
          <a:lstStyle>
            <a:lvl1pPr algn="ctr">
              <a:defRPr sz="1400">
                <a:solidFill>
                  <a:schemeClr val="accent5"/>
                </a:solidFill>
              </a:defRPr>
            </a:lvl1pPr>
          </a:lstStyle>
          <a:p>
            <a:r>
              <a:rPr lang="fr-FR"/>
              <a:t>Insérer votre illustration ici</a:t>
            </a:r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250461" y="4524112"/>
            <a:ext cx="3575631" cy="540000"/>
          </a:xfrm>
        </p:spPr>
        <p:txBody>
          <a:bodyPr lIns="0" rIns="0" anchor="b"/>
          <a:lstStyle>
            <a:lvl1pPr algn="l">
              <a:buFontTx/>
              <a:buNone/>
              <a:defRPr sz="1000" i="0" cap="none" baseline="0">
                <a:solidFill>
                  <a:schemeClr val="accent5"/>
                </a:solidFill>
              </a:defRPr>
            </a:lvl1pPr>
            <a:lvl2pPr>
              <a:buFontTx/>
              <a:buNone/>
              <a:defRPr i="1">
                <a:solidFill>
                  <a:schemeClr val="bg2"/>
                </a:solidFill>
              </a:defRPr>
            </a:lvl2pPr>
            <a:lvl3pPr>
              <a:buFontTx/>
              <a:buNone/>
              <a:defRPr i="1">
                <a:solidFill>
                  <a:schemeClr val="bg2"/>
                </a:solidFill>
              </a:defRPr>
            </a:lvl3pPr>
            <a:lvl4pPr>
              <a:buFontTx/>
              <a:buNone/>
              <a:defRPr i="1">
                <a:solidFill>
                  <a:schemeClr val="bg2"/>
                </a:solidFill>
              </a:defRPr>
            </a:lvl4pPr>
            <a:lvl5pPr marL="360000" indent="0">
              <a:buFontTx/>
              <a:buNone/>
              <a:defRPr i="1">
                <a:solidFill>
                  <a:schemeClr val="bg2"/>
                </a:solidFill>
              </a:defRPr>
            </a:lvl5pPr>
          </a:lstStyle>
          <a:p>
            <a:pPr lvl="0"/>
            <a:r>
              <a:rPr lang="fr-FR" noProof="0"/>
              <a:t>Insérer le titre de votre illustration ici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81274" y="5189706"/>
            <a:ext cx="2399262" cy="1044000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266700" marR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  <a:tabLst/>
              <a:defRPr lang="fr-FR" sz="1000" i="0" kern="1200" cap="none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cap="none" baseline="0">
                <a:solidFill>
                  <a:schemeClr val="bg1"/>
                </a:solidFill>
              </a:defRPr>
            </a:lvl2pPr>
            <a:lvl3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>
                <a:solidFill>
                  <a:schemeClr val="bg1"/>
                </a:solidFill>
              </a:defRPr>
            </a:lvl3pPr>
            <a:lvl4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cap="none" baseline="0">
                <a:solidFill>
                  <a:schemeClr val="bg1"/>
                </a:solidFill>
              </a:defRPr>
            </a:lvl4pPr>
            <a:lvl5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>
                <a:solidFill>
                  <a:schemeClr val="bg1"/>
                </a:solidFill>
              </a:defRPr>
            </a:lvl5pPr>
            <a:lvl6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>
                <a:solidFill>
                  <a:schemeClr val="bg1"/>
                </a:solidFill>
              </a:defRPr>
            </a:lvl6pPr>
            <a:lvl7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baseline="0">
                <a:solidFill>
                  <a:schemeClr val="bg1"/>
                </a:solidFill>
              </a:defRPr>
            </a:lvl7pPr>
            <a:lvl8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baseline="0">
                <a:solidFill>
                  <a:schemeClr val="bg1"/>
                </a:solidFill>
              </a:defRPr>
            </a:lvl8pPr>
            <a:lvl9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Résultat ou élément-clé</a:t>
            </a:r>
          </a:p>
          <a:p>
            <a:pPr lvl="0"/>
            <a:r>
              <a:rPr lang="fr-FR"/>
              <a:t>Résultat ou élément-clé</a:t>
            </a:r>
          </a:p>
          <a:p>
            <a:pPr lvl="0"/>
            <a:r>
              <a:rPr lang="fr-FR"/>
              <a:t>Résultat ou élément-clé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31742" y="5189706"/>
            <a:ext cx="2399262" cy="1044000"/>
          </a:xfrm>
          <a:solidFill>
            <a:schemeClr val="tx2"/>
          </a:solidFill>
        </p:spPr>
        <p:txBody>
          <a:bodyPr vert="horz" lIns="108000" tIns="108000" rIns="108000" bIns="108000" rtlCol="0" anchor="ctr">
            <a:noAutofit/>
          </a:bodyPr>
          <a:lstStyle>
            <a:lvl1pPr>
              <a:defRPr lang="fr-FR" sz="1000" dirty="0" smtClean="0"/>
            </a:lvl1pPr>
          </a:lstStyle>
          <a:p>
            <a:pPr marL="266700" marR="0" lvl="0" indent="-171450" algn="l" fontAlgn="auto"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fr-FR"/>
              <a:t>Résultat ou élément-clé</a:t>
            </a:r>
          </a:p>
          <a:p>
            <a:pPr marL="266700" marR="0" lvl="0" indent="-171450" algn="l" fontAlgn="auto"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fr-FR"/>
              <a:t>Résultat ou élément-clé</a:t>
            </a:r>
          </a:p>
          <a:p>
            <a:pPr marL="266700" marR="0" lvl="0" indent="-171450" algn="l" fontAlgn="auto"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fr-FR"/>
              <a:t>Résultat ou élément-clé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0805" y="5549706"/>
            <a:ext cx="2990769" cy="324000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95250" indent="0" algn="l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400" b="0" i="0" cap="none" baseline="0">
                <a:solidFill>
                  <a:schemeClr val="bg2"/>
                </a:solidFill>
              </a:defRPr>
            </a:lvl1pPr>
            <a:lvl2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cap="none" baseline="0">
                <a:solidFill>
                  <a:schemeClr val="bg1"/>
                </a:solidFill>
              </a:defRPr>
            </a:lvl2pPr>
            <a:lvl3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>
                <a:solidFill>
                  <a:schemeClr val="bg1"/>
                </a:solidFill>
              </a:defRPr>
            </a:lvl3pPr>
            <a:lvl4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cap="none" baseline="0">
                <a:solidFill>
                  <a:schemeClr val="bg1"/>
                </a:solidFill>
              </a:defRPr>
            </a:lvl4pPr>
            <a:lvl5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>
                <a:solidFill>
                  <a:schemeClr val="bg1"/>
                </a:solidFill>
              </a:defRPr>
            </a:lvl5pPr>
            <a:lvl6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>
                <a:solidFill>
                  <a:schemeClr val="bg1"/>
                </a:solidFill>
              </a:defRPr>
            </a:lvl6pPr>
            <a:lvl7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baseline="0">
                <a:solidFill>
                  <a:schemeClr val="bg1"/>
                </a:solidFill>
              </a:defRPr>
            </a:lvl7pPr>
            <a:lvl8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baseline="0">
                <a:solidFill>
                  <a:schemeClr val="bg1"/>
                </a:solidFill>
              </a:defRPr>
            </a:lvl8pPr>
            <a:lvl9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Résultats et éléments-clés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404665"/>
            <a:ext cx="8507077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Complete with a title here that carries your message on two lines at most for more </a:t>
            </a:r>
            <a:r>
              <a:rPr lang="en-US" noProof="0"/>
              <a:t>readability</a:t>
            </a:r>
            <a:endParaRPr lang="fr-FR" noProof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val="12213149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urple background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r="-63997" b="-5943"/>
          <a:stretch/>
        </p:blipFill>
        <p:spPr bwMode="auto">
          <a:xfrm>
            <a:off x="0" y="1"/>
            <a:ext cx="9144000" cy="68564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9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/>
              <a:t>Click here &gt;&gt;</a:t>
            </a:r>
          </a:p>
          <a:p>
            <a:r>
              <a:rPr lang="en-US" noProof="0"/>
              <a:t>to insert a picture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6964881" y="6503348"/>
            <a:ext cx="1503133" cy="2304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confidentiel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| © WAVESTONE</a:t>
            </a:r>
          </a:p>
        </p:txBody>
      </p:sp>
      <p:sp>
        <p:nvSpPr>
          <p:cNvPr id="18" name="Textfeld 6"/>
          <p:cNvSpPr txBox="1"/>
          <p:nvPr userDrawn="1"/>
        </p:nvSpPr>
        <p:spPr bwMode="gray">
          <a:xfrm>
            <a:off x="8493666" y="6549298"/>
            <a:ext cx="332308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69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06/10/2020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953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31431" y="5520421"/>
            <a:ext cx="1761231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lvl1pPr algn="r">
              <a:defRPr lang="en-GB" sz="1200" dirty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/>
              <a:t>Insérer un logo client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0" tIns="72000" rIns="0" bIns="72000" anchor="b">
            <a:noAutofit/>
          </a:bodyPr>
          <a:lstStyle>
            <a:lvl1pPr algn="r">
              <a:defRPr sz="28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Présentation</a:t>
            </a:r>
          </a:p>
        </p:txBody>
      </p:sp>
      <p:sp>
        <p:nvSpPr>
          <p:cNvPr id="14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7277" y="4425489"/>
            <a:ext cx="5815385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 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77277" y="5034155"/>
            <a:ext cx="5815385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Date | Auteur | Diffusion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94774" cy="6496334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9826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31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urple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r="-63997" b="-5943"/>
          <a:stretch/>
        </p:blipFill>
        <p:spPr bwMode="auto">
          <a:xfrm>
            <a:off x="0" y="1"/>
            <a:ext cx="9144000" cy="68564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9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31432" y="5520421"/>
            <a:ext cx="1761231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 anchorCtr="0"/>
          <a:lstStyle>
            <a:lvl1pPr algn="r">
              <a:defRPr lang="en-GB" sz="12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/>
              <a:t>Insérer un logo client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8" y="3334423"/>
            <a:ext cx="5815385" cy="964800"/>
          </a:xfrm>
        </p:spPr>
        <p:txBody>
          <a:bodyPr lIns="0" tIns="72000" rIns="0" bIns="72000" anchor="b">
            <a:noAutofit/>
          </a:bodyPr>
          <a:lstStyle>
            <a:lvl1pPr algn="r">
              <a:defRPr sz="2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7278" y="4425489"/>
            <a:ext cx="5815385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Sous-titre de votre présentation</a:t>
            </a:r>
          </a:p>
        </p:txBody>
      </p:sp>
      <p:sp>
        <p:nvSpPr>
          <p:cNvPr id="16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77278" y="5034155"/>
            <a:ext cx="5815385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Date | Auteur | Diffusion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8615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197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404665"/>
            <a:ext cx="8507077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Compléter avec un titre ici qui porte votre message sur deux lignes au maximum pour des raisons de lisibilité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</p:spTree>
    <p:extLst>
      <p:ext uri="{BB962C8B-B14F-4D97-AF65-F5344CB8AC3E}">
        <p14:creationId xmlns:p14="http://schemas.microsoft.com/office/powerpoint/2010/main" val="35685795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319015" y="1268414"/>
            <a:ext cx="8507077" cy="4968875"/>
          </a:xfrm>
          <a:prstGeom prst="rect">
            <a:avLst/>
          </a:prstGeom>
        </p:spPr>
        <p:txBody>
          <a:bodyPr lIns="108000" tIns="108000" rIns="108000" bIns="108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algn="just">
              <a:defRPr>
                <a:solidFill>
                  <a:schemeClr val="tx1"/>
                </a:solidFill>
              </a:defRPr>
            </a:lvl6pPr>
            <a:lvl7pPr algn="just">
              <a:defRPr>
                <a:solidFill>
                  <a:schemeClr val="tx1"/>
                </a:solidFill>
              </a:defRPr>
            </a:lvl7pPr>
            <a:lvl8pPr algn="just">
              <a:defRPr>
                <a:solidFill>
                  <a:schemeClr val="tx1"/>
                </a:solidFill>
              </a:defRPr>
            </a:lvl8pPr>
            <a:lvl9pPr algn="just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Niveau 1 - </a:t>
            </a:r>
            <a:r>
              <a:rPr lang="fr-FR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/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5"/>
            <a:r>
              <a:rPr lang="fr-FR"/>
              <a:t>Niveau 6</a:t>
            </a:r>
          </a:p>
          <a:p>
            <a:pPr lvl="6"/>
            <a:r>
              <a:rPr lang="fr-FR"/>
              <a:t>Niveau 7</a:t>
            </a:r>
          </a:p>
          <a:p>
            <a:pPr lvl="7"/>
            <a:r>
              <a:rPr lang="fr-FR" noProof="0"/>
              <a:t>Nive</a:t>
            </a:r>
            <a:r>
              <a:rPr lang="fr-FR"/>
              <a:t>au 8</a:t>
            </a:r>
          </a:p>
          <a:p>
            <a:pPr lvl="8"/>
            <a:r>
              <a:rPr lang="fr-FR"/>
              <a:t>Niveau 9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3A78BB8-1A9B-4281-867D-7F466688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522914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t Text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19016" y="1268413"/>
            <a:ext cx="4126657" cy="4968000"/>
          </a:xfrm>
          <a:prstGeom prst="rect">
            <a:avLst/>
          </a:prstGeom>
          <a:solidFill>
            <a:schemeClr val="tx2"/>
          </a:solidFill>
        </p:spPr>
        <p:txBody>
          <a:bodyPr lIns="108000" tIns="108000" rIns="108000" bIns="10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99436" y="1268413"/>
            <a:ext cx="4126657" cy="4968000"/>
          </a:xfrm>
          <a:prstGeom prst="rect">
            <a:avLst/>
          </a:prstGeom>
        </p:spPr>
        <p:txBody>
          <a:bodyPr lIns="108000" tIns="108000" rIns="108000" bIns="10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9111C96-5471-4B1E-8E82-0A858416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715198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6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312405" y="404665"/>
            <a:ext cx="8507077" cy="863748"/>
          </a:xfrm>
          <a:prstGeom prst="rect">
            <a:avLst/>
          </a:prstGeom>
          <a:noFill/>
        </p:spPr>
        <p:txBody>
          <a:bodyPr vert="horz" lIns="108000" tIns="36000" rIns="108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AGENDA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26662" y="1289328"/>
            <a:ext cx="5715624" cy="684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20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26662" y="2091951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526662" y="2894574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526662" y="3697197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526662" y="4499820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5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418718" y="1289328"/>
            <a:ext cx="1275626" cy="684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1000" b="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418718" y="4499820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418718" y="3697197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418718" y="2894574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418718" y="2091951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526662" y="5302445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6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418718" y="5302445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324638" y="1289328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324638" y="2091951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02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324638" y="2894574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03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324638" y="3697197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04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324638" y="4499820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324638" y="5302445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7687586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10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26662" y="1282012"/>
            <a:ext cx="5594684" cy="414000"/>
          </a:xfrm>
          <a:prstGeom prst="rect">
            <a:avLst/>
          </a:prstGeom>
        </p:spPr>
        <p:txBody>
          <a:bodyPr wrap="square" tIns="0" bIns="0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00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26662" y="1757553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526662" y="2233094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526662" y="2708635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526662" y="5561883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10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419983" y="1282012"/>
            <a:ext cx="1159660" cy="414000"/>
          </a:xfrm>
          <a:prstGeom prst="rect">
            <a:avLst/>
          </a:prstGeom>
        </p:spPr>
        <p:txBody>
          <a:bodyPr wrap="square" tIns="108000" bIns="108000" anchor="ctr">
            <a:noAutofit/>
          </a:bodyPr>
          <a:lstStyle>
            <a:lvl1pPr algn="l">
              <a:defRPr sz="1000" b="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419983" y="5561883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419983" y="2708635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419983" y="2233094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419983" y="1757553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526662" y="3184176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5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419983" y="3184176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1526662" y="3659717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6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1526662" y="4135258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7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7419983" y="4135258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7419983" y="3659717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1526662" y="4610799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8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7419983" y="4610799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1526662" y="5086340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9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7419983" y="5086340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56" hasCustomPrompt="1"/>
          </p:nvPr>
        </p:nvSpPr>
        <p:spPr>
          <a:xfrm>
            <a:off x="330222" y="1282012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57" hasCustomPrompt="1"/>
          </p:nvPr>
        </p:nvSpPr>
        <p:spPr>
          <a:xfrm>
            <a:off x="330222" y="1757553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02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58" hasCustomPrompt="1"/>
          </p:nvPr>
        </p:nvSpPr>
        <p:spPr>
          <a:xfrm>
            <a:off x="330222" y="2233094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03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330222" y="2708635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04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330222" y="3184176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05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61" hasCustomPrompt="1"/>
          </p:nvPr>
        </p:nvSpPr>
        <p:spPr>
          <a:xfrm>
            <a:off x="330222" y="3659717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06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330222" y="4135258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07</a:t>
            </a:r>
          </a:p>
        </p:txBody>
      </p:sp>
      <p:sp>
        <p:nvSpPr>
          <p:cNvPr id="63" name="Text Placeholder 4"/>
          <p:cNvSpPr>
            <a:spLocks noGrp="1"/>
          </p:cNvSpPr>
          <p:nvPr>
            <p:ph type="body" sz="quarter" idx="63" hasCustomPrompt="1"/>
          </p:nvPr>
        </p:nvSpPr>
        <p:spPr>
          <a:xfrm>
            <a:off x="330222" y="4610799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08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330222" y="5086340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09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330222" y="5561883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10</a:t>
            </a:r>
          </a:p>
        </p:txBody>
      </p:sp>
      <p:sp>
        <p:nvSpPr>
          <p:cNvPr id="36" name="Title 1"/>
          <p:cNvSpPr txBox="1">
            <a:spLocks/>
          </p:cNvSpPr>
          <p:nvPr userDrawn="1"/>
        </p:nvSpPr>
        <p:spPr>
          <a:xfrm>
            <a:off x="312405" y="404665"/>
            <a:ext cx="8507077" cy="863748"/>
          </a:xfrm>
          <a:prstGeom prst="rect">
            <a:avLst/>
          </a:prstGeom>
          <a:noFill/>
        </p:spPr>
        <p:txBody>
          <a:bodyPr vert="horz" lIns="108000" tIns="36000" rIns="108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623072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16804" cy="4725900"/>
          </a:xfrm>
          <a:prstGeom prst="rect">
            <a:avLst/>
          </a:prstGeom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2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</p:spTree>
    <p:extLst>
      <p:ext uri="{BB962C8B-B14F-4D97-AF65-F5344CB8AC3E}">
        <p14:creationId xmlns:p14="http://schemas.microsoft.com/office/powerpoint/2010/main" val="8296851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ilver Grey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4259" b="-45082"/>
          <a:stretch/>
        </p:blipFill>
        <p:spPr>
          <a:xfrm>
            <a:off x="0" y="0"/>
            <a:ext cx="9144000" cy="6856413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2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1437256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4259" b="-45082"/>
          <a:stretch/>
        </p:blipFill>
        <p:spPr>
          <a:xfrm>
            <a:off x="0" y="0"/>
            <a:ext cx="9144000" cy="685641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1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94672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06/10/2020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7844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4259" b="-45082"/>
          <a:stretch/>
        </p:blipFill>
        <p:spPr>
          <a:xfrm>
            <a:off x="0" y="0"/>
            <a:ext cx="9144000" cy="6856413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1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4609728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9793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Contac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4204" b="-45087"/>
          <a:stretch/>
        </p:blipFill>
        <p:spPr>
          <a:xfrm>
            <a:off x="-1" y="-9086"/>
            <a:ext cx="9144001" cy="6858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8615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620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rveillant\Desktop\WAVESTONE #ProdTools\4. Visuels\La city 2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94"/>
          <a:stretch/>
        </p:blipFill>
        <p:spPr bwMode="auto">
          <a:xfrm>
            <a:off x="-14356" y="1"/>
            <a:ext cx="9158356" cy="686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 bwMode="black">
          <a:xfrm>
            <a:off x="-958" y="0"/>
            <a:ext cx="2126274" cy="5229201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PARIS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LONDRES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NEW YORK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HONG KONG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SINGAPORE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DUBAI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SAO PAULO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LUXEMBOURG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MADRID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MILAN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BRUXELLES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GENEVE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CASABLANCA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ISTAMBUL *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LYON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MARSEILLE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NANTES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 bwMode="black">
          <a:xfrm>
            <a:off x="583865" y="5301209"/>
            <a:ext cx="697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* Partenariats</a:t>
            </a:r>
          </a:p>
        </p:txBody>
      </p:sp>
      <p:pic>
        <p:nvPicPr>
          <p:cNvPr id="9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8615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422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364549" y="3212976"/>
          <a:ext cx="8671012" cy="40538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17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6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33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4884">
                <a:tc>
                  <a:txBody>
                    <a:bodyPr/>
                    <a:lstStyle/>
                    <a:p>
                      <a:r>
                        <a:rPr lang="fr-FR" sz="900" b="1"/>
                        <a:t>Niveau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Police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Couleur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Taille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Effet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Bullet 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</a:t>
                      </a:r>
                      <a:b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Espacement </a:t>
                      </a:r>
                    </a:p>
                    <a:p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43">
                <a:tc>
                  <a:txBody>
                    <a:bodyPr/>
                    <a:lstStyle/>
                    <a:p>
                      <a:r>
                        <a:rPr lang="fr-FR" sz="1000" i="0" kern="1200" cap="all" baseline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n-cs"/>
                        </a:rPr>
                        <a:t>surtitre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 / 132 / 129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CAPS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71">
                <a:tc>
                  <a:txBody>
                    <a:bodyPr/>
                    <a:lstStyle/>
                    <a:p>
                      <a:r>
                        <a:rPr lang="fr-FR" sz="2200" kern="1200" baseline="0">
                          <a:solidFill>
                            <a:schemeClr val="bg2"/>
                          </a:solidFill>
                          <a:latin typeface="+mj-lt"/>
                          <a:ea typeface="+mj-ea"/>
                          <a:cs typeface="+mj-cs"/>
                        </a:rPr>
                        <a:t>Titre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  <a:p>
                      <a:pPr algn="ctr"/>
                      <a:endParaRPr lang="fr-FR" sz="1000" i="0" kern="1200" cap="none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1000" i="0" kern="1200" cap="all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lvl="0"/>
                      <a:r>
                        <a:rPr lang="fr-FR" sz="1600" i="0" kern="1200" cap="none" baseline="0">
                          <a:solidFill>
                            <a:srgbClr val="503078"/>
                          </a:solidFill>
                          <a:latin typeface="+mn-lt"/>
                          <a:ea typeface="+mn-ea"/>
                          <a:cs typeface="+mn-cs"/>
                        </a:rPr>
                        <a:t>Niveau 1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1000" i="0" kern="1200" cap="all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2"/>
                        </a:buClr>
                        <a:buFont typeface="Tempus Sans ITC" panose="04020404030D07020202" pitchFamily="82" charset="0"/>
                        <a:buChar char="/"/>
                      </a:pPr>
                      <a:r>
                        <a:rPr lang="fr-F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2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Tempus Sans ITC</a:t>
                      </a:r>
                      <a:b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002F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r>
                        <a:rPr lang="fr-F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3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›"/>
                      </a:pPr>
                      <a:r>
                        <a:rPr lang="fr-FR" sz="12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Tahoma" panose="020B0604030504040204" pitchFamily="34" charset="0"/>
                        <a:buNone/>
                      </a:pP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 </a:t>
                      </a:r>
                      <a:b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203A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1,8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»"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</a:t>
                      </a:r>
                      <a:b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00BB</a:t>
                      </a:r>
                    </a:p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2,5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4445673" y="410412"/>
            <a:ext cx="4380420" cy="1080119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Remaining bug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La Police Tahoma italique ne passe pas à l’impression depuis un document PDF généré directement par PPT.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Passer par une imprimante PDF type PDF Creator.</a:t>
            </a:r>
          </a:p>
        </p:txBody>
      </p:sp>
      <p:graphicFrame>
        <p:nvGraphicFramePr>
          <p:cNvPr id="7" name="Inhaltsplatzhalter 3"/>
          <p:cNvGraphicFramePr>
            <a:graphicFrameLocks/>
          </p:cNvGraphicFramePr>
          <p:nvPr userDrawn="1"/>
        </p:nvGraphicFramePr>
        <p:xfrm>
          <a:off x="335141" y="1470716"/>
          <a:ext cx="8520100" cy="17724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6682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1" kern="1200" noProof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Color scheme</a:t>
                      </a:r>
                    </a:p>
                  </a:txBody>
                  <a:tcPr marL="66462" marR="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1</a:t>
                      </a:r>
                    </a:p>
                  </a:txBody>
                  <a:tcPr marL="66462" marR="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1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1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3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4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5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6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0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5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  <a:b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240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156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197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184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118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129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154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166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How to use the Wavestone </a:t>
            </a:r>
            <a:r>
              <a:rPr lang="fr-FR" noProof="0" err="1"/>
              <a:t>ppt</a:t>
            </a:r>
            <a:r>
              <a:rPr lang="fr-FR" noProof="0"/>
              <a:t> </a:t>
            </a:r>
            <a:r>
              <a:rPr lang="fr-FR" noProof="0" err="1"/>
              <a:t>template</a:t>
            </a:r>
            <a:endParaRPr lang="fr-FR" noProof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404665"/>
            <a:ext cx="8507077" cy="326140"/>
          </a:xfrm>
        </p:spPr>
        <p:txBody>
          <a:bodyPr lIns="108000" tIns="3600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Color &amp; Font structure</a:t>
            </a:r>
          </a:p>
        </p:txBody>
      </p:sp>
      <p:grpSp>
        <p:nvGrpSpPr>
          <p:cNvPr id="3" name="Groupe 2"/>
          <p:cNvGrpSpPr/>
          <p:nvPr userDrawn="1"/>
        </p:nvGrpSpPr>
        <p:grpSpPr>
          <a:xfrm>
            <a:off x="312406" y="730806"/>
            <a:ext cx="4126656" cy="753979"/>
            <a:chOff x="338440" y="866281"/>
            <a:chExt cx="4614560" cy="753979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38440" y="866281"/>
              <a:ext cx="4614560" cy="753979"/>
            </a:xfrm>
            <a:prstGeom prst="rect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>
                  <a:ln>
                    <a:noFill/>
                  </a:ln>
                  <a:solidFill>
                    <a:srgbClr val="503078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Raccourci pour changer de niveau 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>
                  <a:ln>
                    <a:noFill/>
                  </a:ln>
                  <a:solidFill>
                    <a:srgbClr val="503078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Shift + Alt + Flèche droite ou gauche</a:t>
              </a:r>
            </a:p>
          </p:txBody>
        </p:sp>
        <p:pic>
          <p:nvPicPr>
            <p:cNvPr id="12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142" y="998628"/>
              <a:ext cx="489284" cy="489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81671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DP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" y="6669088"/>
            <a:ext cx="9158654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8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fr-FR" sz="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9" name="Numero"/>
          <p:cNvSpPr>
            <a:spLocks noChangeArrowheads="1"/>
          </p:cNvSpPr>
          <p:nvPr userDrawn="1"/>
        </p:nvSpPr>
        <p:spPr bwMode="auto">
          <a:xfrm>
            <a:off x="8839626" y="6669093"/>
            <a:ext cx="304374" cy="22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4" tIns="45692" rIns="91384" bIns="45692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4DD48-17BC-4FDF-AB5F-031E7608C1BF}" type="slidenum">
              <a:rPr kumimoji="1" lang="fr-CA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1" lang="fr-CA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549200" y="134838"/>
            <a:ext cx="8102991" cy="255186"/>
          </a:xfrm>
        </p:spPr>
        <p:txBody>
          <a:bodyPr>
            <a:noAutofit/>
          </a:bodyPr>
          <a:lstStyle>
            <a:lvl1pPr algn="l">
              <a:defRPr sz="1400" cap="all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Titre section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549204" y="387470"/>
            <a:ext cx="8121614" cy="385615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6924" indent="0" algn="l">
              <a:buNone/>
              <a:defRPr/>
            </a:lvl2pPr>
            <a:lvl3pPr marL="913848" indent="0" algn="l">
              <a:buNone/>
              <a:defRPr/>
            </a:lvl3pPr>
            <a:lvl4pPr marL="1370770" indent="0" algn="l">
              <a:buNone/>
              <a:defRPr/>
            </a:lvl4pPr>
            <a:lvl5pPr marL="1827694" indent="0" algn="l">
              <a:buNone/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387482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043588"/>
      </p:ext>
    </p:extLst>
  </p:cSld>
  <p:clrMapOvr>
    <a:masterClrMapping/>
  </p:clrMapOvr>
  <p:transition>
    <p:wipe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dential - 1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19016" y="1268414"/>
            <a:ext cx="4718769" cy="3795699"/>
          </a:xfrm>
          <a:prstGeom prst="rect">
            <a:avLst/>
          </a:prstGeom>
          <a:noFill/>
        </p:spPr>
        <p:txBody>
          <a:bodyPr lIns="108000" tIns="108000" rIns="108000" bIns="10800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 sz="1200"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 sz="1100"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1 - To move to the next level, Alt + Shift + right arrow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9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171706"/>
            <a:ext cx="9144000" cy="1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250622" y="1268414"/>
            <a:ext cx="3575471" cy="3255699"/>
          </a:xfrm>
        </p:spPr>
        <p:txBody>
          <a:bodyPr anchor="t"/>
          <a:lstStyle>
            <a:lvl1pPr algn="ctr">
              <a:defRPr sz="1400">
                <a:solidFill>
                  <a:schemeClr val="accent5"/>
                </a:solidFill>
              </a:defRPr>
            </a:lvl1pPr>
          </a:lstStyle>
          <a:p>
            <a:r>
              <a:rPr lang="fr-FR"/>
              <a:t>Insérer votre illustration ici</a:t>
            </a:r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250461" y="4524112"/>
            <a:ext cx="3575631" cy="540000"/>
          </a:xfrm>
        </p:spPr>
        <p:txBody>
          <a:bodyPr lIns="0" rIns="0" anchor="b"/>
          <a:lstStyle>
            <a:lvl1pPr algn="l">
              <a:buFontTx/>
              <a:buNone/>
              <a:defRPr sz="1000" i="0" cap="none" baseline="0">
                <a:solidFill>
                  <a:schemeClr val="accent5"/>
                </a:solidFill>
              </a:defRPr>
            </a:lvl1pPr>
            <a:lvl2pPr>
              <a:buFontTx/>
              <a:buNone/>
              <a:defRPr i="1">
                <a:solidFill>
                  <a:schemeClr val="bg2"/>
                </a:solidFill>
              </a:defRPr>
            </a:lvl2pPr>
            <a:lvl3pPr>
              <a:buFontTx/>
              <a:buNone/>
              <a:defRPr i="1">
                <a:solidFill>
                  <a:schemeClr val="bg2"/>
                </a:solidFill>
              </a:defRPr>
            </a:lvl3pPr>
            <a:lvl4pPr>
              <a:buFontTx/>
              <a:buNone/>
              <a:defRPr i="1">
                <a:solidFill>
                  <a:schemeClr val="bg2"/>
                </a:solidFill>
              </a:defRPr>
            </a:lvl4pPr>
            <a:lvl5pPr marL="360000" indent="0">
              <a:buFontTx/>
              <a:buNone/>
              <a:defRPr i="1">
                <a:solidFill>
                  <a:schemeClr val="bg2"/>
                </a:solidFill>
              </a:defRPr>
            </a:lvl5pPr>
          </a:lstStyle>
          <a:p>
            <a:pPr lvl="0"/>
            <a:r>
              <a:rPr lang="fr-FR" noProof="0"/>
              <a:t>Insérer le titre de votre illustration ici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81274" y="5189706"/>
            <a:ext cx="2399262" cy="1044000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266700" marR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  <a:tabLst/>
              <a:defRPr lang="fr-FR" sz="1000" i="0" kern="1200" cap="none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cap="none" baseline="0">
                <a:solidFill>
                  <a:schemeClr val="bg1"/>
                </a:solidFill>
              </a:defRPr>
            </a:lvl2pPr>
            <a:lvl3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>
                <a:solidFill>
                  <a:schemeClr val="bg1"/>
                </a:solidFill>
              </a:defRPr>
            </a:lvl3pPr>
            <a:lvl4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cap="none" baseline="0">
                <a:solidFill>
                  <a:schemeClr val="bg1"/>
                </a:solidFill>
              </a:defRPr>
            </a:lvl4pPr>
            <a:lvl5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>
                <a:solidFill>
                  <a:schemeClr val="bg1"/>
                </a:solidFill>
              </a:defRPr>
            </a:lvl5pPr>
            <a:lvl6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>
                <a:solidFill>
                  <a:schemeClr val="bg1"/>
                </a:solidFill>
              </a:defRPr>
            </a:lvl6pPr>
            <a:lvl7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baseline="0">
                <a:solidFill>
                  <a:schemeClr val="bg1"/>
                </a:solidFill>
              </a:defRPr>
            </a:lvl7pPr>
            <a:lvl8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baseline="0">
                <a:solidFill>
                  <a:schemeClr val="bg1"/>
                </a:solidFill>
              </a:defRPr>
            </a:lvl8pPr>
            <a:lvl9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Résultat ou élément-clé</a:t>
            </a:r>
          </a:p>
          <a:p>
            <a:pPr lvl="0"/>
            <a:r>
              <a:rPr lang="fr-FR"/>
              <a:t>Résultat ou élément-clé</a:t>
            </a:r>
          </a:p>
          <a:p>
            <a:pPr lvl="0"/>
            <a:r>
              <a:rPr lang="fr-FR"/>
              <a:t>Résultat ou élément-clé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31742" y="5189706"/>
            <a:ext cx="2399262" cy="1044000"/>
          </a:xfrm>
          <a:solidFill>
            <a:schemeClr val="tx2"/>
          </a:solidFill>
        </p:spPr>
        <p:txBody>
          <a:bodyPr vert="horz" lIns="108000" tIns="108000" rIns="108000" bIns="108000" rtlCol="0" anchor="ctr">
            <a:noAutofit/>
          </a:bodyPr>
          <a:lstStyle>
            <a:lvl1pPr>
              <a:defRPr lang="fr-FR" sz="1000" dirty="0" smtClean="0"/>
            </a:lvl1pPr>
          </a:lstStyle>
          <a:p>
            <a:pPr marL="266700" marR="0" lvl="0" indent="-171450" algn="l" fontAlgn="auto"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fr-FR"/>
              <a:t>Résultat ou élément-clé</a:t>
            </a:r>
          </a:p>
          <a:p>
            <a:pPr marL="266700" marR="0" lvl="0" indent="-171450" algn="l" fontAlgn="auto"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fr-FR"/>
              <a:t>Résultat ou élément-clé</a:t>
            </a:r>
          </a:p>
          <a:p>
            <a:pPr marL="266700" marR="0" lvl="0" indent="-171450" algn="l" fontAlgn="auto"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fr-FR"/>
              <a:t>Résultat ou élément-clé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0805" y="5549706"/>
            <a:ext cx="2990769" cy="324000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95250" indent="0" algn="l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400" b="0" i="0" cap="none" baseline="0">
                <a:solidFill>
                  <a:schemeClr val="bg2"/>
                </a:solidFill>
              </a:defRPr>
            </a:lvl1pPr>
            <a:lvl2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cap="none" baseline="0">
                <a:solidFill>
                  <a:schemeClr val="bg1"/>
                </a:solidFill>
              </a:defRPr>
            </a:lvl2pPr>
            <a:lvl3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>
                <a:solidFill>
                  <a:schemeClr val="bg1"/>
                </a:solidFill>
              </a:defRPr>
            </a:lvl3pPr>
            <a:lvl4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cap="none" baseline="0">
                <a:solidFill>
                  <a:schemeClr val="bg1"/>
                </a:solidFill>
              </a:defRPr>
            </a:lvl4pPr>
            <a:lvl5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>
                <a:solidFill>
                  <a:schemeClr val="bg1"/>
                </a:solidFill>
              </a:defRPr>
            </a:lvl5pPr>
            <a:lvl6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>
                <a:solidFill>
                  <a:schemeClr val="bg1"/>
                </a:solidFill>
              </a:defRPr>
            </a:lvl6pPr>
            <a:lvl7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baseline="0">
                <a:solidFill>
                  <a:schemeClr val="bg1"/>
                </a:solidFill>
              </a:defRPr>
            </a:lvl7pPr>
            <a:lvl8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baseline="0">
                <a:solidFill>
                  <a:schemeClr val="bg1"/>
                </a:solidFill>
              </a:defRPr>
            </a:lvl8pPr>
            <a:lvl9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Résultats et éléments-clés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404665"/>
            <a:ext cx="8507077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Complete with a title here that carries your message on two lines at most for more </a:t>
            </a:r>
            <a:r>
              <a:rPr lang="en-US" noProof="0"/>
              <a:t>readability</a:t>
            </a:r>
            <a:endParaRPr lang="fr-FR" noProof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val="967209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urple background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r="-63997" b="-5943"/>
          <a:stretch/>
        </p:blipFill>
        <p:spPr bwMode="auto">
          <a:xfrm>
            <a:off x="0" y="1"/>
            <a:ext cx="9144000" cy="68564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9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/>
              <a:t>Click here &gt;&gt;</a:t>
            </a:r>
          </a:p>
          <a:p>
            <a:r>
              <a:rPr lang="en-US" noProof="0"/>
              <a:t>to insert a picture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6964881" y="6503348"/>
            <a:ext cx="1503133" cy="2304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confidentiel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| © WAVESTONE</a:t>
            </a:r>
          </a:p>
        </p:txBody>
      </p:sp>
      <p:sp>
        <p:nvSpPr>
          <p:cNvPr id="18" name="Textfeld 6"/>
          <p:cNvSpPr txBox="1"/>
          <p:nvPr userDrawn="1"/>
        </p:nvSpPr>
        <p:spPr bwMode="gray">
          <a:xfrm>
            <a:off x="8493666" y="6549298"/>
            <a:ext cx="332308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93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06/10/2020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50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06/10/2020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70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7B6B8-529C-465F-A35B-898488350AA5}" type="datetimeFigureOut">
              <a:rPr lang="fr-FR" smtClean="0"/>
              <a:pPr/>
              <a:t>06/10/2020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18B05904-3DC1-402C-BE37-D66601B90EC6}"/>
              </a:ext>
            </a:extLst>
          </p:cNvPr>
          <p:cNvGrpSpPr/>
          <p:nvPr userDrawn="1"/>
        </p:nvGrpSpPr>
        <p:grpSpPr>
          <a:xfrm>
            <a:off x="7491675" y="5531642"/>
            <a:ext cx="1163877" cy="1142208"/>
            <a:chOff x="6708775" y="-482600"/>
            <a:chExt cx="596900" cy="585787"/>
          </a:xfrm>
        </p:grpSpPr>
        <p:sp>
          <p:nvSpPr>
            <p:cNvPr id="32" name="Freeform 244">
              <a:extLst>
                <a:ext uri="{FF2B5EF4-FFF2-40B4-BE49-F238E27FC236}">
                  <a16:creationId xmlns:a16="http://schemas.microsoft.com/office/drawing/2014/main" id="{5E4E6750-E829-40CC-8948-BDD73017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300" y="-82550"/>
              <a:ext cx="39688" cy="38100"/>
            </a:xfrm>
            <a:custGeom>
              <a:avLst/>
              <a:gdLst>
                <a:gd name="T0" fmla="*/ 14 w 80"/>
                <a:gd name="T1" fmla="*/ 66 h 80"/>
                <a:gd name="T2" fmla="*/ 14 w 80"/>
                <a:gd name="T3" fmla="*/ 0 h 80"/>
                <a:gd name="T4" fmla="*/ 0 w 80"/>
                <a:gd name="T5" fmla="*/ 0 h 80"/>
                <a:gd name="T6" fmla="*/ 0 w 80"/>
                <a:gd name="T7" fmla="*/ 80 h 80"/>
                <a:gd name="T8" fmla="*/ 80 w 80"/>
                <a:gd name="T9" fmla="*/ 80 h 80"/>
                <a:gd name="T10" fmla="*/ 80 w 80"/>
                <a:gd name="T11" fmla="*/ 0 h 80"/>
                <a:gd name="T12" fmla="*/ 67 w 80"/>
                <a:gd name="T13" fmla="*/ 0 h 80"/>
                <a:gd name="T14" fmla="*/ 67 w 80"/>
                <a:gd name="T15" fmla="*/ 66 h 80"/>
                <a:gd name="T16" fmla="*/ 14 w 80"/>
                <a:gd name="T17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14" y="66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67" y="0"/>
                  </a:lnTo>
                  <a:lnTo>
                    <a:pt x="67" y="66"/>
                  </a:lnTo>
                  <a:lnTo>
                    <a:pt x="14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245">
              <a:extLst>
                <a:ext uri="{FF2B5EF4-FFF2-40B4-BE49-F238E27FC236}">
                  <a16:creationId xmlns:a16="http://schemas.microsoft.com/office/drawing/2014/main" id="{8FE4A4DB-884D-4680-83B5-71A9D5091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-82550"/>
              <a:ext cx="39688" cy="38100"/>
            </a:xfrm>
            <a:custGeom>
              <a:avLst/>
              <a:gdLst>
                <a:gd name="T0" fmla="*/ 0 w 80"/>
                <a:gd name="T1" fmla="*/ 0 h 80"/>
                <a:gd name="T2" fmla="*/ 0 w 80"/>
                <a:gd name="T3" fmla="*/ 80 h 80"/>
                <a:gd name="T4" fmla="*/ 14 w 80"/>
                <a:gd name="T5" fmla="*/ 80 h 80"/>
                <a:gd name="T6" fmla="*/ 14 w 80"/>
                <a:gd name="T7" fmla="*/ 12 h 80"/>
                <a:gd name="T8" fmla="*/ 67 w 80"/>
                <a:gd name="T9" fmla="*/ 12 h 80"/>
                <a:gd name="T10" fmla="*/ 67 w 80"/>
                <a:gd name="T11" fmla="*/ 80 h 80"/>
                <a:gd name="T12" fmla="*/ 80 w 80"/>
                <a:gd name="T13" fmla="*/ 80 h 80"/>
                <a:gd name="T14" fmla="*/ 80 w 80"/>
                <a:gd name="T15" fmla="*/ 0 h 80"/>
                <a:gd name="T16" fmla="*/ 0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0" y="80"/>
                  </a:lnTo>
                  <a:lnTo>
                    <a:pt x="14" y="80"/>
                  </a:lnTo>
                  <a:lnTo>
                    <a:pt x="14" y="12"/>
                  </a:lnTo>
                  <a:lnTo>
                    <a:pt x="67" y="12"/>
                  </a:lnTo>
                  <a:lnTo>
                    <a:pt x="67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246">
              <a:extLst>
                <a:ext uri="{FF2B5EF4-FFF2-40B4-BE49-F238E27FC236}">
                  <a16:creationId xmlns:a16="http://schemas.microsoft.com/office/drawing/2014/main" id="{CEE14759-EA83-43E2-B246-736EDD4AD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825" y="-95250"/>
              <a:ext cx="7938" cy="635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247">
              <a:extLst>
                <a:ext uri="{FF2B5EF4-FFF2-40B4-BE49-F238E27FC236}">
                  <a16:creationId xmlns:a16="http://schemas.microsoft.com/office/drawing/2014/main" id="{0190FBC4-8591-442F-AB72-F16D10741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825" y="-82550"/>
              <a:ext cx="7938" cy="381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48">
              <a:extLst>
                <a:ext uri="{FF2B5EF4-FFF2-40B4-BE49-F238E27FC236}">
                  <a16:creationId xmlns:a16="http://schemas.microsoft.com/office/drawing/2014/main" id="{DA7D266A-1AA6-4687-A222-B1D148117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-82550"/>
              <a:ext cx="39688" cy="38100"/>
            </a:xfrm>
            <a:custGeom>
              <a:avLst/>
              <a:gdLst>
                <a:gd name="T0" fmla="*/ 66 w 80"/>
                <a:gd name="T1" fmla="*/ 0 h 80"/>
                <a:gd name="T2" fmla="*/ 47 w 80"/>
                <a:gd name="T3" fmla="*/ 66 h 80"/>
                <a:gd name="T4" fmla="*/ 33 w 80"/>
                <a:gd name="T5" fmla="*/ 66 h 80"/>
                <a:gd name="T6" fmla="*/ 13 w 80"/>
                <a:gd name="T7" fmla="*/ 0 h 80"/>
                <a:gd name="T8" fmla="*/ 0 w 80"/>
                <a:gd name="T9" fmla="*/ 0 h 80"/>
                <a:gd name="T10" fmla="*/ 21 w 80"/>
                <a:gd name="T11" fmla="*/ 80 h 80"/>
                <a:gd name="T12" fmla="*/ 58 w 80"/>
                <a:gd name="T13" fmla="*/ 80 h 80"/>
                <a:gd name="T14" fmla="*/ 80 w 80"/>
                <a:gd name="T15" fmla="*/ 0 h 80"/>
                <a:gd name="T16" fmla="*/ 66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66" y="0"/>
                  </a:moveTo>
                  <a:cubicBezTo>
                    <a:pt x="66" y="0"/>
                    <a:pt x="47" y="64"/>
                    <a:pt x="47" y="66"/>
                  </a:cubicBezTo>
                  <a:lnTo>
                    <a:pt x="33" y="6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21" y="80"/>
                  </a:lnTo>
                  <a:lnTo>
                    <a:pt x="58" y="80"/>
                  </a:lnTo>
                  <a:lnTo>
                    <a:pt x="8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49">
              <a:extLst>
                <a:ext uri="{FF2B5EF4-FFF2-40B4-BE49-F238E27FC236}">
                  <a16:creationId xmlns:a16="http://schemas.microsoft.com/office/drawing/2014/main" id="{34A8E66B-7B9F-4D19-B4E2-FD096BA85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3250" y="-82550"/>
              <a:ext cx="38100" cy="38100"/>
            </a:xfrm>
            <a:custGeom>
              <a:avLst/>
              <a:gdLst>
                <a:gd name="T0" fmla="*/ 66 w 80"/>
                <a:gd name="T1" fmla="*/ 66 h 80"/>
                <a:gd name="T2" fmla="*/ 15 w 80"/>
                <a:gd name="T3" fmla="*/ 66 h 80"/>
                <a:gd name="T4" fmla="*/ 15 w 80"/>
                <a:gd name="T5" fmla="*/ 46 h 80"/>
                <a:gd name="T6" fmla="*/ 80 w 80"/>
                <a:gd name="T7" fmla="*/ 46 h 80"/>
                <a:gd name="T8" fmla="*/ 80 w 80"/>
                <a:gd name="T9" fmla="*/ 0 h 80"/>
                <a:gd name="T10" fmla="*/ 0 w 80"/>
                <a:gd name="T11" fmla="*/ 0 h 80"/>
                <a:gd name="T12" fmla="*/ 0 w 80"/>
                <a:gd name="T13" fmla="*/ 80 h 80"/>
                <a:gd name="T14" fmla="*/ 66 w 80"/>
                <a:gd name="T15" fmla="*/ 80 h 80"/>
                <a:gd name="T16" fmla="*/ 66 w 80"/>
                <a:gd name="T17" fmla="*/ 66 h 80"/>
                <a:gd name="T18" fmla="*/ 15 w 80"/>
                <a:gd name="T19" fmla="*/ 14 h 80"/>
                <a:gd name="T20" fmla="*/ 66 w 80"/>
                <a:gd name="T21" fmla="*/ 14 h 80"/>
                <a:gd name="T22" fmla="*/ 66 w 80"/>
                <a:gd name="T23" fmla="*/ 34 h 80"/>
                <a:gd name="T24" fmla="*/ 15 w 80"/>
                <a:gd name="T25" fmla="*/ 34 h 80"/>
                <a:gd name="T26" fmla="*/ 15 w 80"/>
                <a:gd name="T27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80">
                  <a:moveTo>
                    <a:pt x="66" y="66"/>
                  </a:moveTo>
                  <a:lnTo>
                    <a:pt x="15" y="66"/>
                  </a:lnTo>
                  <a:lnTo>
                    <a:pt x="15" y="46"/>
                  </a:lnTo>
                  <a:lnTo>
                    <a:pt x="80" y="46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66" y="80"/>
                  </a:lnTo>
                  <a:lnTo>
                    <a:pt x="66" y="66"/>
                  </a:lnTo>
                  <a:close/>
                  <a:moveTo>
                    <a:pt x="15" y="14"/>
                  </a:moveTo>
                  <a:lnTo>
                    <a:pt x="66" y="14"/>
                  </a:lnTo>
                  <a:lnTo>
                    <a:pt x="66" y="34"/>
                  </a:lnTo>
                  <a:lnTo>
                    <a:pt x="15" y="34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50">
              <a:extLst>
                <a:ext uri="{FF2B5EF4-FFF2-40B4-BE49-F238E27FC236}">
                  <a16:creationId xmlns:a16="http://schemas.microsoft.com/office/drawing/2014/main" id="{333BB094-50B3-458C-AB81-B30C046E7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8" y="-82550"/>
              <a:ext cx="23813" cy="38100"/>
            </a:xfrm>
            <a:custGeom>
              <a:avLst/>
              <a:gdLst>
                <a:gd name="T0" fmla="*/ 14 w 50"/>
                <a:gd name="T1" fmla="*/ 80 h 80"/>
                <a:gd name="T2" fmla="*/ 14 w 50"/>
                <a:gd name="T3" fmla="*/ 12 h 80"/>
                <a:gd name="T4" fmla="*/ 50 w 50"/>
                <a:gd name="T5" fmla="*/ 12 h 80"/>
                <a:gd name="T6" fmla="*/ 50 w 50"/>
                <a:gd name="T7" fmla="*/ 0 h 80"/>
                <a:gd name="T8" fmla="*/ 0 w 50"/>
                <a:gd name="T9" fmla="*/ 0 h 80"/>
                <a:gd name="T10" fmla="*/ 0 w 50"/>
                <a:gd name="T11" fmla="*/ 80 h 80"/>
                <a:gd name="T12" fmla="*/ 14 w 5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0">
                  <a:moveTo>
                    <a:pt x="14" y="80"/>
                  </a:moveTo>
                  <a:lnTo>
                    <a:pt x="14" y="12"/>
                  </a:lnTo>
                  <a:lnTo>
                    <a:pt x="50" y="12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14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51">
              <a:extLst>
                <a:ext uri="{FF2B5EF4-FFF2-40B4-BE49-F238E27FC236}">
                  <a16:creationId xmlns:a16="http://schemas.microsoft.com/office/drawing/2014/main" id="{B7C94C48-0C8E-4F58-82B6-6823845E6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550" y="-82550"/>
              <a:ext cx="39688" cy="38100"/>
            </a:xfrm>
            <a:custGeom>
              <a:avLst/>
              <a:gdLst>
                <a:gd name="T0" fmla="*/ 0 w 80"/>
                <a:gd name="T1" fmla="*/ 0 h 80"/>
                <a:gd name="T2" fmla="*/ 0 w 80"/>
                <a:gd name="T3" fmla="*/ 46 h 80"/>
                <a:gd name="T4" fmla="*/ 33 w 80"/>
                <a:gd name="T5" fmla="*/ 46 h 80"/>
                <a:gd name="T6" fmla="*/ 65 w 80"/>
                <a:gd name="T7" fmla="*/ 46 h 80"/>
                <a:gd name="T8" fmla="*/ 65 w 80"/>
                <a:gd name="T9" fmla="*/ 66 h 80"/>
                <a:gd name="T10" fmla="*/ 0 w 80"/>
                <a:gd name="T11" fmla="*/ 66 h 80"/>
                <a:gd name="T12" fmla="*/ 0 w 80"/>
                <a:gd name="T13" fmla="*/ 80 h 80"/>
                <a:gd name="T14" fmla="*/ 80 w 80"/>
                <a:gd name="T15" fmla="*/ 80 h 80"/>
                <a:gd name="T16" fmla="*/ 80 w 80"/>
                <a:gd name="T17" fmla="*/ 32 h 80"/>
                <a:gd name="T18" fmla="*/ 14 w 80"/>
                <a:gd name="T19" fmla="*/ 32 h 80"/>
                <a:gd name="T20" fmla="*/ 14 w 80"/>
                <a:gd name="T21" fmla="*/ 12 h 80"/>
                <a:gd name="T22" fmla="*/ 66 w 80"/>
                <a:gd name="T23" fmla="*/ 12 h 80"/>
                <a:gd name="T24" fmla="*/ 66 w 80"/>
                <a:gd name="T25" fmla="*/ 0 h 80"/>
                <a:gd name="T26" fmla="*/ 0 w 80"/>
                <a:gd name="T2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0" y="46"/>
                  </a:lnTo>
                  <a:lnTo>
                    <a:pt x="33" y="46"/>
                  </a:lnTo>
                  <a:lnTo>
                    <a:pt x="65" y="46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32"/>
                  </a:lnTo>
                  <a:lnTo>
                    <a:pt x="14" y="32"/>
                  </a:lnTo>
                  <a:lnTo>
                    <a:pt x="14" y="12"/>
                  </a:lnTo>
                  <a:lnTo>
                    <a:pt x="66" y="12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Rectangle 252">
              <a:extLst>
                <a:ext uri="{FF2B5EF4-FFF2-40B4-BE49-F238E27FC236}">
                  <a16:creationId xmlns:a16="http://schemas.microsoft.com/office/drawing/2014/main" id="{BE1262AD-07E9-431A-BFD4-7CB59E6CC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5813" y="-82550"/>
              <a:ext cx="6350" cy="381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Rectangle 253">
              <a:extLst>
                <a:ext uri="{FF2B5EF4-FFF2-40B4-BE49-F238E27FC236}">
                  <a16:creationId xmlns:a16="http://schemas.microsoft.com/office/drawing/2014/main" id="{AD7175E7-E863-4B9F-9A35-76993226C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5813" y="-95250"/>
              <a:ext cx="6350" cy="635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54">
              <a:extLst>
                <a:ext uri="{FF2B5EF4-FFF2-40B4-BE49-F238E27FC236}">
                  <a16:creationId xmlns:a16="http://schemas.microsoft.com/office/drawing/2014/main" id="{4237EF54-E367-4432-84DA-BE10A5037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-95250"/>
              <a:ext cx="25400" cy="50800"/>
            </a:xfrm>
            <a:custGeom>
              <a:avLst/>
              <a:gdLst>
                <a:gd name="T0" fmla="*/ 14 w 53"/>
                <a:gd name="T1" fmla="*/ 24 h 104"/>
                <a:gd name="T2" fmla="*/ 14 w 53"/>
                <a:gd name="T3" fmla="*/ 0 h 104"/>
                <a:gd name="T4" fmla="*/ 0 w 53"/>
                <a:gd name="T5" fmla="*/ 0 h 104"/>
                <a:gd name="T6" fmla="*/ 0 w 53"/>
                <a:gd name="T7" fmla="*/ 53 h 104"/>
                <a:gd name="T8" fmla="*/ 0 w 53"/>
                <a:gd name="T9" fmla="*/ 104 h 104"/>
                <a:gd name="T10" fmla="*/ 53 w 53"/>
                <a:gd name="T11" fmla="*/ 104 h 104"/>
                <a:gd name="T12" fmla="*/ 53 w 53"/>
                <a:gd name="T13" fmla="*/ 90 h 104"/>
                <a:gd name="T14" fmla="*/ 14 w 53"/>
                <a:gd name="T15" fmla="*/ 90 h 104"/>
                <a:gd name="T16" fmla="*/ 14 w 53"/>
                <a:gd name="T17" fmla="*/ 36 h 104"/>
                <a:gd name="T18" fmla="*/ 42 w 53"/>
                <a:gd name="T19" fmla="*/ 36 h 104"/>
                <a:gd name="T20" fmla="*/ 42 w 53"/>
                <a:gd name="T21" fmla="*/ 24 h 104"/>
                <a:gd name="T22" fmla="*/ 14 w 53"/>
                <a:gd name="T23" fmla="*/ 2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104">
                  <a:moveTo>
                    <a:pt x="14" y="2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0" y="104"/>
                  </a:lnTo>
                  <a:lnTo>
                    <a:pt x="53" y="104"/>
                  </a:lnTo>
                  <a:lnTo>
                    <a:pt x="53" y="90"/>
                  </a:lnTo>
                  <a:lnTo>
                    <a:pt x="14" y="90"/>
                  </a:lnTo>
                  <a:lnTo>
                    <a:pt x="14" y="36"/>
                  </a:lnTo>
                  <a:lnTo>
                    <a:pt x="42" y="36"/>
                  </a:lnTo>
                  <a:lnTo>
                    <a:pt x="42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55">
              <a:extLst>
                <a:ext uri="{FF2B5EF4-FFF2-40B4-BE49-F238E27FC236}">
                  <a16:creationId xmlns:a16="http://schemas.microsoft.com/office/drawing/2014/main" id="{24671760-DD62-48B6-9C20-DE19CECC13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9475" y="-95250"/>
              <a:ext cx="38100" cy="50800"/>
            </a:xfrm>
            <a:custGeom>
              <a:avLst/>
              <a:gdLst>
                <a:gd name="T0" fmla="*/ 65 w 79"/>
                <a:gd name="T1" fmla="*/ 90 h 104"/>
                <a:gd name="T2" fmla="*/ 14 w 79"/>
                <a:gd name="T3" fmla="*/ 90 h 104"/>
                <a:gd name="T4" fmla="*/ 14 w 79"/>
                <a:gd name="T5" fmla="*/ 70 h 104"/>
                <a:gd name="T6" fmla="*/ 79 w 79"/>
                <a:gd name="T7" fmla="*/ 70 h 104"/>
                <a:gd name="T8" fmla="*/ 79 w 79"/>
                <a:gd name="T9" fmla="*/ 24 h 104"/>
                <a:gd name="T10" fmla="*/ 44 w 79"/>
                <a:gd name="T11" fmla="*/ 24 h 104"/>
                <a:gd name="T12" fmla="*/ 60 w 79"/>
                <a:gd name="T13" fmla="*/ 0 h 104"/>
                <a:gd name="T14" fmla="*/ 46 w 79"/>
                <a:gd name="T15" fmla="*/ 0 h 104"/>
                <a:gd name="T16" fmla="*/ 29 w 79"/>
                <a:gd name="T17" fmla="*/ 24 h 104"/>
                <a:gd name="T18" fmla="*/ 0 w 79"/>
                <a:gd name="T19" fmla="*/ 24 h 104"/>
                <a:gd name="T20" fmla="*/ 0 w 79"/>
                <a:gd name="T21" fmla="*/ 104 h 104"/>
                <a:gd name="T22" fmla="*/ 66 w 79"/>
                <a:gd name="T23" fmla="*/ 104 h 104"/>
                <a:gd name="T24" fmla="*/ 66 w 79"/>
                <a:gd name="T25" fmla="*/ 90 h 104"/>
                <a:gd name="T26" fmla="*/ 65 w 79"/>
                <a:gd name="T27" fmla="*/ 90 h 104"/>
                <a:gd name="T28" fmla="*/ 14 w 79"/>
                <a:gd name="T29" fmla="*/ 38 h 104"/>
                <a:gd name="T30" fmla="*/ 65 w 79"/>
                <a:gd name="T31" fmla="*/ 38 h 104"/>
                <a:gd name="T32" fmla="*/ 65 w 79"/>
                <a:gd name="T33" fmla="*/ 58 h 104"/>
                <a:gd name="T34" fmla="*/ 14 w 79"/>
                <a:gd name="T35" fmla="*/ 58 h 104"/>
                <a:gd name="T36" fmla="*/ 14 w 79"/>
                <a:gd name="T37" fmla="*/ 3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104">
                  <a:moveTo>
                    <a:pt x="65" y="90"/>
                  </a:moveTo>
                  <a:lnTo>
                    <a:pt x="14" y="90"/>
                  </a:lnTo>
                  <a:lnTo>
                    <a:pt x="14" y="70"/>
                  </a:lnTo>
                  <a:lnTo>
                    <a:pt x="79" y="70"/>
                  </a:lnTo>
                  <a:lnTo>
                    <a:pt x="79" y="24"/>
                  </a:lnTo>
                  <a:lnTo>
                    <a:pt x="44" y="24"/>
                  </a:lnTo>
                  <a:lnTo>
                    <a:pt x="60" y="0"/>
                  </a:lnTo>
                  <a:lnTo>
                    <a:pt x="46" y="0"/>
                  </a:lnTo>
                  <a:cubicBezTo>
                    <a:pt x="46" y="0"/>
                    <a:pt x="33" y="16"/>
                    <a:pt x="29" y="24"/>
                  </a:cubicBezTo>
                  <a:lnTo>
                    <a:pt x="0" y="24"/>
                  </a:lnTo>
                  <a:lnTo>
                    <a:pt x="0" y="104"/>
                  </a:lnTo>
                  <a:lnTo>
                    <a:pt x="66" y="104"/>
                  </a:lnTo>
                  <a:lnTo>
                    <a:pt x="66" y="90"/>
                  </a:lnTo>
                  <a:lnTo>
                    <a:pt x="65" y="90"/>
                  </a:lnTo>
                  <a:close/>
                  <a:moveTo>
                    <a:pt x="14" y="38"/>
                  </a:moveTo>
                  <a:lnTo>
                    <a:pt x="65" y="38"/>
                  </a:lnTo>
                  <a:lnTo>
                    <a:pt x="65" y="58"/>
                  </a:lnTo>
                  <a:lnTo>
                    <a:pt x="14" y="5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56">
              <a:extLst>
                <a:ext uri="{FF2B5EF4-FFF2-40B4-BE49-F238E27FC236}">
                  <a16:creationId xmlns:a16="http://schemas.microsoft.com/office/drawing/2014/main" id="{FF602D85-3C85-4308-B5D6-3DF5BA1B09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08775" y="-12700"/>
              <a:ext cx="80963" cy="80963"/>
            </a:xfrm>
            <a:custGeom>
              <a:avLst/>
              <a:gdLst>
                <a:gd name="T0" fmla="*/ 133 w 165"/>
                <a:gd name="T1" fmla="*/ 125 h 166"/>
                <a:gd name="T2" fmla="*/ 133 w 165"/>
                <a:gd name="T3" fmla="*/ 56 h 166"/>
                <a:gd name="T4" fmla="*/ 73 w 165"/>
                <a:gd name="T5" fmla="*/ 0 h 166"/>
                <a:gd name="T6" fmla="*/ 7 w 165"/>
                <a:gd name="T7" fmla="*/ 35 h 166"/>
                <a:gd name="T8" fmla="*/ 28 w 165"/>
                <a:gd name="T9" fmla="*/ 52 h 166"/>
                <a:gd name="T10" fmla="*/ 73 w 165"/>
                <a:gd name="T11" fmla="*/ 11 h 166"/>
                <a:gd name="T12" fmla="*/ 98 w 165"/>
                <a:gd name="T13" fmla="*/ 56 h 166"/>
                <a:gd name="T14" fmla="*/ 98 w 165"/>
                <a:gd name="T15" fmla="*/ 73 h 166"/>
                <a:gd name="T16" fmla="*/ 0 w 165"/>
                <a:gd name="T17" fmla="*/ 126 h 166"/>
                <a:gd name="T18" fmla="*/ 47 w 165"/>
                <a:gd name="T19" fmla="*/ 166 h 166"/>
                <a:gd name="T20" fmla="*/ 97 w 165"/>
                <a:gd name="T21" fmla="*/ 142 h 166"/>
                <a:gd name="T22" fmla="*/ 126 w 165"/>
                <a:gd name="T23" fmla="*/ 166 h 166"/>
                <a:gd name="T24" fmla="*/ 165 w 165"/>
                <a:gd name="T25" fmla="*/ 160 h 166"/>
                <a:gd name="T26" fmla="*/ 165 w 165"/>
                <a:gd name="T27" fmla="*/ 151 h 166"/>
                <a:gd name="T28" fmla="*/ 151 w 165"/>
                <a:gd name="T29" fmla="*/ 153 h 166"/>
                <a:gd name="T30" fmla="*/ 133 w 165"/>
                <a:gd name="T31" fmla="*/ 125 h 166"/>
                <a:gd name="T32" fmla="*/ 97 w 165"/>
                <a:gd name="T33" fmla="*/ 106 h 166"/>
                <a:gd name="T34" fmla="*/ 62 w 165"/>
                <a:gd name="T35" fmla="*/ 145 h 166"/>
                <a:gd name="T36" fmla="*/ 40 w 165"/>
                <a:gd name="T37" fmla="*/ 120 h 166"/>
                <a:gd name="T38" fmla="*/ 97 w 165"/>
                <a:gd name="T39" fmla="*/ 85 h 166"/>
                <a:gd name="T40" fmla="*/ 97 w 165"/>
                <a:gd name="T41" fmla="*/ 10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5" h="166">
                  <a:moveTo>
                    <a:pt x="133" y="125"/>
                  </a:moveTo>
                  <a:lnTo>
                    <a:pt x="133" y="56"/>
                  </a:lnTo>
                  <a:cubicBezTo>
                    <a:pt x="133" y="17"/>
                    <a:pt x="118" y="0"/>
                    <a:pt x="73" y="0"/>
                  </a:cubicBezTo>
                  <a:cubicBezTo>
                    <a:pt x="43" y="0"/>
                    <a:pt x="7" y="11"/>
                    <a:pt x="7" y="35"/>
                  </a:cubicBezTo>
                  <a:cubicBezTo>
                    <a:pt x="7" y="47"/>
                    <a:pt x="17" y="52"/>
                    <a:pt x="28" y="52"/>
                  </a:cubicBezTo>
                  <a:cubicBezTo>
                    <a:pt x="62" y="52"/>
                    <a:pt x="37" y="11"/>
                    <a:pt x="73" y="11"/>
                  </a:cubicBezTo>
                  <a:cubicBezTo>
                    <a:pt x="98" y="11"/>
                    <a:pt x="98" y="37"/>
                    <a:pt x="98" y="56"/>
                  </a:cubicBezTo>
                  <a:lnTo>
                    <a:pt x="98" y="73"/>
                  </a:lnTo>
                  <a:cubicBezTo>
                    <a:pt x="75" y="75"/>
                    <a:pt x="0" y="78"/>
                    <a:pt x="0" y="126"/>
                  </a:cubicBezTo>
                  <a:cubicBezTo>
                    <a:pt x="0" y="148"/>
                    <a:pt x="22" y="166"/>
                    <a:pt x="47" y="166"/>
                  </a:cubicBezTo>
                  <a:cubicBezTo>
                    <a:pt x="75" y="166"/>
                    <a:pt x="90" y="150"/>
                    <a:pt x="97" y="142"/>
                  </a:cubicBezTo>
                  <a:cubicBezTo>
                    <a:pt x="100" y="153"/>
                    <a:pt x="105" y="166"/>
                    <a:pt x="126" y="166"/>
                  </a:cubicBezTo>
                  <a:cubicBezTo>
                    <a:pt x="141" y="166"/>
                    <a:pt x="152" y="163"/>
                    <a:pt x="165" y="160"/>
                  </a:cubicBezTo>
                  <a:lnTo>
                    <a:pt x="165" y="151"/>
                  </a:lnTo>
                  <a:cubicBezTo>
                    <a:pt x="160" y="152"/>
                    <a:pt x="155" y="153"/>
                    <a:pt x="151" y="153"/>
                  </a:cubicBezTo>
                  <a:cubicBezTo>
                    <a:pt x="138" y="153"/>
                    <a:pt x="133" y="146"/>
                    <a:pt x="133" y="125"/>
                  </a:cubicBezTo>
                  <a:close/>
                  <a:moveTo>
                    <a:pt x="97" y="106"/>
                  </a:moveTo>
                  <a:cubicBezTo>
                    <a:pt x="97" y="131"/>
                    <a:pt x="83" y="145"/>
                    <a:pt x="62" y="145"/>
                  </a:cubicBezTo>
                  <a:cubicBezTo>
                    <a:pt x="47" y="145"/>
                    <a:pt x="40" y="133"/>
                    <a:pt x="40" y="120"/>
                  </a:cubicBezTo>
                  <a:cubicBezTo>
                    <a:pt x="40" y="87"/>
                    <a:pt x="83" y="85"/>
                    <a:pt x="97" y="85"/>
                  </a:cubicBezTo>
                  <a:lnTo>
                    <a:pt x="97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7">
              <a:extLst>
                <a:ext uri="{FF2B5EF4-FFF2-40B4-BE49-F238E27FC236}">
                  <a16:creationId xmlns:a16="http://schemas.microsoft.com/office/drawing/2014/main" id="{251A8DD7-387B-4149-A045-F728E10BB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-12700"/>
              <a:ext cx="95250" cy="79375"/>
            </a:xfrm>
            <a:custGeom>
              <a:avLst/>
              <a:gdLst>
                <a:gd name="T0" fmla="*/ 169 w 196"/>
                <a:gd name="T1" fmla="*/ 125 h 162"/>
                <a:gd name="T2" fmla="*/ 169 w 196"/>
                <a:gd name="T3" fmla="*/ 46 h 162"/>
                <a:gd name="T4" fmla="*/ 125 w 196"/>
                <a:gd name="T5" fmla="*/ 0 h 162"/>
                <a:gd name="T6" fmla="*/ 65 w 196"/>
                <a:gd name="T7" fmla="*/ 41 h 162"/>
                <a:gd name="T8" fmla="*/ 64 w 196"/>
                <a:gd name="T9" fmla="*/ 41 h 162"/>
                <a:gd name="T10" fmla="*/ 64 w 196"/>
                <a:gd name="T11" fmla="*/ 0 h 162"/>
                <a:gd name="T12" fmla="*/ 0 w 196"/>
                <a:gd name="T13" fmla="*/ 8 h 162"/>
                <a:gd name="T14" fmla="*/ 0 w 196"/>
                <a:gd name="T15" fmla="*/ 16 h 162"/>
                <a:gd name="T16" fmla="*/ 28 w 196"/>
                <a:gd name="T17" fmla="*/ 43 h 162"/>
                <a:gd name="T18" fmla="*/ 28 w 196"/>
                <a:gd name="T19" fmla="*/ 125 h 162"/>
                <a:gd name="T20" fmla="*/ 0 w 196"/>
                <a:gd name="T21" fmla="*/ 155 h 162"/>
                <a:gd name="T22" fmla="*/ 0 w 196"/>
                <a:gd name="T23" fmla="*/ 162 h 162"/>
                <a:gd name="T24" fmla="*/ 91 w 196"/>
                <a:gd name="T25" fmla="*/ 162 h 162"/>
                <a:gd name="T26" fmla="*/ 91 w 196"/>
                <a:gd name="T27" fmla="*/ 155 h 162"/>
                <a:gd name="T28" fmla="*/ 64 w 196"/>
                <a:gd name="T29" fmla="*/ 125 h 162"/>
                <a:gd name="T30" fmla="*/ 64 w 196"/>
                <a:gd name="T31" fmla="*/ 78 h 162"/>
                <a:gd name="T32" fmla="*/ 109 w 196"/>
                <a:gd name="T33" fmla="*/ 21 h 162"/>
                <a:gd name="T34" fmla="*/ 133 w 196"/>
                <a:gd name="T35" fmla="*/ 73 h 162"/>
                <a:gd name="T36" fmla="*/ 133 w 196"/>
                <a:gd name="T37" fmla="*/ 125 h 162"/>
                <a:gd name="T38" fmla="*/ 105 w 196"/>
                <a:gd name="T39" fmla="*/ 155 h 162"/>
                <a:gd name="T40" fmla="*/ 105 w 196"/>
                <a:gd name="T41" fmla="*/ 162 h 162"/>
                <a:gd name="T42" fmla="*/ 196 w 196"/>
                <a:gd name="T43" fmla="*/ 162 h 162"/>
                <a:gd name="T44" fmla="*/ 196 w 196"/>
                <a:gd name="T45" fmla="*/ 155 h 162"/>
                <a:gd name="T46" fmla="*/ 169 w 196"/>
                <a:gd name="T47" fmla="*/ 12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62">
                  <a:moveTo>
                    <a:pt x="169" y="125"/>
                  </a:moveTo>
                  <a:lnTo>
                    <a:pt x="169" y="46"/>
                  </a:lnTo>
                  <a:cubicBezTo>
                    <a:pt x="169" y="20"/>
                    <a:pt x="161" y="0"/>
                    <a:pt x="125" y="0"/>
                  </a:cubicBezTo>
                  <a:cubicBezTo>
                    <a:pt x="90" y="0"/>
                    <a:pt x="74" y="26"/>
                    <a:pt x="65" y="41"/>
                  </a:cubicBezTo>
                  <a:lnTo>
                    <a:pt x="64" y="41"/>
                  </a:lnTo>
                  <a:lnTo>
                    <a:pt x="64" y="0"/>
                  </a:lnTo>
                  <a:lnTo>
                    <a:pt x="0" y="8"/>
                  </a:lnTo>
                  <a:lnTo>
                    <a:pt x="0" y="16"/>
                  </a:lnTo>
                  <a:cubicBezTo>
                    <a:pt x="14" y="16"/>
                    <a:pt x="28" y="18"/>
                    <a:pt x="28" y="43"/>
                  </a:cubicBezTo>
                  <a:lnTo>
                    <a:pt x="28" y="125"/>
                  </a:lnTo>
                  <a:cubicBezTo>
                    <a:pt x="28" y="148"/>
                    <a:pt x="21" y="155"/>
                    <a:pt x="0" y="155"/>
                  </a:cubicBezTo>
                  <a:lnTo>
                    <a:pt x="0" y="162"/>
                  </a:lnTo>
                  <a:lnTo>
                    <a:pt x="91" y="162"/>
                  </a:lnTo>
                  <a:lnTo>
                    <a:pt x="91" y="155"/>
                  </a:lnTo>
                  <a:cubicBezTo>
                    <a:pt x="70" y="155"/>
                    <a:pt x="64" y="148"/>
                    <a:pt x="64" y="125"/>
                  </a:cubicBezTo>
                  <a:lnTo>
                    <a:pt x="64" y="78"/>
                  </a:lnTo>
                  <a:cubicBezTo>
                    <a:pt x="64" y="57"/>
                    <a:pt x="88" y="21"/>
                    <a:pt x="109" y="21"/>
                  </a:cubicBezTo>
                  <a:cubicBezTo>
                    <a:pt x="126" y="21"/>
                    <a:pt x="133" y="32"/>
                    <a:pt x="133" y="73"/>
                  </a:cubicBezTo>
                  <a:lnTo>
                    <a:pt x="133" y="125"/>
                  </a:lnTo>
                  <a:cubicBezTo>
                    <a:pt x="133" y="148"/>
                    <a:pt x="126" y="155"/>
                    <a:pt x="105" y="155"/>
                  </a:cubicBezTo>
                  <a:lnTo>
                    <a:pt x="105" y="162"/>
                  </a:lnTo>
                  <a:lnTo>
                    <a:pt x="196" y="162"/>
                  </a:lnTo>
                  <a:lnTo>
                    <a:pt x="196" y="155"/>
                  </a:lnTo>
                  <a:cubicBezTo>
                    <a:pt x="175" y="155"/>
                    <a:pt x="169" y="148"/>
                    <a:pt x="169" y="1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58">
              <a:extLst>
                <a:ext uri="{FF2B5EF4-FFF2-40B4-BE49-F238E27FC236}">
                  <a16:creationId xmlns:a16="http://schemas.microsoft.com/office/drawing/2014/main" id="{71ED7B9E-5EC4-43A9-A56B-C590D94913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6263" y="-26988"/>
              <a:ext cx="87313" cy="130175"/>
            </a:xfrm>
            <a:custGeom>
              <a:avLst/>
              <a:gdLst>
                <a:gd name="T0" fmla="*/ 155 w 178"/>
                <a:gd name="T1" fmla="*/ 0 h 264"/>
                <a:gd name="T2" fmla="*/ 114 w 178"/>
                <a:gd name="T3" fmla="*/ 38 h 264"/>
                <a:gd name="T4" fmla="*/ 75 w 178"/>
                <a:gd name="T5" fmla="*/ 28 h 264"/>
                <a:gd name="T6" fmla="*/ 8 w 178"/>
                <a:gd name="T7" fmla="*/ 84 h 264"/>
                <a:gd name="T8" fmla="*/ 33 w 178"/>
                <a:gd name="T9" fmla="*/ 129 h 264"/>
                <a:gd name="T10" fmla="*/ 12 w 178"/>
                <a:gd name="T11" fmla="*/ 169 h 264"/>
                <a:gd name="T12" fmla="*/ 23 w 178"/>
                <a:gd name="T13" fmla="*/ 189 h 264"/>
                <a:gd name="T14" fmla="*/ 0 w 178"/>
                <a:gd name="T15" fmla="*/ 223 h 264"/>
                <a:gd name="T16" fmla="*/ 75 w 178"/>
                <a:gd name="T17" fmla="*/ 264 h 264"/>
                <a:gd name="T18" fmla="*/ 169 w 178"/>
                <a:gd name="T19" fmla="*/ 204 h 264"/>
                <a:gd name="T20" fmla="*/ 114 w 178"/>
                <a:gd name="T21" fmla="*/ 163 h 264"/>
                <a:gd name="T22" fmla="*/ 57 w 178"/>
                <a:gd name="T23" fmla="*/ 163 h 264"/>
                <a:gd name="T24" fmla="*/ 38 w 178"/>
                <a:gd name="T25" fmla="*/ 150 h 264"/>
                <a:gd name="T26" fmla="*/ 45 w 178"/>
                <a:gd name="T27" fmla="*/ 135 h 264"/>
                <a:gd name="T28" fmla="*/ 77 w 178"/>
                <a:gd name="T29" fmla="*/ 140 h 264"/>
                <a:gd name="T30" fmla="*/ 144 w 178"/>
                <a:gd name="T31" fmla="*/ 85 h 264"/>
                <a:gd name="T32" fmla="*/ 124 w 178"/>
                <a:gd name="T33" fmla="*/ 44 h 264"/>
                <a:gd name="T34" fmla="*/ 138 w 178"/>
                <a:gd name="T35" fmla="*/ 31 h 264"/>
                <a:gd name="T36" fmla="*/ 145 w 178"/>
                <a:gd name="T37" fmla="*/ 35 h 264"/>
                <a:gd name="T38" fmla="*/ 158 w 178"/>
                <a:gd name="T39" fmla="*/ 39 h 264"/>
                <a:gd name="T40" fmla="*/ 178 w 178"/>
                <a:gd name="T41" fmla="*/ 20 h 264"/>
                <a:gd name="T42" fmla="*/ 155 w 178"/>
                <a:gd name="T43" fmla="*/ 0 h 264"/>
                <a:gd name="T44" fmla="*/ 104 w 178"/>
                <a:gd name="T45" fmla="*/ 194 h 264"/>
                <a:gd name="T46" fmla="*/ 137 w 178"/>
                <a:gd name="T47" fmla="*/ 213 h 264"/>
                <a:gd name="T48" fmla="*/ 77 w 178"/>
                <a:gd name="T49" fmla="*/ 248 h 264"/>
                <a:gd name="T50" fmla="*/ 27 w 178"/>
                <a:gd name="T51" fmla="*/ 213 h 264"/>
                <a:gd name="T52" fmla="*/ 34 w 178"/>
                <a:gd name="T53" fmla="*/ 194 h 264"/>
                <a:gd name="T54" fmla="*/ 104 w 178"/>
                <a:gd name="T55" fmla="*/ 194 h 264"/>
                <a:gd name="T56" fmla="*/ 75 w 178"/>
                <a:gd name="T57" fmla="*/ 128 h 264"/>
                <a:gd name="T58" fmla="*/ 45 w 178"/>
                <a:gd name="T59" fmla="*/ 85 h 264"/>
                <a:gd name="T60" fmla="*/ 75 w 178"/>
                <a:gd name="T61" fmla="*/ 40 h 264"/>
                <a:gd name="T62" fmla="*/ 105 w 178"/>
                <a:gd name="T63" fmla="*/ 85 h 264"/>
                <a:gd name="T64" fmla="*/ 75 w 178"/>
                <a:gd name="T65" fmla="*/ 12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8" h="264">
                  <a:moveTo>
                    <a:pt x="155" y="0"/>
                  </a:moveTo>
                  <a:cubicBezTo>
                    <a:pt x="133" y="0"/>
                    <a:pt x="122" y="25"/>
                    <a:pt x="114" y="38"/>
                  </a:cubicBezTo>
                  <a:cubicBezTo>
                    <a:pt x="104" y="33"/>
                    <a:pt x="93" y="28"/>
                    <a:pt x="75" y="28"/>
                  </a:cubicBezTo>
                  <a:cubicBezTo>
                    <a:pt x="34" y="28"/>
                    <a:pt x="8" y="49"/>
                    <a:pt x="8" y="84"/>
                  </a:cubicBezTo>
                  <a:cubicBezTo>
                    <a:pt x="8" y="111"/>
                    <a:pt x="23" y="121"/>
                    <a:pt x="33" y="129"/>
                  </a:cubicBezTo>
                  <a:cubicBezTo>
                    <a:pt x="28" y="135"/>
                    <a:pt x="12" y="151"/>
                    <a:pt x="12" y="169"/>
                  </a:cubicBezTo>
                  <a:cubicBezTo>
                    <a:pt x="12" y="180"/>
                    <a:pt x="19" y="185"/>
                    <a:pt x="23" y="189"/>
                  </a:cubicBezTo>
                  <a:cubicBezTo>
                    <a:pt x="14" y="196"/>
                    <a:pt x="0" y="206"/>
                    <a:pt x="0" y="223"/>
                  </a:cubicBezTo>
                  <a:cubicBezTo>
                    <a:pt x="0" y="239"/>
                    <a:pt x="22" y="264"/>
                    <a:pt x="75" y="264"/>
                  </a:cubicBezTo>
                  <a:cubicBezTo>
                    <a:pt x="134" y="264"/>
                    <a:pt x="169" y="233"/>
                    <a:pt x="169" y="204"/>
                  </a:cubicBezTo>
                  <a:cubicBezTo>
                    <a:pt x="169" y="171"/>
                    <a:pt x="140" y="163"/>
                    <a:pt x="114" y="163"/>
                  </a:cubicBezTo>
                  <a:lnTo>
                    <a:pt x="57" y="163"/>
                  </a:lnTo>
                  <a:cubicBezTo>
                    <a:pt x="45" y="163"/>
                    <a:pt x="38" y="160"/>
                    <a:pt x="38" y="150"/>
                  </a:cubicBezTo>
                  <a:cubicBezTo>
                    <a:pt x="38" y="145"/>
                    <a:pt x="42" y="139"/>
                    <a:pt x="45" y="135"/>
                  </a:cubicBezTo>
                  <a:cubicBezTo>
                    <a:pt x="53" y="138"/>
                    <a:pt x="60" y="140"/>
                    <a:pt x="77" y="140"/>
                  </a:cubicBezTo>
                  <a:cubicBezTo>
                    <a:pt x="115" y="140"/>
                    <a:pt x="144" y="120"/>
                    <a:pt x="144" y="85"/>
                  </a:cubicBezTo>
                  <a:cubicBezTo>
                    <a:pt x="144" y="63"/>
                    <a:pt x="134" y="51"/>
                    <a:pt x="124" y="44"/>
                  </a:cubicBezTo>
                  <a:cubicBezTo>
                    <a:pt x="127" y="39"/>
                    <a:pt x="130" y="31"/>
                    <a:pt x="138" y="31"/>
                  </a:cubicBezTo>
                  <a:cubicBezTo>
                    <a:pt x="140" y="31"/>
                    <a:pt x="143" y="33"/>
                    <a:pt x="145" y="35"/>
                  </a:cubicBezTo>
                  <a:cubicBezTo>
                    <a:pt x="148" y="38"/>
                    <a:pt x="152" y="39"/>
                    <a:pt x="158" y="39"/>
                  </a:cubicBezTo>
                  <a:cubicBezTo>
                    <a:pt x="169" y="39"/>
                    <a:pt x="178" y="30"/>
                    <a:pt x="178" y="20"/>
                  </a:cubicBezTo>
                  <a:cubicBezTo>
                    <a:pt x="174" y="8"/>
                    <a:pt x="167" y="0"/>
                    <a:pt x="155" y="0"/>
                  </a:cubicBezTo>
                  <a:close/>
                  <a:moveTo>
                    <a:pt x="104" y="194"/>
                  </a:moveTo>
                  <a:cubicBezTo>
                    <a:pt x="119" y="194"/>
                    <a:pt x="137" y="199"/>
                    <a:pt x="137" y="213"/>
                  </a:cubicBezTo>
                  <a:cubicBezTo>
                    <a:pt x="137" y="229"/>
                    <a:pt x="112" y="248"/>
                    <a:pt x="77" y="248"/>
                  </a:cubicBezTo>
                  <a:cubicBezTo>
                    <a:pt x="43" y="248"/>
                    <a:pt x="27" y="226"/>
                    <a:pt x="27" y="213"/>
                  </a:cubicBezTo>
                  <a:cubicBezTo>
                    <a:pt x="27" y="205"/>
                    <a:pt x="30" y="200"/>
                    <a:pt x="34" y="194"/>
                  </a:cubicBezTo>
                  <a:lnTo>
                    <a:pt x="104" y="194"/>
                  </a:lnTo>
                  <a:close/>
                  <a:moveTo>
                    <a:pt x="75" y="128"/>
                  </a:moveTo>
                  <a:cubicBezTo>
                    <a:pt x="52" y="128"/>
                    <a:pt x="45" y="110"/>
                    <a:pt x="45" y="85"/>
                  </a:cubicBezTo>
                  <a:cubicBezTo>
                    <a:pt x="45" y="68"/>
                    <a:pt x="49" y="40"/>
                    <a:pt x="75" y="40"/>
                  </a:cubicBezTo>
                  <a:cubicBezTo>
                    <a:pt x="98" y="40"/>
                    <a:pt x="105" y="61"/>
                    <a:pt x="105" y="85"/>
                  </a:cubicBezTo>
                  <a:cubicBezTo>
                    <a:pt x="105" y="108"/>
                    <a:pt x="97" y="128"/>
                    <a:pt x="75" y="1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59">
              <a:extLst>
                <a:ext uri="{FF2B5EF4-FFF2-40B4-BE49-F238E27FC236}">
                  <a16:creationId xmlns:a16="http://schemas.microsoft.com/office/drawing/2014/main" id="{45F98E69-8A37-4A0A-B76D-E4955527C1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2625" y="-12700"/>
              <a:ext cx="69850" cy="80963"/>
            </a:xfrm>
            <a:custGeom>
              <a:avLst/>
              <a:gdLst>
                <a:gd name="T0" fmla="*/ 76 w 144"/>
                <a:gd name="T1" fmla="*/ 0 h 166"/>
                <a:gd name="T2" fmla="*/ 0 w 144"/>
                <a:gd name="T3" fmla="*/ 77 h 166"/>
                <a:gd name="T4" fmla="*/ 89 w 144"/>
                <a:gd name="T5" fmla="*/ 166 h 166"/>
                <a:gd name="T6" fmla="*/ 139 w 144"/>
                <a:gd name="T7" fmla="*/ 157 h 166"/>
                <a:gd name="T8" fmla="*/ 139 w 144"/>
                <a:gd name="T9" fmla="*/ 145 h 166"/>
                <a:gd name="T10" fmla="*/ 105 w 144"/>
                <a:gd name="T11" fmla="*/ 151 h 166"/>
                <a:gd name="T12" fmla="*/ 39 w 144"/>
                <a:gd name="T13" fmla="*/ 66 h 166"/>
                <a:gd name="T14" fmla="*/ 141 w 144"/>
                <a:gd name="T15" fmla="*/ 66 h 166"/>
                <a:gd name="T16" fmla="*/ 76 w 144"/>
                <a:gd name="T17" fmla="*/ 0 h 166"/>
                <a:gd name="T18" fmla="*/ 40 w 144"/>
                <a:gd name="T19" fmla="*/ 51 h 166"/>
                <a:gd name="T20" fmla="*/ 75 w 144"/>
                <a:gd name="T21" fmla="*/ 12 h 166"/>
                <a:gd name="T22" fmla="*/ 106 w 144"/>
                <a:gd name="T23" fmla="*/ 51 h 166"/>
                <a:gd name="T24" fmla="*/ 40 w 144"/>
                <a:gd name="T25" fmla="*/ 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66">
                  <a:moveTo>
                    <a:pt x="76" y="0"/>
                  </a:moveTo>
                  <a:cubicBezTo>
                    <a:pt x="27" y="0"/>
                    <a:pt x="0" y="25"/>
                    <a:pt x="0" y="77"/>
                  </a:cubicBezTo>
                  <a:cubicBezTo>
                    <a:pt x="0" y="135"/>
                    <a:pt x="34" y="166"/>
                    <a:pt x="89" y="166"/>
                  </a:cubicBezTo>
                  <a:cubicBezTo>
                    <a:pt x="114" y="166"/>
                    <a:pt x="132" y="160"/>
                    <a:pt x="139" y="157"/>
                  </a:cubicBezTo>
                  <a:lnTo>
                    <a:pt x="139" y="145"/>
                  </a:lnTo>
                  <a:cubicBezTo>
                    <a:pt x="131" y="147"/>
                    <a:pt x="120" y="151"/>
                    <a:pt x="105" y="151"/>
                  </a:cubicBezTo>
                  <a:cubicBezTo>
                    <a:pt x="54" y="151"/>
                    <a:pt x="39" y="102"/>
                    <a:pt x="39" y="66"/>
                  </a:cubicBezTo>
                  <a:lnTo>
                    <a:pt x="141" y="66"/>
                  </a:lnTo>
                  <a:cubicBezTo>
                    <a:pt x="144" y="36"/>
                    <a:pt x="134" y="0"/>
                    <a:pt x="76" y="0"/>
                  </a:cubicBezTo>
                  <a:close/>
                  <a:moveTo>
                    <a:pt x="40" y="51"/>
                  </a:moveTo>
                  <a:cubicBezTo>
                    <a:pt x="40" y="37"/>
                    <a:pt x="47" y="12"/>
                    <a:pt x="75" y="12"/>
                  </a:cubicBezTo>
                  <a:cubicBezTo>
                    <a:pt x="100" y="12"/>
                    <a:pt x="106" y="30"/>
                    <a:pt x="106" y="51"/>
                  </a:cubicBezTo>
                  <a:lnTo>
                    <a:pt x="40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60">
              <a:extLst>
                <a:ext uri="{FF2B5EF4-FFF2-40B4-BE49-F238E27FC236}">
                  <a16:creationId xmlns:a16="http://schemas.microsoft.com/office/drawing/2014/main" id="{18F61ACB-5376-48E8-829F-BD96D2233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700" y="-12700"/>
              <a:ext cx="66675" cy="79375"/>
            </a:xfrm>
            <a:custGeom>
              <a:avLst/>
              <a:gdLst>
                <a:gd name="T0" fmla="*/ 115 w 135"/>
                <a:gd name="T1" fmla="*/ 0 h 162"/>
                <a:gd name="T2" fmla="*/ 65 w 135"/>
                <a:gd name="T3" fmla="*/ 40 h 162"/>
                <a:gd name="T4" fmla="*/ 63 w 135"/>
                <a:gd name="T5" fmla="*/ 40 h 162"/>
                <a:gd name="T6" fmla="*/ 63 w 135"/>
                <a:gd name="T7" fmla="*/ 0 h 162"/>
                <a:gd name="T8" fmla="*/ 0 w 135"/>
                <a:gd name="T9" fmla="*/ 8 h 162"/>
                <a:gd name="T10" fmla="*/ 0 w 135"/>
                <a:gd name="T11" fmla="*/ 16 h 162"/>
                <a:gd name="T12" fmla="*/ 27 w 135"/>
                <a:gd name="T13" fmla="*/ 43 h 162"/>
                <a:gd name="T14" fmla="*/ 27 w 135"/>
                <a:gd name="T15" fmla="*/ 125 h 162"/>
                <a:gd name="T16" fmla="*/ 0 w 135"/>
                <a:gd name="T17" fmla="*/ 155 h 162"/>
                <a:gd name="T18" fmla="*/ 0 w 135"/>
                <a:gd name="T19" fmla="*/ 162 h 162"/>
                <a:gd name="T20" fmla="*/ 91 w 135"/>
                <a:gd name="T21" fmla="*/ 162 h 162"/>
                <a:gd name="T22" fmla="*/ 91 w 135"/>
                <a:gd name="T23" fmla="*/ 155 h 162"/>
                <a:gd name="T24" fmla="*/ 63 w 135"/>
                <a:gd name="T25" fmla="*/ 125 h 162"/>
                <a:gd name="T26" fmla="*/ 63 w 135"/>
                <a:gd name="T27" fmla="*/ 86 h 162"/>
                <a:gd name="T28" fmla="*/ 91 w 135"/>
                <a:gd name="T29" fmla="*/ 30 h 162"/>
                <a:gd name="T30" fmla="*/ 113 w 135"/>
                <a:gd name="T31" fmla="*/ 37 h 162"/>
                <a:gd name="T32" fmla="*/ 133 w 135"/>
                <a:gd name="T33" fmla="*/ 18 h 162"/>
                <a:gd name="T34" fmla="*/ 115 w 135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5" h="162">
                  <a:moveTo>
                    <a:pt x="115" y="0"/>
                  </a:moveTo>
                  <a:cubicBezTo>
                    <a:pt x="85" y="0"/>
                    <a:pt x="71" y="25"/>
                    <a:pt x="65" y="40"/>
                  </a:cubicBezTo>
                  <a:lnTo>
                    <a:pt x="63" y="40"/>
                  </a:lnTo>
                  <a:lnTo>
                    <a:pt x="63" y="0"/>
                  </a:lnTo>
                  <a:lnTo>
                    <a:pt x="0" y="8"/>
                  </a:lnTo>
                  <a:lnTo>
                    <a:pt x="0" y="16"/>
                  </a:lnTo>
                  <a:cubicBezTo>
                    <a:pt x="13" y="16"/>
                    <a:pt x="27" y="18"/>
                    <a:pt x="27" y="43"/>
                  </a:cubicBezTo>
                  <a:lnTo>
                    <a:pt x="27" y="125"/>
                  </a:lnTo>
                  <a:cubicBezTo>
                    <a:pt x="27" y="148"/>
                    <a:pt x="21" y="155"/>
                    <a:pt x="0" y="155"/>
                  </a:cubicBezTo>
                  <a:lnTo>
                    <a:pt x="0" y="162"/>
                  </a:lnTo>
                  <a:lnTo>
                    <a:pt x="91" y="162"/>
                  </a:lnTo>
                  <a:lnTo>
                    <a:pt x="91" y="155"/>
                  </a:lnTo>
                  <a:cubicBezTo>
                    <a:pt x="70" y="155"/>
                    <a:pt x="63" y="148"/>
                    <a:pt x="63" y="125"/>
                  </a:cubicBezTo>
                  <a:lnTo>
                    <a:pt x="63" y="86"/>
                  </a:lnTo>
                  <a:cubicBezTo>
                    <a:pt x="63" y="51"/>
                    <a:pt x="80" y="30"/>
                    <a:pt x="91" y="30"/>
                  </a:cubicBezTo>
                  <a:cubicBezTo>
                    <a:pt x="103" y="30"/>
                    <a:pt x="101" y="37"/>
                    <a:pt x="113" y="37"/>
                  </a:cubicBezTo>
                  <a:cubicBezTo>
                    <a:pt x="123" y="37"/>
                    <a:pt x="133" y="30"/>
                    <a:pt x="133" y="18"/>
                  </a:cubicBezTo>
                  <a:cubicBezTo>
                    <a:pt x="135" y="6"/>
                    <a:pt x="122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61">
              <a:extLst>
                <a:ext uri="{FF2B5EF4-FFF2-40B4-BE49-F238E27FC236}">
                  <a16:creationId xmlns:a16="http://schemas.microsoft.com/office/drawing/2014/main" id="{7DA2A064-F1AF-46D4-8981-8AEEF81E6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013" y="-12700"/>
              <a:ext cx="58738" cy="80963"/>
            </a:xfrm>
            <a:custGeom>
              <a:avLst/>
              <a:gdLst>
                <a:gd name="T0" fmla="*/ 99 w 118"/>
                <a:gd name="T1" fmla="*/ 82 h 166"/>
                <a:gd name="T2" fmla="*/ 34 w 118"/>
                <a:gd name="T3" fmla="*/ 35 h 166"/>
                <a:gd name="T4" fmla="*/ 62 w 118"/>
                <a:gd name="T5" fmla="*/ 12 h 166"/>
                <a:gd name="T6" fmla="*/ 98 w 118"/>
                <a:gd name="T7" fmla="*/ 47 h 166"/>
                <a:gd name="T8" fmla="*/ 108 w 118"/>
                <a:gd name="T9" fmla="*/ 47 h 166"/>
                <a:gd name="T10" fmla="*/ 105 w 118"/>
                <a:gd name="T11" fmla="*/ 6 h 166"/>
                <a:gd name="T12" fmla="*/ 64 w 118"/>
                <a:gd name="T13" fmla="*/ 0 h 166"/>
                <a:gd name="T14" fmla="*/ 0 w 118"/>
                <a:gd name="T15" fmla="*/ 45 h 166"/>
                <a:gd name="T16" fmla="*/ 27 w 118"/>
                <a:gd name="T17" fmla="*/ 85 h 166"/>
                <a:gd name="T18" fmla="*/ 84 w 118"/>
                <a:gd name="T19" fmla="*/ 128 h 166"/>
                <a:gd name="T20" fmla="*/ 52 w 118"/>
                <a:gd name="T21" fmla="*/ 155 h 166"/>
                <a:gd name="T22" fmla="*/ 10 w 118"/>
                <a:gd name="T23" fmla="*/ 113 h 166"/>
                <a:gd name="T24" fmla="*/ 0 w 118"/>
                <a:gd name="T25" fmla="*/ 113 h 166"/>
                <a:gd name="T26" fmla="*/ 3 w 118"/>
                <a:gd name="T27" fmla="*/ 160 h 166"/>
                <a:gd name="T28" fmla="*/ 53 w 118"/>
                <a:gd name="T29" fmla="*/ 166 h 166"/>
                <a:gd name="T30" fmla="*/ 118 w 118"/>
                <a:gd name="T31" fmla="*/ 118 h 166"/>
                <a:gd name="T32" fmla="*/ 99 w 118"/>
                <a:gd name="T33" fmla="*/ 8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166">
                  <a:moveTo>
                    <a:pt x="99" y="82"/>
                  </a:moveTo>
                  <a:cubicBezTo>
                    <a:pt x="77" y="66"/>
                    <a:pt x="34" y="57"/>
                    <a:pt x="34" y="35"/>
                  </a:cubicBezTo>
                  <a:cubicBezTo>
                    <a:pt x="34" y="22"/>
                    <a:pt x="45" y="12"/>
                    <a:pt x="62" y="12"/>
                  </a:cubicBezTo>
                  <a:cubicBezTo>
                    <a:pt x="89" y="12"/>
                    <a:pt x="97" y="35"/>
                    <a:pt x="98" y="47"/>
                  </a:cubicBezTo>
                  <a:lnTo>
                    <a:pt x="108" y="47"/>
                  </a:lnTo>
                  <a:lnTo>
                    <a:pt x="105" y="6"/>
                  </a:lnTo>
                  <a:cubicBezTo>
                    <a:pt x="94" y="3"/>
                    <a:pt x="82" y="0"/>
                    <a:pt x="64" y="0"/>
                  </a:cubicBezTo>
                  <a:cubicBezTo>
                    <a:pt x="29" y="0"/>
                    <a:pt x="0" y="13"/>
                    <a:pt x="0" y="45"/>
                  </a:cubicBezTo>
                  <a:cubicBezTo>
                    <a:pt x="0" y="63"/>
                    <a:pt x="9" y="73"/>
                    <a:pt x="27" y="85"/>
                  </a:cubicBezTo>
                  <a:cubicBezTo>
                    <a:pt x="48" y="98"/>
                    <a:pt x="84" y="106"/>
                    <a:pt x="84" y="128"/>
                  </a:cubicBezTo>
                  <a:cubicBezTo>
                    <a:pt x="84" y="146"/>
                    <a:pt x="67" y="155"/>
                    <a:pt x="52" y="155"/>
                  </a:cubicBezTo>
                  <a:cubicBezTo>
                    <a:pt x="24" y="155"/>
                    <a:pt x="10" y="133"/>
                    <a:pt x="10" y="113"/>
                  </a:cubicBezTo>
                  <a:lnTo>
                    <a:pt x="0" y="113"/>
                  </a:lnTo>
                  <a:lnTo>
                    <a:pt x="3" y="160"/>
                  </a:lnTo>
                  <a:cubicBezTo>
                    <a:pt x="12" y="162"/>
                    <a:pt x="32" y="166"/>
                    <a:pt x="53" y="166"/>
                  </a:cubicBezTo>
                  <a:cubicBezTo>
                    <a:pt x="95" y="166"/>
                    <a:pt x="118" y="147"/>
                    <a:pt x="118" y="118"/>
                  </a:cubicBezTo>
                  <a:cubicBezTo>
                    <a:pt x="118" y="102"/>
                    <a:pt x="109" y="90"/>
                    <a:pt x="99" y="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62">
              <a:extLst>
                <a:ext uri="{FF2B5EF4-FFF2-40B4-BE49-F238E27FC236}">
                  <a16:creationId xmlns:a16="http://schemas.microsoft.com/office/drawing/2014/main" id="{0322B3F2-797C-4030-9B08-F0C2B256A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825" y="-385763"/>
              <a:ext cx="165100" cy="187325"/>
            </a:xfrm>
            <a:custGeom>
              <a:avLst/>
              <a:gdLst>
                <a:gd name="T0" fmla="*/ 319 w 338"/>
                <a:gd name="T1" fmla="*/ 364 h 384"/>
                <a:gd name="T2" fmla="*/ 284 w 338"/>
                <a:gd name="T3" fmla="*/ 326 h 384"/>
                <a:gd name="T4" fmla="*/ 284 w 338"/>
                <a:gd name="T5" fmla="*/ 128 h 384"/>
                <a:gd name="T6" fmla="*/ 150 w 338"/>
                <a:gd name="T7" fmla="*/ 0 h 384"/>
                <a:gd name="T8" fmla="*/ 13 w 338"/>
                <a:gd name="T9" fmla="*/ 79 h 384"/>
                <a:gd name="T10" fmla="*/ 53 w 338"/>
                <a:gd name="T11" fmla="*/ 115 h 384"/>
                <a:gd name="T12" fmla="*/ 91 w 338"/>
                <a:gd name="T13" fmla="*/ 74 h 384"/>
                <a:gd name="T14" fmla="*/ 149 w 338"/>
                <a:gd name="T15" fmla="*/ 28 h 384"/>
                <a:gd name="T16" fmla="*/ 219 w 338"/>
                <a:gd name="T17" fmla="*/ 143 h 384"/>
                <a:gd name="T18" fmla="*/ 219 w 338"/>
                <a:gd name="T19" fmla="*/ 173 h 384"/>
                <a:gd name="T20" fmla="*/ 0 w 338"/>
                <a:gd name="T21" fmla="*/ 294 h 384"/>
                <a:gd name="T22" fmla="*/ 100 w 338"/>
                <a:gd name="T23" fmla="*/ 384 h 384"/>
                <a:gd name="T24" fmla="*/ 218 w 338"/>
                <a:gd name="T25" fmla="*/ 325 h 384"/>
                <a:gd name="T26" fmla="*/ 219 w 338"/>
                <a:gd name="T27" fmla="*/ 325 h 384"/>
                <a:gd name="T28" fmla="*/ 281 w 338"/>
                <a:gd name="T29" fmla="*/ 384 h 384"/>
                <a:gd name="T30" fmla="*/ 323 w 338"/>
                <a:gd name="T31" fmla="*/ 381 h 384"/>
                <a:gd name="T32" fmla="*/ 328 w 338"/>
                <a:gd name="T33" fmla="*/ 376 h 384"/>
                <a:gd name="T34" fmla="*/ 338 w 338"/>
                <a:gd name="T35" fmla="*/ 361 h 384"/>
                <a:gd name="T36" fmla="*/ 319 w 338"/>
                <a:gd name="T37" fmla="*/ 36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" h="384">
                  <a:moveTo>
                    <a:pt x="319" y="364"/>
                  </a:moveTo>
                  <a:cubicBezTo>
                    <a:pt x="293" y="364"/>
                    <a:pt x="284" y="354"/>
                    <a:pt x="284" y="326"/>
                  </a:cubicBezTo>
                  <a:lnTo>
                    <a:pt x="284" y="128"/>
                  </a:lnTo>
                  <a:cubicBezTo>
                    <a:pt x="284" y="53"/>
                    <a:pt x="263" y="0"/>
                    <a:pt x="150" y="0"/>
                  </a:cubicBezTo>
                  <a:cubicBezTo>
                    <a:pt x="93" y="0"/>
                    <a:pt x="13" y="26"/>
                    <a:pt x="13" y="79"/>
                  </a:cubicBezTo>
                  <a:cubicBezTo>
                    <a:pt x="13" y="100"/>
                    <a:pt x="30" y="115"/>
                    <a:pt x="53" y="115"/>
                  </a:cubicBezTo>
                  <a:cubicBezTo>
                    <a:pt x="66" y="115"/>
                    <a:pt x="91" y="106"/>
                    <a:pt x="91" y="74"/>
                  </a:cubicBezTo>
                  <a:cubicBezTo>
                    <a:pt x="91" y="49"/>
                    <a:pt x="98" y="28"/>
                    <a:pt x="149" y="28"/>
                  </a:cubicBezTo>
                  <a:cubicBezTo>
                    <a:pt x="219" y="28"/>
                    <a:pt x="219" y="86"/>
                    <a:pt x="219" y="143"/>
                  </a:cubicBezTo>
                  <a:lnTo>
                    <a:pt x="219" y="173"/>
                  </a:lnTo>
                  <a:cubicBezTo>
                    <a:pt x="156" y="178"/>
                    <a:pt x="0" y="178"/>
                    <a:pt x="0" y="294"/>
                  </a:cubicBezTo>
                  <a:cubicBezTo>
                    <a:pt x="0" y="346"/>
                    <a:pt x="43" y="384"/>
                    <a:pt x="100" y="384"/>
                  </a:cubicBezTo>
                  <a:cubicBezTo>
                    <a:pt x="156" y="384"/>
                    <a:pt x="193" y="361"/>
                    <a:pt x="218" y="325"/>
                  </a:cubicBezTo>
                  <a:lnTo>
                    <a:pt x="219" y="325"/>
                  </a:lnTo>
                  <a:cubicBezTo>
                    <a:pt x="219" y="360"/>
                    <a:pt x="233" y="384"/>
                    <a:pt x="281" y="384"/>
                  </a:cubicBezTo>
                  <a:cubicBezTo>
                    <a:pt x="291" y="384"/>
                    <a:pt x="301" y="384"/>
                    <a:pt x="323" y="381"/>
                  </a:cubicBezTo>
                  <a:lnTo>
                    <a:pt x="328" y="376"/>
                  </a:lnTo>
                  <a:cubicBezTo>
                    <a:pt x="331" y="371"/>
                    <a:pt x="335" y="366"/>
                    <a:pt x="338" y="361"/>
                  </a:cubicBezTo>
                  <a:cubicBezTo>
                    <a:pt x="324" y="364"/>
                    <a:pt x="321" y="364"/>
                    <a:pt x="319" y="36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63">
              <a:extLst>
                <a:ext uri="{FF2B5EF4-FFF2-40B4-BE49-F238E27FC236}">
                  <a16:creationId xmlns:a16="http://schemas.microsoft.com/office/drawing/2014/main" id="{05F4623F-F5EC-4543-8DF9-2E5EEA13B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-355600"/>
              <a:ext cx="109538" cy="109538"/>
            </a:xfrm>
            <a:custGeom>
              <a:avLst/>
              <a:gdLst>
                <a:gd name="T0" fmla="*/ 20 w 224"/>
                <a:gd name="T1" fmla="*/ 0 h 224"/>
                <a:gd name="T2" fmla="*/ 0 w 224"/>
                <a:gd name="T3" fmla="*/ 19 h 224"/>
                <a:gd name="T4" fmla="*/ 0 w 224"/>
                <a:gd name="T5" fmla="*/ 224 h 224"/>
                <a:gd name="T6" fmla="*/ 224 w 224"/>
                <a:gd name="T7" fmla="*/ 224 h 224"/>
                <a:gd name="T8" fmla="*/ 224 w 224"/>
                <a:gd name="T9" fmla="*/ 0 h 224"/>
                <a:gd name="T10" fmla="*/ 149 w 224"/>
                <a:gd name="T11" fmla="*/ 0 h 224"/>
                <a:gd name="T12" fmla="*/ 149 w 224"/>
                <a:gd name="T13" fmla="*/ 149 h 224"/>
                <a:gd name="T14" fmla="*/ 74 w 224"/>
                <a:gd name="T15" fmla="*/ 149 h 224"/>
                <a:gd name="T16" fmla="*/ 74 w 224"/>
                <a:gd name="T17" fmla="*/ 0 h 224"/>
                <a:gd name="T18" fmla="*/ 20 w 224"/>
                <a:gd name="T1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224">
                  <a:moveTo>
                    <a:pt x="20" y="0"/>
                  </a:moveTo>
                  <a:lnTo>
                    <a:pt x="0" y="19"/>
                  </a:lnTo>
                  <a:lnTo>
                    <a:pt x="0" y="224"/>
                  </a:lnTo>
                  <a:lnTo>
                    <a:pt x="224" y="224"/>
                  </a:lnTo>
                  <a:lnTo>
                    <a:pt x="224" y="0"/>
                  </a:lnTo>
                  <a:lnTo>
                    <a:pt x="149" y="0"/>
                  </a:lnTo>
                  <a:lnTo>
                    <a:pt x="149" y="149"/>
                  </a:lnTo>
                  <a:lnTo>
                    <a:pt x="74" y="149"/>
                  </a:lnTo>
                  <a:lnTo>
                    <a:pt x="7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64">
              <a:extLst>
                <a:ext uri="{FF2B5EF4-FFF2-40B4-BE49-F238E27FC236}">
                  <a16:creationId xmlns:a16="http://schemas.microsoft.com/office/drawing/2014/main" id="{0D937415-F3D5-4469-A8E4-FD40E29C8B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8325" y="-447675"/>
              <a:ext cx="387350" cy="311150"/>
            </a:xfrm>
            <a:custGeom>
              <a:avLst/>
              <a:gdLst>
                <a:gd name="T0" fmla="*/ 463 w 790"/>
                <a:gd name="T1" fmla="*/ 407 h 637"/>
                <a:gd name="T2" fmla="*/ 608 w 790"/>
                <a:gd name="T3" fmla="*/ 325 h 637"/>
                <a:gd name="T4" fmla="*/ 608 w 790"/>
                <a:gd name="T5" fmla="*/ 372 h 637"/>
                <a:gd name="T6" fmla="*/ 519 w 790"/>
                <a:gd name="T7" fmla="*/ 477 h 637"/>
                <a:gd name="T8" fmla="*/ 463 w 790"/>
                <a:gd name="T9" fmla="*/ 407 h 637"/>
                <a:gd name="T10" fmla="*/ 708 w 790"/>
                <a:gd name="T11" fmla="*/ 490 h 637"/>
                <a:gd name="T12" fmla="*/ 727 w 790"/>
                <a:gd name="T13" fmla="*/ 489 h 637"/>
                <a:gd name="T14" fmla="*/ 790 w 790"/>
                <a:gd name="T15" fmla="*/ 284 h 637"/>
                <a:gd name="T16" fmla="*/ 519 w 790"/>
                <a:gd name="T17" fmla="*/ 0 h 637"/>
                <a:gd name="T18" fmla="*/ 408 w 790"/>
                <a:gd name="T19" fmla="*/ 17 h 637"/>
                <a:gd name="T20" fmla="*/ 408 w 790"/>
                <a:gd name="T21" fmla="*/ 116 h 637"/>
                <a:gd name="T22" fmla="*/ 389 w 790"/>
                <a:gd name="T23" fmla="*/ 116 h 637"/>
                <a:gd name="T24" fmla="*/ 389 w 790"/>
                <a:gd name="T25" fmla="*/ 135 h 637"/>
                <a:gd name="T26" fmla="*/ 314 w 790"/>
                <a:gd name="T27" fmla="*/ 135 h 637"/>
                <a:gd name="T28" fmla="*/ 314 w 790"/>
                <a:gd name="T29" fmla="*/ 135 h 637"/>
                <a:gd name="T30" fmla="*/ 314 w 790"/>
                <a:gd name="T31" fmla="*/ 54 h 637"/>
                <a:gd name="T32" fmla="*/ 125 w 790"/>
                <a:gd name="T33" fmla="*/ 187 h 637"/>
                <a:gd name="T34" fmla="*/ 179 w 790"/>
                <a:gd name="T35" fmla="*/ 187 h 637"/>
                <a:gd name="T36" fmla="*/ 179 w 790"/>
                <a:gd name="T37" fmla="*/ 337 h 637"/>
                <a:gd name="T38" fmla="*/ 254 w 790"/>
                <a:gd name="T39" fmla="*/ 337 h 637"/>
                <a:gd name="T40" fmla="*/ 254 w 790"/>
                <a:gd name="T41" fmla="*/ 187 h 637"/>
                <a:gd name="T42" fmla="*/ 329 w 790"/>
                <a:gd name="T43" fmla="*/ 187 h 637"/>
                <a:gd name="T44" fmla="*/ 329 w 790"/>
                <a:gd name="T45" fmla="*/ 412 h 637"/>
                <a:gd name="T46" fmla="*/ 104 w 790"/>
                <a:gd name="T47" fmla="*/ 412 h 637"/>
                <a:gd name="T48" fmla="*/ 104 w 790"/>
                <a:gd name="T49" fmla="*/ 206 h 637"/>
                <a:gd name="T50" fmla="*/ 0 w 790"/>
                <a:gd name="T51" fmla="*/ 397 h 637"/>
                <a:gd name="T52" fmla="*/ 400 w 790"/>
                <a:gd name="T53" fmla="*/ 637 h 637"/>
                <a:gd name="T54" fmla="*/ 698 w 790"/>
                <a:gd name="T55" fmla="*/ 524 h 637"/>
                <a:gd name="T56" fmla="*/ 712 w 790"/>
                <a:gd name="T57" fmla="*/ 509 h 637"/>
                <a:gd name="T58" fmla="*/ 670 w 790"/>
                <a:gd name="T59" fmla="*/ 511 h 637"/>
                <a:gd name="T60" fmla="*/ 608 w 790"/>
                <a:gd name="T61" fmla="*/ 452 h 637"/>
                <a:gd name="T62" fmla="*/ 607 w 790"/>
                <a:gd name="T63" fmla="*/ 452 h 637"/>
                <a:gd name="T64" fmla="*/ 489 w 790"/>
                <a:gd name="T65" fmla="*/ 511 h 637"/>
                <a:gd name="T66" fmla="*/ 389 w 790"/>
                <a:gd name="T67" fmla="*/ 421 h 637"/>
                <a:gd name="T68" fmla="*/ 608 w 790"/>
                <a:gd name="T69" fmla="*/ 300 h 637"/>
                <a:gd name="T70" fmla="*/ 608 w 790"/>
                <a:gd name="T71" fmla="*/ 270 h 637"/>
                <a:gd name="T72" fmla="*/ 538 w 790"/>
                <a:gd name="T73" fmla="*/ 155 h 637"/>
                <a:gd name="T74" fmla="*/ 480 w 790"/>
                <a:gd name="T75" fmla="*/ 201 h 637"/>
                <a:gd name="T76" fmla="*/ 442 w 790"/>
                <a:gd name="T77" fmla="*/ 242 h 637"/>
                <a:gd name="T78" fmla="*/ 402 w 790"/>
                <a:gd name="T79" fmla="*/ 206 h 637"/>
                <a:gd name="T80" fmla="*/ 539 w 790"/>
                <a:gd name="T81" fmla="*/ 127 h 637"/>
                <a:gd name="T82" fmla="*/ 672 w 790"/>
                <a:gd name="T83" fmla="*/ 254 h 637"/>
                <a:gd name="T84" fmla="*/ 672 w 790"/>
                <a:gd name="T85" fmla="*/ 452 h 637"/>
                <a:gd name="T86" fmla="*/ 708 w 790"/>
                <a:gd name="T87" fmla="*/ 490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7">
                  <a:moveTo>
                    <a:pt x="463" y="407"/>
                  </a:moveTo>
                  <a:cubicBezTo>
                    <a:pt x="463" y="332"/>
                    <a:pt x="569" y="326"/>
                    <a:pt x="608" y="325"/>
                  </a:cubicBezTo>
                  <a:lnTo>
                    <a:pt x="608" y="372"/>
                  </a:lnTo>
                  <a:cubicBezTo>
                    <a:pt x="608" y="427"/>
                    <a:pt x="573" y="477"/>
                    <a:pt x="519" y="477"/>
                  </a:cubicBezTo>
                  <a:cubicBezTo>
                    <a:pt x="490" y="477"/>
                    <a:pt x="463" y="449"/>
                    <a:pt x="463" y="407"/>
                  </a:cubicBezTo>
                  <a:close/>
                  <a:moveTo>
                    <a:pt x="708" y="490"/>
                  </a:moveTo>
                  <a:cubicBezTo>
                    <a:pt x="710" y="490"/>
                    <a:pt x="713" y="490"/>
                    <a:pt x="727" y="489"/>
                  </a:cubicBezTo>
                  <a:cubicBezTo>
                    <a:pt x="770" y="426"/>
                    <a:pt x="790" y="351"/>
                    <a:pt x="790" y="284"/>
                  </a:cubicBezTo>
                  <a:cubicBezTo>
                    <a:pt x="790" y="129"/>
                    <a:pt x="684" y="0"/>
                    <a:pt x="519" y="0"/>
                  </a:cubicBezTo>
                  <a:cubicBezTo>
                    <a:pt x="484" y="0"/>
                    <a:pt x="447" y="6"/>
                    <a:pt x="408" y="17"/>
                  </a:cubicBezTo>
                  <a:lnTo>
                    <a:pt x="408" y="116"/>
                  </a:lnTo>
                  <a:lnTo>
                    <a:pt x="389" y="116"/>
                  </a:lnTo>
                  <a:lnTo>
                    <a:pt x="389" y="135"/>
                  </a:lnTo>
                  <a:lnTo>
                    <a:pt x="314" y="135"/>
                  </a:lnTo>
                  <a:lnTo>
                    <a:pt x="314" y="135"/>
                  </a:lnTo>
                  <a:lnTo>
                    <a:pt x="314" y="54"/>
                  </a:lnTo>
                  <a:cubicBezTo>
                    <a:pt x="253" y="85"/>
                    <a:pt x="189" y="129"/>
                    <a:pt x="125" y="187"/>
                  </a:cubicBezTo>
                  <a:lnTo>
                    <a:pt x="179" y="187"/>
                  </a:lnTo>
                  <a:lnTo>
                    <a:pt x="179" y="337"/>
                  </a:lnTo>
                  <a:lnTo>
                    <a:pt x="254" y="337"/>
                  </a:lnTo>
                  <a:lnTo>
                    <a:pt x="254" y="187"/>
                  </a:lnTo>
                  <a:lnTo>
                    <a:pt x="329" y="187"/>
                  </a:lnTo>
                  <a:lnTo>
                    <a:pt x="329" y="412"/>
                  </a:lnTo>
                  <a:lnTo>
                    <a:pt x="104" y="412"/>
                  </a:lnTo>
                  <a:lnTo>
                    <a:pt x="104" y="206"/>
                  </a:lnTo>
                  <a:cubicBezTo>
                    <a:pt x="29" y="279"/>
                    <a:pt x="0" y="342"/>
                    <a:pt x="0" y="397"/>
                  </a:cubicBezTo>
                  <a:cubicBezTo>
                    <a:pt x="0" y="511"/>
                    <a:pt x="152" y="637"/>
                    <a:pt x="400" y="637"/>
                  </a:cubicBezTo>
                  <a:cubicBezTo>
                    <a:pt x="539" y="637"/>
                    <a:pt x="635" y="590"/>
                    <a:pt x="698" y="524"/>
                  </a:cubicBezTo>
                  <a:lnTo>
                    <a:pt x="712" y="509"/>
                  </a:lnTo>
                  <a:cubicBezTo>
                    <a:pt x="689" y="511"/>
                    <a:pt x="680" y="511"/>
                    <a:pt x="670" y="511"/>
                  </a:cubicBezTo>
                  <a:cubicBezTo>
                    <a:pt x="623" y="511"/>
                    <a:pt x="608" y="487"/>
                    <a:pt x="608" y="452"/>
                  </a:cubicBezTo>
                  <a:lnTo>
                    <a:pt x="607" y="452"/>
                  </a:lnTo>
                  <a:cubicBezTo>
                    <a:pt x="580" y="489"/>
                    <a:pt x="545" y="511"/>
                    <a:pt x="489" y="511"/>
                  </a:cubicBezTo>
                  <a:cubicBezTo>
                    <a:pt x="432" y="511"/>
                    <a:pt x="389" y="472"/>
                    <a:pt x="389" y="421"/>
                  </a:cubicBezTo>
                  <a:cubicBezTo>
                    <a:pt x="389" y="305"/>
                    <a:pt x="545" y="305"/>
                    <a:pt x="608" y="300"/>
                  </a:cubicBezTo>
                  <a:lnTo>
                    <a:pt x="608" y="270"/>
                  </a:lnTo>
                  <a:cubicBezTo>
                    <a:pt x="608" y="214"/>
                    <a:pt x="607" y="155"/>
                    <a:pt x="538" y="155"/>
                  </a:cubicBezTo>
                  <a:cubicBezTo>
                    <a:pt x="487" y="155"/>
                    <a:pt x="480" y="176"/>
                    <a:pt x="480" y="201"/>
                  </a:cubicBezTo>
                  <a:cubicBezTo>
                    <a:pt x="480" y="234"/>
                    <a:pt x="455" y="242"/>
                    <a:pt x="442" y="242"/>
                  </a:cubicBezTo>
                  <a:cubicBezTo>
                    <a:pt x="419" y="242"/>
                    <a:pt x="402" y="227"/>
                    <a:pt x="402" y="206"/>
                  </a:cubicBezTo>
                  <a:cubicBezTo>
                    <a:pt x="402" y="154"/>
                    <a:pt x="482" y="127"/>
                    <a:pt x="539" y="127"/>
                  </a:cubicBezTo>
                  <a:cubicBezTo>
                    <a:pt x="652" y="126"/>
                    <a:pt x="672" y="179"/>
                    <a:pt x="672" y="254"/>
                  </a:cubicBezTo>
                  <a:lnTo>
                    <a:pt x="672" y="452"/>
                  </a:lnTo>
                  <a:cubicBezTo>
                    <a:pt x="672" y="480"/>
                    <a:pt x="682" y="490"/>
                    <a:pt x="708" y="4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Rectangle 265">
              <a:extLst>
                <a:ext uri="{FF2B5EF4-FFF2-40B4-BE49-F238E27FC236}">
                  <a16:creationId xmlns:a16="http://schemas.microsoft.com/office/drawing/2014/main" id="{F8D5B463-EEB8-4CDC-9413-7D2DEBC27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1838" y="-482600"/>
              <a:ext cx="36513" cy="92075"/>
            </a:xfrm>
            <a:prstGeom prst="rect">
              <a:avLst/>
            </a:prstGeom>
            <a:solidFill>
              <a:srgbClr val="0BBBE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6322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40" y="0"/>
            <a:ext cx="91263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1249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40" y="0"/>
            <a:ext cx="91263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4005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0609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0D9A05D-73BA-4C7C-9389-175D637D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67315B-BDD9-4372-A1C4-29DD43D9F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>
                <a:solidFill>
                  <a:prstClr val="white"/>
                </a:solidFill>
              </a:rPr>
              <a:t>Université d’Angers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13B83DA9-F49E-4952-BC77-34F711FE9BA5}"/>
              </a:ext>
            </a:extLst>
          </p:cNvPr>
          <p:cNvSpPr txBox="1">
            <a:spLocks/>
          </p:cNvSpPr>
          <p:nvPr userDrawn="1"/>
        </p:nvSpPr>
        <p:spPr>
          <a:xfrm>
            <a:off x="205978" y="6315869"/>
            <a:ext cx="422672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402C8-AAF6-430C-9C4F-B768B719CBA8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7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</p:sldLayoutIdLst>
  <p:transition spd="slow">
    <p:push dir="u"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LucidaGrande" charset="0"/>
        <a:buChar char="-"/>
        <a:defRPr sz="21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5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988" y="404665"/>
            <a:ext cx="8507077" cy="863749"/>
          </a:xfrm>
          <a:prstGeom prst="rect">
            <a:avLst/>
          </a:prstGeom>
          <a:noFill/>
        </p:spPr>
        <p:txBody>
          <a:bodyPr vert="horz" lIns="108000" tIns="0" rIns="108000" bIns="0" rtlCol="0" anchor="t">
            <a:noAutofit/>
          </a:bodyPr>
          <a:lstStyle/>
          <a:p>
            <a:r>
              <a:rPr lang="fr-FR"/>
              <a:t>Compléter avec un titre ici qui porte votre message sur deux lignes au maximum pour des raisons de lisibilité</a:t>
            </a:r>
            <a:endParaRPr lang="fr-FR" noProof="0"/>
          </a:p>
        </p:txBody>
      </p:sp>
      <p:sp>
        <p:nvSpPr>
          <p:cNvPr id="34" name="Rectangle 33"/>
          <p:cNvSpPr/>
          <p:nvPr/>
        </p:nvSpPr>
        <p:spPr>
          <a:xfrm>
            <a:off x="6964881" y="6503348"/>
            <a:ext cx="1503133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confidentiel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| © WAVESTONE</a:t>
            </a:r>
          </a:p>
        </p:txBody>
      </p:sp>
      <p:sp>
        <p:nvSpPr>
          <p:cNvPr id="98" name="Textfeld 6"/>
          <p:cNvSpPr txBox="1"/>
          <p:nvPr/>
        </p:nvSpPr>
        <p:spPr bwMode="gray">
          <a:xfrm>
            <a:off x="8493666" y="6549514"/>
            <a:ext cx="332308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17988" y="1268414"/>
            <a:ext cx="8507077" cy="4968000"/>
          </a:xfrm>
          <a:prstGeom prst="rect">
            <a:avLst/>
          </a:prstGeom>
        </p:spPr>
        <p:txBody>
          <a:bodyPr vert="horz" lIns="108000" tIns="108000" rIns="108000" bIns="108000" rtlCol="0">
            <a:noAutofit/>
          </a:bodyPr>
          <a:lstStyle/>
          <a:p>
            <a:pPr lvl="0"/>
            <a:r>
              <a:rPr lang="fr-FR"/>
              <a:t>Niveau 1 - </a:t>
            </a:r>
            <a:r>
              <a:rPr lang="fr-FR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/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5"/>
            <a:r>
              <a:rPr lang="fr-FR"/>
              <a:t>Niveau 6</a:t>
            </a:r>
          </a:p>
          <a:p>
            <a:pPr lvl="6"/>
            <a:r>
              <a:rPr lang="fr-FR"/>
              <a:t>Niveau 7</a:t>
            </a:r>
          </a:p>
          <a:p>
            <a:pPr lvl="7"/>
            <a:r>
              <a:rPr lang="fr-FR" noProof="0"/>
              <a:t>Nive</a:t>
            </a:r>
            <a:r>
              <a:rPr lang="fr-FR"/>
              <a:t>au 8</a:t>
            </a:r>
          </a:p>
          <a:p>
            <a:pPr lvl="8"/>
            <a:r>
              <a:rPr lang="fr-FR"/>
              <a:t>Niveau 9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6572" y="5935042"/>
            <a:ext cx="854721" cy="9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3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  <p:sldLayoutId id="2147483861" r:id="rId18"/>
    <p:sldLayoutId id="2147483862" r:id="rId19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tabLst/>
        <a:defRPr sz="1600" i="0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358775" indent="-358775" algn="just" defTabSz="914400" rtl="0" eaLnBrk="1" latinLnBrk="0" hangingPunct="1">
        <a:lnSpc>
          <a:spcPct val="100000"/>
        </a:lnSpc>
        <a:spcBef>
          <a:spcPts val="1400"/>
        </a:spcBef>
        <a:buClr>
          <a:schemeClr val="bg2"/>
        </a:buClr>
        <a:buFont typeface="Tempus Sans ITC" panose="04020404030D07020202" pitchFamily="82" charset="0"/>
        <a:buChar char="/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0" algn="just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88000" algn="just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Tahoma" panose="020B0604030504040204" pitchFamily="34" charset="0"/>
        <a:buChar char="›"/>
        <a:defRPr sz="12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900000" marR="0" indent="-252000" algn="just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900000" marR="0" indent="-252000" algn="just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pos="217">
          <p15:clr>
            <a:srgbClr val="F26B43"/>
          </p15:clr>
        </p15:guide>
        <p15:guide id="4" pos="6023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2228">
          <p15:clr>
            <a:srgbClr val="F26B43"/>
          </p15:clr>
        </p15:guide>
        <p15:guide id="7" orient="horz" pos="2092">
          <p15:clr>
            <a:srgbClr val="F26B43"/>
          </p15:clr>
        </p15:guide>
        <p15:guide id="8" pos="3188">
          <p15:clr>
            <a:srgbClr val="F26B43"/>
          </p15:clr>
        </p15:guide>
        <p15:guide id="9" pos="3052">
          <p15:clr>
            <a:srgbClr val="F26B43"/>
          </p15:clr>
        </p15:guide>
        <p15:guide id="10" orient="horz" pos="346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orient="horz" pos="3929">
          <p15:clr>
            <a:srgbClr val="F26B43"/>
          </p15:clr>
        </p15:guide>
        <p15:guide id="13" orient="horz" pos="432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988" y="404665"/>
            <a:ext cx="8507077" cy="863749"/>
          </a:xfrm>
          <a:prstGeom prst="rect">
            <a:avLst/>
          </a:prstGeom>
          <a:noFill/>
        </p:spPr>
        <p:txBody>
          <a:bodyPr vert="horz" lIns="108000" tIns="0" rIns="108000" bIns="0" rtlCol="0" anchor="t">
            <a:noAutofit/>
          </a:bodyPr>
          <a:lstStyle/>
          <a:p>
            <a:r>
              <a:rPr lang="fr-FR"/>
              <a:t>Compléter avec un titre ici qui porte votre message sur deux lignes au maximum pour des raisons de lisibilité</a:t>
            </a:r>
            <a:endParaRPr lang="fr-FR" noProof="0"/>
          </a:p>
        </p:txBody>
      </p:sp>
      <p:sp>
        <p:nvSpPr>
          <p:cNvPr id="34" name="Rectangle 33"/>
          <p:cNvSpPr/>
          <p:nvPr/>
        </p:nvSpPr>
        <p:spPr>
          <a:xfrm>
            <a:off x="6964881" y="6503348"/>
            <a:ext cx="1503133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confidentiel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| © WAVESTONE</a:t>
            </a:r>
          </a:p>
        </p:txBody>
      </p:sp>
      <p:sp>
        <p:nvSpPr>
          <p:cNvPr id="98" name="Textfeld 6"/>
          <p:cNvSpPr txBox="1"/>
          <p:nvPr/>
        </p:nvSpPr>
        <p:spPr bwMode="gray">
          <a:xfrm>
            <a:off x="8493666" y="6549514"/>
            <a:ext cx="332308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17988" y="1268414"/>
            <a:ext cx="8507077" cy="4968000"/>
          </a:xfrm>
          <a:prstGeom prst="rect">
            <a:avLst/>
          </a:prstGeom>
        </p:spPr>
        <p:txBody>
          <a:bodyPr vert="horz" lIns="108000" tIns="108000" rIns="108000" bIns="108000" rtlCol="0">
            <a:noAutofit/>
          </a:bodyPr>
          <a:lstStyle/>
          <a:p>
            <a:pPr lvl="0"/>
            <a:r>
              <a:rPr lang="fr-FR"/>
              <a:t>Niveau 1 - </a:t>
            </a:r>
            <a:r>
              <a:rPr lang="fr-FR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/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5"/>
            <a:r>
              <a:rPr lang="fr-FR"/>
              <a:t>Niveau 6</a:t>
            </a:r>
          </a:p>
          <a:p>
            <a:pPr lvl="6"/>
            <a:r>
              <a:rPr lang="fr-FR"/>
              <a:t>Niveau 7</a:t>
            </a:r>
          </a:p>
          <a:p>
            <a:pPr lvl="7"/>
            <a:r>
              <a:rPr lang="fr-FR" noProof="0"/>
              <a:t>Nive</a:t>
            </a:r>
            <a:r>
              <a:rPr lang="fr-FR"/>
              <a:t>au 8</a:t>
            </a:r>
          </a:p>
          <a:p>
            <a:pPr lvl="8"/>
            <a:r>
              <a:rPr lang="fr-FR"/>
              <a:t>Niveau 9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6572" y="5935042"/>
            <a:ext cx="854721" cy="9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  <p:sldLayoutId id="2147483882" r:id="rId19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tabLst/>
        <a:defRPr sz="1600" i="0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358775" indent="-358775" algn="just" defTabSz="914400" rtl="0" eaLnBrk="1" latinLnBrk="0" hangingPunct="1">
        <a:lnSpc>
          <a:spcPct val="100000"/>
        </a:lnSpc>
        <a:spcBef>
          <a:spcPts val="1400"/>
        </a:spcBef>
        <a:buClr>
          <a:schemeClr val="bg2"/>
        </a:buClr>
        <a:buFont typeface="Tempus Sans ITC" panose="04020404030D07020202" pitchFamily="82" charset="0"/>
        <a:buChar char="/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0" algn="just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88000" algn="just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Tahoma" panose="020B0604030504040204" pitchFamily="34" charset="0"/>
        <a:buChar char="›"/>
        <a:defRPr sz="12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900000" marR="0" indent="-252000" algn="just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900000" marR="0" indent="-252000" algn="just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pos="217">
          <p15:clr>
            <a:srgbClr val="F26B43"/>
          </p15:clr>
        </p15:guide>
        <p15:guide id="4" pos="6023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2228">
          <p15:clr>
            <a:srgbClr val="F26B43"/>
          </p15:clr>
        </p15:guide>
        <p15:guide id="7" orient="horz" pos="2092">
          <p15:clr>
            <a:srgbClr val="F26B43"/>
          </p15:clr>
        </p15:guide>
        <p15:guide id="8" pos="3188">
          <p15:clr>
            <a:srgbClr val="F26B43"/>
          </p15:clr>
        </p15:guide>
        <p15:guide id="9" pos="3052">
          <p15:clr>
            <a:srgbClr val="F26B43"/>
          </p15:clr>
        </p15:guide>
        <p15:guide id="10" orient="horz" pos="346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orient="horz" pos="3929">
          <p15:clr>
            <a:srgbClr val="F26B43"/>
          </p15:clr>
        </p15:guide>
        <p15:guide id="13" orient="horz" pos="4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D253A4-E671-4848-A9D9-38BFDFBE14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Commission Permanente du Numérique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4DFDDD-E1D6-4B55-9A7F-523B3560A6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latin typeface="Verdana"/>
                <a:ea typeface="Verdana"/>
                <a:cs typeface="Verdana"/>
              </a:rPr>
              <a:t>02 octobre 2020</a:t>
            </a:r>
          </a:p>
        </p:txBody>
      </p:sp>
    </p:spTree>
    <p:extLst>
      <p:ext uri="{BB962C8B-B14F-4D97-AF65-F5344CB8AC3E}">
        <p14:creationId xmlns:p14="http://schemas.microsoft.com/office/powerpoint/2010/main" val="2904174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Verdana"/>
                <a:ea typeface="Verdana"/>
                <a:cs typeface="Arial"/>
              </a:rPr>
              <a:t>RRTHD : trajectoire technique</a:t>
            </a:r>
            <a:endParaRPr lang="fr-FR">
              <a:cs typeface="Arial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13D7B0-F6CE-4CFA-8CAB-9B2FC9223A60}"/>
              </a:ext>
            </a:extLst>
          </p:cNvPr>
          <p:cNvSpPr txBox="1"/>
          <p:nvPr/>
        </p:nvSpPr>
        <p:spPr>
          <a:xfrm>
            <a:off x="6123140" y="1551140"/>
            <a:ext cx="253443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ea typeface="+mn-lt"/>
                <a:cs typeface="+mn-lt"/>
              </a:rPr>
              <a:t>● Consolider la dorsale régionale</a:t>
            </a:r>
            <a:endParaRPr lang="fr-FR"/>
          </a:p>
          <a:p>
            <a:endParaRPr lang="fr-FR">
              <a:ea typeface="+mn-lt"/>
              <a:cs typeface="+mn-lt"/>
            </a:endParaRPr>
          </a:p>
          <a:p>
            <a:r>
              <a:rPr lang="fr-FR">
                <a:ea typeface="+mn-lt"/>
                <a:cs typeface="+mn-lt"/>
              </a:rPr>
              <a:t>● Assurer la sécurité de raccordement à Renater</a:t>
            </a:r>
            <a:endParaRPr lang="fr-FR"/>
          </a:p>
          <a:p>
            <a:endParaRPr lang="fr-FR">
              <a:ea typeface="+mn-lt"/>
              <a:cs typeface="+mn-lt"/>
            </a:endParaRPr>
          </a:p>
          <a:p>
            <a:r>
              <a:rPr lang="fr-FR">
                <a:ea typeface="+mn-lt"/>
                <a:cs typeface="+mn-lt"/>
              </a:rPr>
              <a:t>● Devenir réseau d’accès ESR et assurer une haute connectivité à l’ensemble des sites régionaux</a:t>
            </a:r>
            <a:endParaRPr lang="fr-FR"/>
          </a:p>
          <a:p>
            <a:endParaRPr lang="fr-FR">
              <a:ea typeface="+mn-lt"/>
              <a:cs typeface="+mn-lt"/>
            </a:endParaRPr>
          </a:p>
          <a:p>
            <a:r>
              <a:rPr lang="fr-FR">
                <a:ea typeface="+mn-lt"/>
                <a:cs typeface="+mn-lt"/>
              </a:rPr>
              <a:t>● En s’appuyant sur la politique régionale et ses financements</a:t>
            </a:r>
            <a:endParaRPr lang="fr-FR"/>
          </a:p>
          <a:p>
            <a:pPr algn="l"/>
            <a:endParaRPr lang="fr-FR">
              <a:cs typeface="Calibri"/>
            </a:endParaRPr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AE67B81D-64CA-43A8-A916-2424DF63D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7" y="1603474"/>
            <a:ext cx="5791201" cy="42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41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Verdana"/>
                <a:ea typeface="Verdana"/>
                <a:cs typeface="Arial"/>
              </a:rPr>
              <a:t>RRTHD : trajectoire technique</a:t>
            </a:r>
            <a:endParaRPr lang="fr-FR">
              <a:cs typeface="Arial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13D7B0-F6CE-4CFA-8CAB-9B2FC9223A60}"/>
              </a:ext>
            </a:extLst>
          </p:cNvPr>
          <p:cNvSpPr txBox="1"/>
          <p:nvPr/>
        </p:nvSpPr>
        <p:spPr>
          <a:xfrm>
            <a:off x="5465525" y="1446756"/>
            <a:ext cx="2972842" cy="50887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ea typeface="+mn-lt"/>
                <a:cs typeface="+mn-lt"/>
              </a:rPr>
              <a:t>● Accueillir/héberger Renater, Gigalis, etc…</a:t>
            </a:r>
            <a:endParaRPr lang="fr-FR"/>
          </a:p>
          <a:p>
            <a:endParaRPr lang="fr-FR"/>
          </a:p>
          <a:p>
            <a:r>
              <a:rPr lang="fr-FR">
                <a:ea typeface="+mn-lt"/>
                <a:cs typeface="+mn-lt"/>
              </a:rPr>
              <a:t>● Marchés publics pour construire et exploiter les liaisons sur 10 ans</a:t>
            </a:r>
            <a:endParaRPr lang="fr-FR"/>
          </a:p>
          <a:p>
            <a:endParaRPr lang="fr-FR">
              <a:ea typeface="+mn-lt"/>
              <a:cs typeface="+mn-lt"/>
            </a:endParaRPr>
          </a:p>
          <a:p>
            <a:r>
              <a:rPr lang="fr-FR">
                <a:ea typeface="+mn-lt"/>
                <a:cs typeface="+mn-lt"/>
              </a:rPr>
              <a:t>● Comité technique (3U) opérationnel depuis début 2020 sur base de 2 conventions UA/Renater, et entre les 3U </a:t>
            </a:r>
            <a:endParaRPr lang="fr-FR"/>
          </a:p>
          <a:p>
            <a:endParaRPr lang="fr-FR">
              <a:ea typeface="+mn-lt"/>
              <a:cs typeface="+mn-lt"/>
            </a:endParaRPr>
          </a:p>
          <a:p>
            <a:r>
              <a:rPr lang="fr-FR">
                <a:ea typeface="+mn-lt"/>
                <a:cs typeface="+mn-lt"/>
              </a:rPr>
              <a:t>● Cohérence de raccordement avec les usages datacenter et calcul scientifique</a:t>
            </a:r>
            <a:endParaRPr lang="fr-FR"/>
          </a:p>
          <a:p>
            <a:pPr algn="l"/>
            <a:endParaRPr lang="fr-FR">
              <a:cs typeface="Calibri"/>
            </a:endParaRP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1FD9F2BB-B08A-4DBE-BB40-AF75395C1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33" y="3278569"/>
            <a:ext cx="4361145" cy="3192287"/>
          </a:xfrm>
          <a:prstGeom prst="rect">
            <a:avLst/>
          </a:prstGeom>
        </p:spPr>
      </p:pic>
      <p:pic>
        <p:nvPicPr>
          <p:cNvPr id="3" name="Image 7" descr="Une image contenant carte&#10;&#10;Description générée automatiquement">
            <a:extLst>
              <a:ext uri="{FF2B5EF4-FFF2-40B4-BE49-F238E27FC236}">
                <a16:creationId xmlns:a16="http://schemas.microsoft.com/office/drawing/2014/main" id="{F233A8FA-F379-476A-B5D2-45F48CE3E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943" y="1675748"/>
            <a:ext cx="18573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45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Verdana"/>
                <a:ea typeface="Verdana"/>
                <a:cs typeface="Arial"/>
              </a:rPr>
              <a:t>RRTHD : prochains jalons</a:t>
            </a:r>
            <a:endParaRPr lang="fr-FR">
              <a:cs typeface="Arial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13D7B0-F6CE-4CFA-8CAB-9B2FC9223A60}"/>
              </a:ext>
            </a:extLst>
          </p:cNvPr>
          <p:cNvSpPr txBox="1"/>
          <p:nvPr/>
        </p:nvSpPr>
        <p:spPr>
          <a:xfrm>
            <a:off x="924840" y="2083496"/>
            <a:ext cx="7597034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ea typeface="+mn-lt"/>
                <a:cs typeface="+mn-lt"/>
              </a:rPr>
              <a:t>● </a:t>
            </a:r>
            <a:r>
              <a:rPr lang="fr-FR">
                <a:solidFill>
                  <a:srgbClr val="0070C0"/>
                </a:solidFill>
                <a:ea typeface="+mn-lt"/>
                <a:cs typeface="+mn-lt"/>
              </a:rPr>
              <a:t>Etat des lieux des raccordements des établissements ESR, EPST de la région au Datacenter régional</a:t>
            </a:r>
            <a:endParaRPr lang="fr-FR">
              <a:solidFill>
                <a:srgbClr val="0070C0"/>
              </a:solidFill>
              <a:cs typeface="Calibri"/>
            </a:endParaRPr>
          </a:p>
          <a:p>
            <a:endParaRPr lang="fr-FR">
              <a:solidFill>
                <a:srgbClr val="0070C0"/>
              </a:solidFill>
              <a:ea typeface="+mn-lt"/>
              <a:cs typeface="+mn-lt"/>
            </a:endParaRPr>
          </a:p>
          <a:p>
            <a:r>
              <a:rPr lang="fr-FR">
                <a:ea typeface="+mn-lt"/>
                <a:cs typeface="+mn-lt"/>
              </a:rPr>
              <a:t>● </a:t>
            </a:r>
            <a:r>
              <a:rPr lang="fr-FR">
                <a:solidFill>
                  <a:srgbClr val="0070C0"/>
                </a:solidFill>
                <a:ea typeface="+mn-lt"/>
                <a:cs typeface="+mn-lt"/>
              </a:rPr>
              <a:t>Cartographie réseaux à l’échelle des 3U</a:t>
            </a:r>
          </a:p>
          <a:p>
            <a:endParaRPr lang="fr-FR">
              <a:cs typeface="Calibri"/>
            </a:endParaRPr>
          </a:p>
          <a:p>
            <a:r>
              <a:rPr lang="fr-FR">
                <a:ea typeface="+mn-lt"/>
                <a:cs typeface="+mn-lt"/>
              </a:rPr>
              <a:t>● </a:t>
            </a:r>
            <a:r>
              <a:rPr lang="fr-FR">
                <a:solidFill>
                  <a:srgbClr val="0070C0"/>
                </a:solidFill>
                <a:ea typeface="+mn-lt"/>
                <a:cs typeface="+mn-lt"/>
              </a:rPr>
              <a:t>Définir les pistes d’amélioration, avec un focus sur : </a:t>
            </a:r>
            <a:endParaRPr lang="fr-FR">
              <a:solidFill>
                <a:srgbClr val="0070C0"/>
              </a:solidFill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Débit</a:t>
            </a:r>
            <a:endParaRPr lang="fr-FR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Résilience</a:t>
            </a:r>
            <a:endParaRPr lang="fr-FR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Sécurité</a:t>
            </a:r>
            <a:endParaRPr lang="fr-FR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Latence</a:t>
            </a:r>
            <a:endParaRPr lang="fr-FR">
              <a:cs typeface="Calibri"/>
            </a:endParaRPr>
          </a:p>
          <a:p>
            <a:pPr algn="l"/>
            <a:endParaRPr lang="fr-F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107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4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porteurs et référents UA</a:t>
            </a:r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Projet </a:t>
            </a:r>
            <a:r>
              <a:rPr lang="fr-FR" sz="480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Hype</a:t>
            </a:r>
            <a:r>
              <a:rPr lang="fr-FR" sz="4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244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Projet </a:t>
            </a:r>
            <a:r>
              <a:rPr lang="fr-FR" sz="360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Hype</a:t>
            </a:r>
            <a:r>
              <a:rPr lang="fr-FR" sz="36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13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05855" y="1792906"/>
            <a:ext cx="8258175" cy="35313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fr-FR" sz="1800">
                <a:latin typeface="Verdana"/>
                <a:ea typeface="Verdana"/>
                <a:cs typeface="Verdana"/>
              </a:rPr>
              <a:t>12 universités mobilisés sur un projet Hybrider et Partager les enseignements dotés de 3,5 M€.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fr-FR" sz="1800">
                <a:latin typeface="Verdana"/>
                <a:ea typeface="Verdana"/>
                <a:cs typeface="Verdana"/>
              </a:rPr>
              <a:t>UA portent 3 livrables : Q5 (Fenêtre sur cours), L8 (Interconnexion des plates-formes Moodle) et Q8 (Portail web de l'ODF coordonné)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fr-FR" sz="1800">
                <a:latin typeface="Verdana"/>
                <a:ea typeface="Verdana"/>
                <a:cs typeface="Verdana"/>
              </a:rPr>
              <a:t>Les personnels UA se mobilisent pour participer aux 19 livrables en tant que référents (voir fichier Excel en PJ)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fr-FR" sz="1800">
                <a:latin typeface="Verdana"/>
                <a:ea typeface="Verdana"/>
                <a:cs typeface="Verdana"/>
              </a:rPr>
              <a:t>Il reste de la place pour toutes les bonnes volontés </a:t>
            </a:r>
            <a:endParaRPr lang="fr-FR" sz="180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263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1A9F3D0-5AE7-486A-9C22-D265F4B27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060EE4A-DCDD-4434-89A3-EC79AA6F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43465"/>
            <a:ext cx="7886700" cy="3053752"/>
          </a:xfrm>
        </p:spPr>
        <p:txBody>
          <a:bodyPr>
            <a:normAutofit/>
          </a:bodyPr>
          <a:lstStyle/>
          <a:p>
            <a:r>
              <a:rPr lang="fr-FR" sz="4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Mesures COVID &amp; renforcement des services aux usagers </a:t>
            </a:r>
            <a:endParaRPr lang="fr-FR" sz="4000" b="0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47555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E695D-C2D7-4579-BBB9-091367B1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0" i="0">
                <a:effectLst/>
              </a:rPr>
              <a:t>Nouvelle vague achats portables pour COVID</a:t>
            </a:r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07BE2C7-190E-482B-80B9-FD1696D47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58" y="1386966"/>
            <a:ext cx="8677454" cy="51494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400">
                <a:latin typeface="Verdana"/>
                <a:ea typeface="Verdana"/>
                <a:cs typeface="Verdana"/>
              </a:rPr>
              <a:t>Nombreuses demandes d'équipement Flex </a:t>
            </a:r>
            <a:r>
              <a:rPr lang="fr-FR" sz="2400" err="1">
                <a:latin typeface="Verdana"/>
                <a:ea typeface="Verdana"/>
                <a:cs typeface="Verdana"/>
              </a:rPr>
              <a:t>Biatss</a:t>
            </a:r>
            <a:r>
              <a:rPr lang="fr-FR" sz="2400">
                <a:latin typeface="Verdana"/>
                <a:ea typeface="Verdana"/>
                <a:cs typeface="Verdana"/>
              </a:rPr>
              <a:t> (45) et enseignants (10) depuis le 01/09</a:t>
            </a:r>
          </a:p>
          <a:p>
            <a:r>
              <a:rPr lang="fr-FR" sz="2400">
                <a:latin typeface="Verdana"/>
                <a:ea typeface="Verdana"/>
                <a:cs typeface="Verdana"/>
              </a:rPr>
              <a:t>Réattribution des retours de prêt étudiants très limités du fait du besoin important en prêt long (35 max)</a:t>
            </a:r>
            <a:endParaRPr lang="fr-FR" sz="2400">
              <a:latin typeface="Verdana"/>
              <a:ea typeface="Verdana"/>
            </a:endParaRPr>
          </a:p>
          <a:p>
            <a:r>
              <a:rPr lang="fr-FR" sz="2400">
                <a:latin typeface="Verdana"/>
                <a:ea typeface="Verdana"/>
                <a:cs typeface="Verdana"/>
              </a:rPr>
              <a:t>=&gt; commandes (renouvelables si stock &lt;10 ?) (TTC)</a:t>
            </a:r>
            <a:endParaRPr lang="fr-FR" sz="2400">
              <a:latin typeface="Verdana"/>
              <a:ea typeface="Verdana"/>
            </a:endParaRPr>
          </a:p>
          <a:p>
            <a:pPr lvl="1"/>
            <a:r>
              <a:rPr lang="fr-FR">
                <a:latin typeface="Verdana"/>
                <a:ea typeface="Verdana"/>
                <a:cs typeface="Verdana"/>
              </a:rPr>
              <a:t>30 portables </a:t>
            </a:r>
            <a:r>
              <a:rPr lang="fr-FR" err="1">
                <a:latin typeface="Verdana"/>
                <a:ea typeface="Verdana"/>
                <a:cs typeface="Verdana"/>
              </a:rPr>
              <a:t>conf</a:t>
            </a:r>
            <a:r>
              <a:rPr lang="fr-FR">
                <a:latin typeface="Verdana"/>
                <a:ea typeface="Verdana"/>
                <a:cs typeface="Verdana"/>
              </a:rPr>
              <a:t>. </a:t>
            </a:r>
            <a:r>
              <a:rPr lang="fr-FR" err="1">
                <a:latin typeface="Verdana"/>
                <a:ea typeface="Verdana"/>
                <a:cs typeface="Verdana"/>
              </a:rPr>
              <a:t>Biatss</a:t>
            </a:r>
            <a:r>
              <a:rPr lang="fr-FR">
                <a:latin typeface="Verdana"/>
                <a:ea typeface="Verdana"/>
                <a:cs typeface="Verdana"/>
              </a:rPr>
              <a:t> :32 322,24 €</a:t>
            </a:r>
            <a:endParaRPr lang="fr-FR">
              <a:latin typeface="Verdana"/>
              <a:ea typeface="Verdana"/>
            </a:endParaRPr>
          </a:p>
          <a:p>
            <a:pPr lvl="1"/>
            <a:r>
              <a:rPr lang="fr-FR">
                <a:latin typeface="Verdana"/>
                <a:ea typeface="Verdana"/>
                <a:cs typeface="Verdana"/>
              </a:rPr>
              <a:t>20 portables </a:t>
            </a:r>
            <a:r>
              <a:rPr lang="fr-FR" err="1">
                <a:latin typeface="Verdana"/>
                <a:ea typeface="Verdana"/>
                <a:cs typeface="Verdana"/>
              </a:rPr>
              <a:t>conf</a:t>
            </a:r>
            <a:r>
              <a:rPr lang="fr-FR">
                <a:latin typeface="Verdana"/>
                <a:ea typeface="Verdana"/>
                <a:cs typeface="Verdana"/>
              </a:rPr>
              <a:t>. Enseignants : 24668,16 €</a:t>
            </a:r>
            <a:endParaRPr lang="fr-FR">
              <a:latin typeface="Verdana"/>
              <a:ea typeface="Verdana"/>
            </a:endParaRPr>
          </a:p>
          <a:p>
            <a:pPr lvl="1"/>
            <a:r>
              <a:rPr lang="fr-FR">
                <a:latin typeface="Verdana"/>
                <a:ea typeface="Verdana"/>
                <a:cs typeface="Verdana"/>
              </a:rPr>
              <a:t>50 moniteurs : 8305,20 €</a:t>
            </a:r>
            <a:endParaRPr lang="fr-FR">
              <a:latin typeface="Verdana"/>
              <a:ea typeface="Verdana"/>
            </a:endParaRPr>
          </a:p>
          <a:p>
            <a:pPr lvl="1"/>
            <a:r>
              <a:rPr lang="fr-FR">
                <a:latin typeface="Verdana"/>
                <a:ea typeface="Verdana"/>
                <a:cs typeface="Verdana"/>
              </a:rPr>
              <a:t>25 stations accueil : 3312,60 € (complément des retours étudiants attribués)</a:t>
            </a:r>
            <a:endParaRPr lang="fr-FR">
              <a:latin typeface="Verdana"/>
              <a:ea typeface="Verdana"/>
            </a:endParaRPr>
          </a:p>
          <a:p>
            <a:pPr lvl="1"/>
            <a:r>
              <a:rPr lang="fr-FR">
                <a:latin typeface="Verdana"/>
                <a:ea typeface="Verdana"/>
                <a:cs typeface="Verdana"/>
              </a:rPr>
              <a:t>50 </a:t>
            </a:r>
            <a:r>
              <a:rPr lang="fr-FR" err="1">
                <a:latin typeface="Verdana"/>
                <a:ea typeface="Verdana"/>
                <a:cs typeface="Verdana"/>
              </a:rPr>
              <a:t>casques+micro</a:t>
            </a:r>
            <a:r>
              <a:rPr lang="fr-FR">
                <a:latin typeface="Verdana"/>
                <a:ea typeface="Verdana"/>
                <a:cs typeface="Verdana"/>
              </a:rPr>
              <a:t> Sennheiser : 2761,20 €</a:t>
            </a:r>
            <a:endParaRPr lang="fr-FR">
              <a:latin typeface="Verdana"/>
              <a:ea typeface="Verdana"/>
            </a:endParaRPr>
          </a:p>
          <a:p>
            <a:pPr lvl="1"/>
            <a:endParaRPr lang="fr-FR">
              <a:latin typeface="Verdana"/>
              <a:ea typeface="Verdana"/>
            </a:endParaRPr>
          </a:p>
          <a:p>
            <a:pPr>
              <a:buFont typeface="Arial" panose="020B0604030504040204" pitchFamily="34" charset="0"/>
            </a:pPr>
            <a:endParaRPr lang="fr-FR">
              <a:latin typeface="Verdana"/>
              <a:ea typeface="Verdana"/>
            </a:endParaRPr>
          </a:p>
          <a:p>
            <a:pPr>
              <a:buFont typeface="Arial" panose="020B0604030504040204" pitchFamily="34" charset="0"/>
            </a:pPr>
            <a:endParaRPr lang="fr-FR">
              <a:latin typeface="Verdana"/>
              <a:ea typeface="Verdana"/>
            </a:endParaRPr>
          </a:p>
          <a:p>
            <a:endParaRPr lang="fr-FR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2023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E695D-C2D7-4579-BBB9-091367B17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25" y="143652"/>
            <a:ext cx="8924836" cy="1189608"/>
          </a:xfrm>
        </p:spPr>
        <p:txBody>
          <a:bodyPr>
            <a:noAutofit/>
          </a:bodyPr>
          <a:lstStyle/>
          <a:p>
            <a:r>
              <a:rPr lang="fr-FR" sz="3000" b="0" i="0">
                <a:effectLst/>
              </a:rPr>
              <a:t>Prise en charge des matériels des personnels BIATSS des composantes par la DDN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07BE2C7-190E-482B-80B9-FD1696D47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65895"/>
            <a:ext cx="7886700" cy="432992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>
                <a:latin typeface="Verdana"/>
                <a:ea typeface="Verdana"/>
                <a:cs typeface="Verdana"/>
              </a:rPr>
              <a:t>Le confinement de ce début d’année a rendu visible la disparité des équipements des agents BIATSS d’une composante à l’autre.</a:t>
            </a:r>
          </a:p>
          <a:p>
            <a:r>
              <a:rPr lang="fr-FR">
                <a:latin typeface="Verdana"/>
                <a:ea typeface="Verdana"/>
                <a:cs typeface="Verdana"/>
              </a:rPr>
              <a:t>Proposition de prendre en charge l’achat du matériel informatique de l’ensemble des personnels BIATSS. </a:t>
            </a:r>
            <a:endParaRPr lang="fr-FR">
              <a:latin typeface="Verdana"/>
              <a:ea typeface="Verdana"/>
            </a:endParaRPr>
          </a:p>
          <a:p>
            <a:r>
              <a:rPr lang="fr-FR">
                <a:latin typeface="Verdana"/>
                <a:ea typeface="Verdana"/>
                <a:cs typeface="Verdana"/>
              </a:rPr>
              <a:t>Objectif que tous soient équipés de matériel FLEX dans les 4 ans à venir.</a:t>
            </a:r>
          </a:p>
          <a:p>
            <a:r>
              <a:rPr lang="fr-FR">
                <a:latin typeface="Verdana"/>
                <a:ea typeface="Verdana"/>
                <a:cs typeface="Verdana"/>
              </a:rPr>
              <a:t>Nécessite le passage de fonds dédiés des composantes à la DDN.</a:t>
            </a:r>
          </a:p>
        </p:txBody>
      </p:sp>
    </p:spTree>
    <p:extLst>
      <p:ext uri="{BB962C8B-B14F-4D97-AF65-F5344CB8AC3E}">
        <p14:creationId xmlns:p14="http://schemas.microsoft.com/office/powerpoint/2010/main" val="1457413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E695D-C2D7-4579-BBB9-091367B1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0" i="0">
                <a:effectLst/>
              </a:rPr>
              <a:t>Dispositif équipement </a:t>
            </a:r>
            <a:br>
              <a:rPr lang="fr-FR" b="0" i="0">
                <a:effectLst/>
              </a:rPr>
            </a:br>
            <a:r>
              <a:rPr lang="fr-FR" b="0" i="0">
                <a:effectLst/>
              </a:rPr>
              <a:t>nouveaux arrivants UA</a:t>
            </a:r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07BE2C7-190E-482B-80B9-FD1696D47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7041"/>
            <a:ext cx="7886700" cy="432992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r-FR">
                <a:latin typeface="Verdana"/>
                <a:ea typeface="Verdana"/>
                <a:cs typeface="Verdana"/>
              </a:rPr>
              <a:t>Comment équiper les nouveaux E/EC ?</a:t>
            </a:r>
          </a:p>
          <a:p>
            <a:pPr marL="0" indent="0">
              <a:buNone/>
            </a:pPr>
            <a:r>
              <a:rPr lang="fr-FR">
                <a:latin typeface="Verdana"/>
                <a:ea typeface="Verdana"/>
                <a:cs typeface="Verdana"/>
              </a:rPr>
              <a:t>	</a:t>
            </a:r>
            <a:r>
              <a:rPr lang="fr-FR" dirty="0">
                <a:latin typeface="Verdana"/>
                <a:ea typeface="Verdana"/>
                <a:cs typeface="Verdana"/>
              </a:rPr>
              <a:t>=&gt; </a:t>
            </a:r>
            <a:r>
              <a:rPr lang="fr-FR">
                <a:latin typeface="Verdana"/>
                <a:ea typeface="Verdana"/>
                <a:cs typeface="Verdana"/>
              </a:rPr>
              <a:t>Achat avec montant plafonné par la </a:t>
            </a:r>
            <a:r>
              <a:rPr lang="fr-FR" dirty="0" err="1">
                <a:latin typeface="Verdana"/>
                <a:ea typeface="Verdana"/>
                <a:cs typeface="Verdana"/>
              </a:rPr>
              <a:t>DDN</a:t>
            </a:r>
            <a:r>
              <a:rPr lang="fr-FR">
                <a:latin typeface="Verdana"/>
                <a:ea typeface="Verdana"/>
                <a:cs typeface="Verdana"/>
              </a:rPr>
              <a:t> et possibilité d’ajout pour la composante ou le labo.</a:t>
            </a:r>
            <a:endParaRPr lang="fr-FR" dirty="0">
              <a:latin typeface="Verdana"/>
              <a:ea typeface="Verdana"/>
              <a:cs typeface="Verdana"/>
            </a:endParaRPr>
          </a:p>
          <a:p>
            <a:pPr marL="457200" lvl="1" indent="0">
              <a:buNone/>
            </a:pPr>
            <a:r>
              <a:rPr lang="fr-FR">
                <a:latin typeface="Verdana"/>
                <a:ea typeface="Verdana"/>
                <a:cs typeface="Verdana"/>
              </a:rPr>
              <a:t>Avantages :</a:t>
            </a:r>
            <a:r>
              <a:rPr lang="fr-FR" dirty="0">
                <a:latin typeface="Verdana"/>
                <a:ea typeface="Verdana"/>
                <a:cs typeface="Verdana"/>
              </a:rPr>
              <a:t> </a:t>
            </a:r>
            <a:r>
              <a:rPr lang="fr-FR">
                <a:latin typeface="Verdana"/>
                <a:ea typeface="Verdana"/>
                <a:cs typeface="Verdana"/>
              </a:rPr>
              <a:t>utilisation marché public et ses garanties </a:t>
            </a:r>
            <a:r>
              <a:rPr lang="fr-FR" dirty="0">
                <a:latin typeface="Verdana"/>
                <a:ea typeface="Verdana"/>
                <a:cs typeface="Verdana"/>
              </a:rPr>
              <a:t>+ </a:t>
            </a:r>
            <a:r>
              <a:rPr lang="fr-FR">
                <a:latin typeface="Verdana"/>
                <a:ea typeface="Verdana"/>
                <a:cs typeface="Verdana"/>
              </a:rPr>
              <a:t>maintenance assurée par le SAMI </a:t>
            </a:r>
            <a:r>
              <a:rPr lang="fr-FR" dirty="0" err="1">
                <a:latin typeface="Verdana"/>
                <a:ea typeface="Verdana"/>
                <a:cs typeface="Verdana"/>
              </a:rPr>
              <a:t>DDN</a:t>
            </a:r>
            <a:endParaRPr lang="fr-FR" dirty="0">
              <a:latin typeface="Verdana"/>
              <a:ea typeface="Verdana"/>
              <a:cs typeface="Verdana"/>
            </a:endParaRPr>
          </a:p>
          <a:p>
            <a:pPr marL="457200" lvl="1" indent="0">
              <a:buNone/>
            </a:pPr>
            <a:endParaRPr lang="fr-FR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lang="fr-FR" dirty="0">
                <a:latin typeface="Verdana"/>
                <a:ea typeface="Verdana"/>
                <a:cs typeface="Verdana"/>
              </a:rPr>
              <a:t>	=&gt; </a:t>
            </a:r>
            <a:r>
              <a:rPr lang="fr-FR">
                <a:latin typeface="Verdana"/>
                <a:ea typeface="Verdana"/>
                <a:cs typeface="Verdana"/>
              </a:rPr>
              <a:t>Remboursement plafonné à l’intéressé qui s’équipe seul (type téléphonie</a:t>
            </a:r>
            <a:r>
              <a:rPr lang="fr-FR" dirty="0">
                <a:latin typeface="Verdana"/>
                <a:ea typeface="Verdana"/>
                <a:cs typeface="Verdana"/>
              </a:rPr>
              <a:t>)</a:t>
            </a:r>
            <a:br>
              <a:rPr lang="fr-FR" dirty="0">
                <a:latin typeface="Verdana"/>
                <a:ea typeface="Verdana"/>
                <a:cs typeface="Verdana"/>
              </a:rPr>
            </a:br>
            <a:endParaRPr lang="fr-FR" dirty="0">
              <a:latin typeface="Verdana"/>
              <a:ea typeface="Verdana"/>
              <a:cs typeface="Verdana"/>
            </a:endParaRPr>
          </a:p>
          <a:p>
            <a:pPr marL="457200" lvl="1" indent="0">
              <a:buNone/>
            </a:pPr>
            <a:r>
              <a:rPr lang="fr-FR">
                <a:latin typeface="Verdana"/>
                <a:ea typeface="Verdana"/>
                <a:cs typeface="Verdana"/>
              </a:rPr>
              <a:t>Inconvénients : très grosse machinerie comptable pour le remboursement effectif – pas de maintenance assurée par le SAMI </a:t>
            </a:r>
            <a:r>
              <a:rPr lang="fr-FR" dirty="0" err="1">
                <a:latin typeface="Verdana"/>
                <a:ea typeface="Verdana"/>
                <a:cs typeface="Verdana"/>
              </a:rPr>
              <a:t>DDN</a:t>
            </a:r>
            <a:r>
              <a:rPr lang="fr-FR">
                <a:latin typeface="Verdana"/>
                <a:ea typeface="Verdana"/>
                <a:cs typeface="Verdana"/>
              </a:rPr>
              <a:t>.</a:t>
            </a:r>
            <a:endParaRPr lang="fr-FR" dirty="0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80865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E695D-C2D7-4579-BBB9-091367B1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latin typeface="Verdana"/>
                <a:ea typeface="Verdana"/>
              </a:rPr>
              <a:t>Mesures de rentrée </a:t>
            </a:r>
            <a:br>
              <a:rPr lang="fr-FR">
                <a:latin typeface="Verdana"/>
                <a:ea typeface="Verdana"/>
              </a:rPr>
            </a:br>
            <a:r>
              <a:rPr lang="fr-FR">
                <a:latin typeface="Verdana"/>
                <a:ea typeface="Verdana"/>
              </a:rPr>
              <a:t>pour étudiants en difficulté</a:t>
            </a:r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07BE2C7-190E-482B-80B9-FD1696D47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7041"/>
            <a:ext cx="7886700" cy="43299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latin typeface="Verdana"/>
                <a:ea typeface="Verdana"/>
              </a:rPr>
              <a:t>Réflexions pour la rentrée 2021 pour qu’un étudiant=1 portable</a:t>
            </a:r>
          </a:p>
          <a:p>
            <a:r>
              <a:rPr lang="fr-FR" err="1">
                <a:latin typeface="Verdana"/>
                <a:ea typeface="Verdana"/>
              </a:rPr>
              <a:t>Précanum</a:t>
            </a:r>
            <a:r>
              <a:rPr lang="fr-FR">
                <a:latin typeface="Verdana"/>
                <a:ea typeface="Verdana"/>
              </a:rPr>
              <a:t> montre l’importance de mettre en place cette aide aux étudiants.</a:t>
            </a:r>
          </a:p>
          <a:p>
            <a:r>
              <a:rPr lang="fr-FR">
                <a:latin typeface="Verdana"/>
                <a:ea typeface="Verdana"/>
              </a:rPr>
              <a:t>Comment graduer l’aide aux moyens financiers des familles ? Lié au QF ? Comment faire avec les étudiants non soutenus par leur famille ?</a:t>
            </a:r>
          </a:p>
          <a:p>
            <a:r>
              <a:rPr lang="fr-FR">
                <a:latin typeface="Verdana"/>
                <a:ea typeface="Verdana"/>
              </a:rPr>
              <a:t>Les étudiants sont sensibles aux côtés écologiques : recyclage, libre…</a:t>
            </a:r>
          </a:p>
          <a:p>
            <a:pPr marL="0" indent="0">
              <a:buNone/>
            </a:pPr>
            <a:endParaRPr lang="fr-FR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3944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91D85C-A7EB-40B7-8F34-9B4A71DF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384873-DF1C-47E8-9CA0-319C04079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00" y="1319842"/>
            <a:ext cx="8204799" cy="53570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80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Politique régionale : </a:t>
            </a:r>
            <a:r>
              <a:rPr lang="fr-FR" sz="1800">
                <a:solidFill>
                  <a:srgbClr val="000000"/>
                </a:solidFill>
                <a:latin typeface="Verdana"/>
                <a:ea typeface="Times New Roman" panose="02020603050405020304" pitchFamily="18" charset="0"/>
                <a:cs typeface="Arial"/>
              </a:rPr>
              <a:t>RRTHD</a:t>
            </a:r>
            <a:r>
              <a:rPr lang="fr-FR" sz="180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 </a:t>
            </a:r>
            <a:r>
              <a:rPr lang="fr-FR" sz="1800">
                <a:solidFill>
                  <a:srgbClr val="000000"/>
                </a:solidFill>
                <a:latin typeface="Verdana"/>
                <a:ea typeface="Times New Roman" panose="02020603050405020304" pitchFamily="18" charset="0"/>
                <a:cs typeface="Arial"/>
              </a:rPr>
              <a:t>– CPER 2021-2027</a:t>
            </a:r>
            <a:endParaRPr lang="fr-FR" sz="18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r>
              <a:rPr lang="fr-FR" sz="180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Projet </a:t>
            </a:r>
            <a:r>
              <a:rPr lang="fr-FR" sz="1800" err="1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Hype</a:t>
            </a:r>
            <a:r>
              <a:rPr lang="fr-FR" sz="180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 13 : porteurs et référents UA.</a:t>
            </a:r>
            <a:endParaRPr lang="fr-FR" sz="1800">
              <a:solidFill>
                <a:srgbClr val="000000"/>
              </a:solidFill>
              <a:effectLst/>
              <a:latin typeface="Arial"/>
              <a:ea typeface="Times New Roman" panose="02020603050405020304" pitchFamily="18" charset="0"/>
              <a:cs typeface="Times New Roman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-FR" sz="180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Mesures COVID &amp; renforcement des services aux usagers :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fr-FR" sz="140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Nouvelle vague achats portables pour COVID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fr-FR" sz="140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Prise en charge des matériels des personnels BIATSS des composantes par la DDN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fr-FR" sz="140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Dispositif équipement nouveaux arrivants UA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fr-FR" sz="140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Mesures de rentrée pour étudiants en difficulté - réflexions pour la rentrée 2021 (1 portable - 1 étudiant)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fr-FR" sz="140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Évolution du dispositif classe virtuelle dans Moodle (comparatif Zoom, Teams) pour remplacer BBB.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sz="180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Projet de formation des personnels par micro-</a:t>
            </a:r>
            <a:r>
              <a:rPr lang="fr-FR" sz="1800" err="1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learning</a:t>
            </a:r>
            <a:endParaRPr lang="fr-FR" sz="1800">
              <a:solidFill>
                <a:srgbClr val="000000"/>
              </a:solidFill>
              <a:effectLst/>
              <a:latin typeface="Verdana"/>
              <a:ea typeface="Times New Roman" panose="02020603050405020304" pitchFamily="18" charset="0"/>
              <a:cs typeface="Arial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-FR" sz="180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Préparation des examens de janvier - Programmation avec le </a:t>
            </a:r>
            <a:r>
              <a:rPr lang="fr-FR" sz="1800" err="1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Lab'UA</a:t>
            </a:r>
            <a:r>
              <a:rPr lang="fr-FR" sz="180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sz="180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Arial"/>
              </a:rPr>
              <a:t>Questions diverses</a:t>
            </a:r>
          </a:p>
        </p:txBody>
      </p:sp>
    </p:spTree>
    <p:extLst>
      <p:ext uri="{BB962C8B-B14F-4D97-AF65-F5344CB8AC3E}">
        <p14:creationId xmlns:p14="http://schemas.microsoft.com/office/powerpoint/2010/main" val="841234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E695D-C2D7-4579-BBB9-091367B1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latin typeface="Verdana"/>
                <a:ea typeface="Verdana"/>
                <a:cs typeface="Verdana"/>
              </a:rPr>
              <a:t>Evolution du dispositif classe virtuelle</a:t>
            </a:r>
            <a:endParaRPr lang="fr-FR">
              <a:cs typeface="Verdana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07BE2C7-190E-482B-80B9-FD1696D47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94" y="1609297"/>
            <a:ext cx="8490204" cy="45676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>
                <a:latin typeface="Verdana"/>
                <a:ea typeface="Verdana"/>
                <a:cs typeface="Verdana"/>
              </a:rPr>
              <a:t>Etat des lieux : </a:t>
            </a:r>
            <a:endParaRPr lang="fr-FR"/>
          </a:p>
          <a:p>
            <a:pPr lvl="1"/>
            <a:r>
              <a:rPr lang="fr-FR" sz="2200">
                <a:latin typeface="Verdana"/>
                <a:ea typeface="Verdana"/>
                <a:cs typeface="Verdana"/>
              </a:rPr>
              <a:t>L'infrastructure BBB "Big Blue Button" mise en place par le prestataire ITOP n'a pas supporté l'usage massif de début Septembre</a:t>
            </a:r>
            <a:endParaRPr lang="fr-FR" sz="2200"/>
          </a:p>
          <a:p>
            <a:pPr lvl="1"/>
            <a:r>
              <a:rPr lang="fr-FR" sz="2200">
                <a:latin typeface="Verdana"/>
                <a:ea typeface="Verdana"/>
                <a:cs typeface="Verdana"/>
              </a:rPr>
              <a:t>Les autres usages répertoriés à ce jour sont :</a:t>
            </a:r>
          </a:p>
          <a:p>
            <a:pPr lvl="2"/>
            <a:r>
              <a:rPr lang="fr-FR">
                <a:latin typeface="Verdana"/>
                <a:ea typeface="Verdana"/>
                <a:cs typeface="Verdana"/>
              </a:rPr>
              <a:t>Teams </a:t>
            </a:r>
          </a:p>
          <a:p>
            <a:pPr lvl="2"/>
            <a:r>
              <a:rPr lang="fr-FR">
                <a:latin typeface="Verdana"/>
                <a:ea typeface="Verdana"/>
                <a:cs typeface="Verdana"/>
              </a:rPr>
              <a:t>Adobe </a:t>
            </a:r>
            <a:r>
              <a:rPr lang="fr-FR" err="1">
                <a:latin typeface="Verdana"/>
                <a:ea typeface="Verdana"/>
                <a:cs typeface="Verdana"/>
              </a:rPr>
              <a:t>Connect</a:t>
            </a:r>
            <a:endParaRPr lang="fr-FR">
              <a:latin typeface="Verdana"/>
              <a:ea typeface="Verdana"/>
              <a:cs typeface="Verdana"/>
            </a:endParaRPr>
          </a:p>
          <a:p>
            <a:pPr lvl="2"/>
            <a:r>
              <a:rPr lang="fr-FR">
                <a:latin typeface="Verdana"/>
                <a:ea typeface="Verdana"/>
                <a:cs typeface="Verdana"/>
              </a:rPr>
              <a:t>Zoom (avec licence gratuite)</a:t>
            </a:r>
          </a:p>
          <a:p>
            <a:pPr lvl="2"/>
            <a:r>
              <a:rPr lang="fr-FR" err="1">
                <a:latin typeface="Verdana"/>
                <a:ea typeface="Verdana"/>
                <a:cs typeface="Verdana"/>
              </a:rPr>
              <a:t>Panopto</a:t>
            </a:r>
            <a:endParaRPr lang="fr-FR">
              <a:latin typeface="Verdana"/>
              <a:ea typeface="Verdana"/>
              <a:cs typeface="Verdana"/>
            </a:endParaRPr>
          </a:p>
          <a:p>
            <a:pPr lvl="2"/>
            <a:r>
              <a:rPr lang="fr-FR">
                <a:latin typeface="Verdana"/>
                <a:ea typeface="Verdana"/>
                <a:cs typeface="Verdana"/>
              </a:rPr>
              <a:t>D'autres outils sans licence UA  (Discord , …  )</a:t>
            </a:r>
          </a:p>
          <a:p>
            <a:pPr lvl="2"/>
            <a:endParaRPr lang="fr-FR">
              <a:latin typeface="Verdana"/>
              <a:ea typeface="Verdana"/>
              <a:cs typeface="Verdana"/>
            </a:endParaRPr>
          </a:p>
          <a:p>
            <a:r>
              <a:rPr lang="fr-FR" sz="1900">
                <a:latin typeface="Verdana"/>
                <a:ea typeface="Verdana"/>
                <a:cs typeface="Verdana"/>
              </a:rPr>
              <a:t>Suite à discussions avec </a:t>
            </a:r>
            <a:r>
              <a:rPr lang="fr-FR" sz="1900" err="1">
                <a:latin typeface="Verdana"/>
                <a:ea typeface="Verdana"/>
                <a:cs typeface="Verdana"/>
              </a:rPr>
              <a:t>Itop</a:t>
            </a:r>
            <a:r>
              <a:rPr lang="fr-FR" sz="1900">
                <a:latin typeface="Verdana"/>
                <a:ea typeface="Verdana"/>
                <a:cs typeface="Verdana"/>
              </a:rPr>
              <a:t> et contacts collègues universitaires, il s'avère que la solution BBB même avec une infrastructure complexe, ne garantit pas les usages massifs.</a:t>
            </a:r>
          </a:p>
          <a:p>
            <a:pPr marL="0" indent="0">
              <a:buNone/>
            </a:pPr>
            <a:endParaRPr lang="fr-FR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99277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E695D-C2D7-4579-BBB9-091367B1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latin typeface="Verdana"/>
                <a:ea typeface="Verdana"/>
                <a:cs typeface="Verdana"/>
              </a:rPr>
              <a:t>Evolution du dispositif classe virtuelle</a:t>
            </a:r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07BE2C7-190E-482B-80B9-FD1696D47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914" y="1490425"/>
            <a:ext cx="8563356" cy="46865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fr-FR">
                <a:latin typeface="Verdana"/>
                <a:ea typeface="Verdana"/>
                <a:cs typeface="Verdana"/>
              </a:rPr>
              <a:t>Scénarios envisageables :</a:t>
            </a:r>
            <a:endParaRPr lang="fr-FR"/>
          </a:p>
          <a:p>
            <a:pPr marL="0" indent="0">
              <a:buNone/>
            </a:pPr>
            <a:endParaRPr lang="fr-FR">
              <a:latin typeface="Verdana"/>
              <a:ea typeface="Verdana"/>
              <a:cs typeface="Verdana"/>
            </a:endParaRPr>
          </a:p>
          <a:p>
            <a:pPr lvl="1"/>
            <a:r>
              <a:rPr lang="fr-FR">
                <a:latin typeface="Verdana"/>
                <a:ea typeface="Verdana"/>
                <a:cs typeface="Verdana"/>
              </a:rPr>
              <a:t>TEAMS Visio </a:t>
            </a:r>
            <a:endParaRPr lang="fr-FR"/>
          </a:p>
          <a:p>
            <a:pPr lvl="2"/>
            <a:r>
              <a:rPr lang="fr-FR" sz="1800">
                <a:latin typeface="Verdana"/>
                <a:ea typeface="Verdana"/>
                <a:cs typeface="Verdana"/>
              </a:rPr>
              <a:t>Usage inclus dans la licence actuelle Office 365</a:t>
            </a:r>
          </a:p>
          <a:p>
            <a:pPr lvl="2"/>
            <a:r>
              <a:rPr lang="fr-FR" sz="1800">
                <a:latin typeface="Verdana"/>
                <a:ea typeface="Verdana"/>
                <a:cs typeface="Verdana"/>
              </a:rPr>
              <a:t>Capacité de montée en charge très forte</a:t>
            </a:r>
          </a:p>
          <a:p>
            <a:pPr lvl="2"/>
            <a:r>
              <a:rPr lang="fr-FR" sz="1800">
                <a:latin typeface="Verdana"/>
                <a:ea typeface="Verdana"/>
                <a:cs typeface="Verdana"/>
              </a:rPr>
              <a:t>Fonctionnalités évoluées</a:t>
            </a:r>
          </a:p>
          <a:p>
            <a:pPr lvl="1"/>
            <a:r>
              <a:rPr lang="fr-FR">
                <a:latin typeface="Verdana"/>
                <a:ea typeface="Verdana"/>
                <a:cs typeface="Verdana"/>
              </a:rPr>
              <a:t>Zoom</a:t>
            </a:r>
          </a:p>
          <a:p>
            <a:pPr lvl="2"/>
            <a:r>
              <a:rPr lang="fr-FR" sz="1800">
                <a:latin typeface="Verdana"/>
                <a:ea typeface="Verdana"/>
                <a:cs typeface="Verdana"/>
              </a:rPr>
              <a:t>Solution à 37.000 euros HT / an</a:t>
            </a:r>
          </a:p>
          <a:p>
            <a:pPr lvl="2"/>
            <a:r>
              <a:rPr lang="fr-FR" sz="1800">
                <a:latin typeface="Verdana"/>
                <a:ea typeface="Verdana"/>
                <a:cs typeface="Verdana"/>
              </a:rPr>
              <a:t>Capacité de montée en charge très forte</a:t>
            </a:r>
          </a:p>
          <a:p>
            <a:pPr lvl="2"/>
            <a:r>
              <a:rPr lang="fr-FR" sz="1800">
                <a:latin typeface="Verdana"/>
                <a:ea typeface="Verdana"/>
                <a:cs typeface="Verdana"/>
              </a:rPr>
              <a:t>Fonctionnalités évoluées</a:t>
            </a:r>
          </a:p>
          <a:p>
            <a:pPr lvl="1"/>
            <a:r>
              <a:rPr lang="fr-FR">
                <a:latin typeface="Verdana"/>
                <a:ea typeface="Verdana"/>
                <a:cs typeface="Verdana"/>
              </a:rPr>
              <a:t>VIA </a:t>
            </a:r>
          </a:p>
          <a:p>
            <a:pPr lvl="2"/>
            <a:r>
              <a:rPr lang="fr-FR" sz="1800">
                <a:latin typeface="Verdana"/>
                <a:ea typeface="Verdana"/>
                <a:cs typeface="Verdana"/>
              </a:rPr>
              <a:t>Solution à 7.000 HT / an </a:t>
            </a:r>
          </a:p>
          <a:p>
            <a:pPr lvl="2"/>
            <a:r>
              <a:rPr lang="fr-FR" sz="1800">
                <a:latin typeface="Verdana"/>
                <a:ea typeface="Verdana"/>
                <a:cs typeface="Verdana"/>
              </a:rPr>
              <a:t>Mutualisée par universités régionales (Bretagne + Le Mans)</a:t>
            </a:r>
          </a:p>
          <a:p>
            <a:pPr lvl="2"/>
            <a:r>
              <a:rPr lang="fr-FR" sz="1800">
                <a:latin typeface="Verdana"/>
                <a:ea typeface="Verdana"/>
                <a:cs typeface="Verdana"/>
              </a:rPr>
              <a:t>Capacité de charge moins forte </a:t>
            </a:r>
          </a:p>
          <a:p>
            <a:pPr lvl="2"/>
            <a:r>
              <a:rPr lang="fr-FR" sz="1800">
                <a:latin typeface="Verdana"/>
                <a:ea typeface="Verdana"/>
                <a:cs typeface="Verdana"/>
              </a:rPr>
              <a:t>Fonctionnalités un peu moins évoluées</a:t>
            </a:r>
          </a:p>
          <a:p>
            <a:pPr lvl="2"/>
            <a:r>
              <a:rPr lang="fr-FR" sz="1800">
                <a:latin typeface="Verdana"/>
                <a:ea typeface="Verdana"/>
                <a:cs typeface="Verdana"/>
              </a:rPr>
              <a:t>Peu d'universités utilisatrices en France</a:t>
            </a:r>
          </a:p>
          <a:p>
            <a:pPr lvl="1">
              <a:buFont typeface="Verdana" panose="020B0604020202020204" pitchFamily="34" charset="0"/>
              <a:buChar char="–"/>
            </a:pPr>
            <a:r>
              <a:rPr lang="fr-FR" err="1">
                <a:latin typeface="Verdana"/>
                <a:ea typeface="Verdana"/>
                <a:cs typeface="Verdana"/>
              </a:rPr>
              <a:t>Jitsi</a:t>
            </a:r>
            <a:endParaRPr lang="en-US" err="1">
              <a:latin typeface="Verdana"/>
              <a:ea typeface="Verdana"/>
              <a:cs typeface="Verdana"/>
            </a:endParaRPr>
          </a:p>
          <a:p>
            <a:pPr lvl="2"/>
            <a:r>
              <a:rPr lang="fr-FR">
                <a:latin typeface="Verdana"/>
                <a:ea typeface="Verdana"/>
                <a:cs typeface="Verdana"/>
              </a:rPr>
              <a:t>Solution à construire (infra/SaaS - tutos …) </a:t>
            </a:r>
            <a:endParaRPr lang="en-US">
              <a:latin typeface="Verdana"/>
              <a:ea typeface="Verdana"/>
              <a:cs typeface="Verdana"/>
            </a:endParaRPr>
          </a:p>
          <a:p>
            <a:pPr lvl="2"/>
            <a:r>
              <a:rPr lang="fr-FR">
                <a:latin typeface="Verdana"/>
                <a:ea typeface="Verdana"/>
                <a:cs typeface="Verdana"/>
              </a:rPr>
              <a:t>Fonctionnalités moins évoluées</a:t>
            </a:r>
            <a:endParaRPr lang="en-US">
              <a:latin typeface="Verdana"/>
              <a:ea typeface="Verdana"/>
              <a:cs typeface="Verdana"/>
            </a:endParaRPr>
          </a:p>
          <a:p>
            <a:pPr lvl="2"/>
            <a:endParaRPr lang="fr-FR">
              <a:latin typeface="Verdana"/>
              <a:ea typeface="Verdana"/>
              <a:cs typeface="Verdana"/>
            </a:endParaRPr>
          </a:p>
          <a:p>
            <a:pPr lvl="2"/>
            <a:endParaRPr lang="fr-FR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04047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E695D-C2D7-4579-BBB9-091367B1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latin typeface="Verdana"/>
                <a:ea typeface="Verdana"/>
                <a:cs typeface="Verdana"/>
              </a:rPr>
              <a:t>Evolution du dispositif classe virtuelle</a:t>
            </a:r>
            <a:endParaRPr lang="fr-FR">
              <a:cs typeface="Verdana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07BE2C7-190E-482B-80B9-FD1696D47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914" y="1490425"/>
            <a:ext cx="8563356" cy="46865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latin typeface="Verdana"/>
                <a:ea typeface="Verdana"/>
                <a:cs typeface="Verdana"/>
              </a:rPr>
              <a:t>Scénario proposé  par DDN:</a:t>
            </a:r>
            <a:endParaRPr lang="fr-FR"/>
          </a:p>
          <a:p>
            <a:pPr marL="0" indent="0">
              <a:buNone/>
            </a:pPr>
            <a:endParaRPr lang="fr-FR">
              <a:latin typeface="Verdana"/>
              <a:ea typeface="Verdana"/>
              <a:cs typeface="Verdana"/>
            </a:endParaRPr>
          </a:p>
          <a:p>
            <a:pPr lvl="1"/>
            <a:r>
              <a:rPr lang="fr-FR">
                <a:latin typeface="Verdana"/>
                <a:ea typeface="Verdana"/>
                <a:cs typeface="Verdana"/>
              </a:rPr>
              <a:t>Utiliser pour les 6 mois qui viennent la solution TEAMS Visio + </a:t>
            </a:r>
            <a:r>
              <a:rPr lang="fr-FR" err="1">
                <a:latin typeface="Verdana"/>
                <a:ea typeface="Verdana"/>
                <a:cs typeface="Verdana"/>
              </a:rPr>
              <a:t>Panopto</a:t>
            </a:r>
            <a:r>
              <a:rPr lang="fr-FR">
                <a:latin typeface="Verdana"/>
                <a:ea typeface="Verdana"/>
                <a:cs typeface="Verdana"/>
              </a:rPr>
              <a:t> pour le format "CM"</a:t>
            </a:r>
            <a:endParaRPr lang="fr-FR"/>
          </a:p>
          <a:p>
            <a:pPr lvl="2"/>
            <a:r>
              <a:rPr lang="fr-FR" sz="1800">
                <a:latin typeface="Verdana"/>
                <a:ea typeface="Verdana"/>
                <a:cs typeface="Verdana"/>
              </a:rPr>
              <a:t>Renforcer le dispositif de communication </a:t>
            </a:r>
            <a:endParaRPr lang="fr-FR" sz="1800"/>
          </a:p>
          <a:p>
            <a:pPr lvl="2"/>
            <a:r>
              <a:rPr lang="fr-FR" sz="1800">
                <a:latin typeface="Verdana"/>
                <a:ea typeface="Verdana"/>
                <a:cs typeface="Verdana"/>
              </a:rPr>
              <a:t>Produire des tutos rapidement</a:t>
            </a:r>
          </a:p>
          <a:p>
            <a:pPr lvl="2"/>
            <a:r>
              <a:rPr lang="fr-FR" sz="1800">
                <a:latin typeface="Verdana"/>
                <a:ea typeface="Verdana"/>
                <a:cs typeface="Verdana"/>
              </a:rPr>
              <a:t>Intégrer le plug-in Moodle de Teams/Visio pour faciliter la planification.</a:t>
            </a:r>
          </a:p>
          <a:p>
            <a:pPr lvl="2"/>
            <a:r>
              <a:rPr lang="fr-FR" sz="1600">
                <a:latin typeface="Verdana"/>
                <a:ea typeface="Verdana"/>
                <a:cs typeface="Verdana"/>
              </a:rPr>
              <a:t>Plan B avec Zoom possible.</a:t>
            </a:r>
            <a:endParaRPr lang="fr-FR" sz="1400">
              <a:latin typeface="Verdana"/>
              <a:ea typeface="Verdana"/>
              <a:cs typeface="Verdana"/>
            </a:endParaRPr>
          </a:p>
          <a:p>
            <a:pPr lvl="1"/>
            <a:r>
              <a:rPr lang="fr-FR">
                <a:latin typeface="Verdana"/>
                <a:ea typeface="Verdana"/>
                <a:cs typeface="Verdana"/>
              </a:rPr>
              <a:t>Au terme des 6 mois, faire un bilan pour :</a:t>
            </a:r>
          </a:p>
          <a:p>
            <a:pPr lvl="2"/>
            <a:r>
              <a:rPr lang="fr-FR">
                <a:latin typeface="Verdana"/>
                <a:ea typeface="Verdana"/>
                <a:cs typeface="Verdana"/>
              </a:rPr>
              <a:t>la poursuite du dispositif Teams </a:t>
            </a:r>
            <a:endParaRPr lang="fr-FR"/>
          </a:p>
          <a:p>
            <a:pPr marL="914400" lvl="2" indent="0">
              <a:buNone/>
            </a:pPr>
            <a:r>
              <a:rPr lang="fr-FR">
                <a:latin typeface="Verdana"/>
                <a:ea typeface="Verdana"/>
                <a:cs typeface="Verdana"/>
              </a:rPr>
              <a:t>ou</a:t>
            </a:r>
            <a:endParaRPr lang="fr-FR"/>
          </a:p>
          <a:p>
            <a:pPr lvl="2"/>
            <a:r>
              <a:rPr lang="fr-FR">
                <a:latin typeface="Verdana"/>
                <a:ea typeface="Verdana"/>
                <a:cs typeface="Verdana"/>
              </a:rPr>
              <a:t> envisager une autre solution.</a:t>
            </a:r>
            <a:endParaRPr lang="fr-FR"/>
          </a:p>
          <a:p>
            <a:pPr marL="457200" lvl="1" indent="0">
              <a:buNone/>
            </a:pPr>
            <a:endParaRPr lang="fr-FR">
              <a:latin typeface="Verdana"/>
              <a:ea typeface="Verdana"/>
              <a:cs typeface="Verdana"/>
            </a:endParaRPr>
          </a:p>
          <a:p>
            <a:pPr lvl="2"/>
            <a:endParaRPr lang="fr-FR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01485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Formations par micro-</a:t>
            </a:r>
            <a:r>
              <a:rPr lang="fr-FR" err="1"/>
              <a:t>learning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622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E695D-C2D7-4579-BBB9-091367B1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latin typeface="Verdana"/>
                <a:ea typeface="Verdana"/>
              </a:rPr>
              <a:t>Projet de formation des personnels</a:t>
            </a:r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07BE2C7-190E-482B-80B9-FD1696D47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7041"/>
            <a:ext cx="7886700" cy="43299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fr-FR">
                <a:latin typeface="Verdana"/>
                <a:ea typeface="Verdana"/>
                <a:cs typeface="Verdana"/>
              </a:rPr>
              <a:t>Programme 6 - Projet 39 du SDN : </a:t>
            </a:r>
            <a:br>
              <a:rPr lang="fr-FR">
                <a:latin typeface="Verdana"/>
                <a:ea typeface="Verdana"/>
                <a:cs typeface="Verdana"/>
              </a:rPr>
            </a:br>
            <a:r>
              <a:rPr lang="fr-FR">
                <a:latin typeface="Verdana"/>
                <a:ea typeface="Verdana"/>
                <a:cs typeface="Verdana"/>
              </a:rPr>
              <a:t>Soutenir l'innovation et accompagner les acteurs au développement du numérique</a:t>
            </a:r>
          </a:p>
          <a:p>
            <a:r>
              <a:rPr lang="en-US">
                <a:latin typeface="Verdana"/>
                <a:ea typeface="Verdana"/>
                <a:cs typeface="Verdana"/>
              </a:rPr>
              <a:t>Une question centrale : comment </a:t>
            </a:r>
            <a:r>
              <a:rPr lang="en-US" err="1">
                <a:latin typeface="Verdana"/>
                <a:ea typeface="Verdana"/>
                <a:cs typeface="Verdana"/>
              </a:rPr>
              <a:t>acculturer</a:t>
            </a:r>
            <a:r>
              <a:rPr lang="en-US">
                <a:latin typeface="Verdana"/>
                <a:ea typeface="Verdana"/>
                <a:cs typeface="Verdana"/>
              </a:rPr>
              <a:t> au digital </a:t>
            </a:r>
            <a:r>
              <a:rPr lang="en-US" err="1">
                <a:latin typeface="Verdana"/>
                <a:ea typeface="Verdana"/>
                <a:cs typeface="Verdana"/>
              </a:rPr>
              <a:t>tous</a:t>
            </a:r>
            <a:r>
              <a:rPr lang="en-US">
                <a:latin typeface="Verdana"/>
                <a:ea typeface="Verdana"/>
                <a:cs typeface="Verdana"/>
              </a:rPr>
              <a:t> les </a:t>
            </a:r>
            <a:r>
              <a:rPr lang="en-US" err="1">
                <a:latin typeface="Verdana"/>
                <a:ea typeface="Verdana"/>
                <a:cs typeface="Verdana"/>
              </a:rPr>
              <a:t>personnels</a:t>
            </a:r>
            <a:r>
              <a:rPr lang="en-US">
                <a:latin typeface="Verdana"/>
                <a:ea typeface="Verdana"/>
                <a:cs typeface="Verdana"/>
              </a:rPr>
              <a:t>: </a:t>
            </a:r>
            <a:endParaRPr lang="en-US"/>
          </a:p>
          <a:p>
            <a:pPr lvl="1">
              <a:buFont typeface="Verdana" panose="020B0604020202020204" pitchFamily="34" charset="0"/>
            </a:pPr>
            <a:r>
              <a:rPr lang="en-US">
                <a:latin typeface="Verdana"/>
                <a:ea typeface="Verdana"/>
                <a:cs typeface="Verdana"/>
              </a:rPr>
              <a:t>en </a:t>
            </a:r>
            <a:r>
              <a:rPr lang="en-US" err="1">
                <a:latin typeface="Verdana"/>
                <a:ea typeface="Verdana"/>
                <a:cs typeface="Verdana"/>
              </a:rPr>
              <a:t>proposant</a:t>
            </a:r>
            <a:r>
              <a:rPr lang="en-US">
                <a:latin typeface="Verdana"/>
                <a:ea typeface="Verdana"/>
                <a:cs typeface="Verdana"/>
              </a:rPr>
              <a:t> des </a:t>
            </a:r>
            <a:r>
              <a:rPr lang="en-US" err="1">
                <a:latin typeface="Verdana"/>
                <a:ea typeface="Verdana"/>
                <a:cs typeface="Verdana"/>
              </a:rPr>
              <a:t>dispositifs</a:t>
            </a:r>
            <a:r>
              <a:rPr lang="en-US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alternatifs</a:t>
            </a:r>
            <a:r>
              <a:rPr lang="en-US">
                <a:latin typeface="Verdana"/>
                <a:ea typeface="Verdana"/>
                <a:cs typeface="Verdana"/>
              </a:rPr>
              <a:t> au plan de formation </a:t>
            </a:r>
            <a:r>
              <a:rPr lang="en-US" err="1">
                <a:latin typeface="Verdana"/>
                <a:ea typeface="Verdana"/>
                <a:cs typeface="Verdana"/>
              </a:rPr>
              <a:t>traditionnel</a:t>
            </a:r>
            <a:r>
              <a:rPr lang="en-US">
                <a:latin typeface="Verdana"/>
                <a:ea typeface="Verdana"/>
                <a:cs typeface="Verdana"/>
              </a:rPr>
              <a:t>, à la certification...</a:t>
            </a:r>
            <a:endParaRPr lang="en-US"/>
          </a:p>
          <a:p>
            <a:pPr lvl="1">
              <a:buFont typeface="Verdana" panose="020B0604020202020204" pitchFamily="34" charset="0"/>
            </a:pPr>
            <a:r>
              <a:rPr lang="en-US">
                <a:latin typeface="Verdana"/>
                <a:ea typeface="Verdana"/>
                <a:cs typeface="Verdana"/>
              </a:rPr>
              <a:t>En </a:t>
            </a:r>
            <a:r>
              <a:rPr lang="en-US" err="1">
                <a:latin typeface="Verdana"/>
                <a:ea typeface="Verdana"/>
                <a:cs typeface="Verdana"/>
              </a:rPr>
              <a:t>proposant</a:t>
            </a:r>
            <a:r>
              <a:rPr lang="en-US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une</a:t>
            </a:r>
            <a:r>
              <a:rPr lang="en-US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approche</a:t>
            </a:r>
            <a:r>
              <a:rPr lang="en-US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innovante</a:t>
            </a:r>
            <a:r>
              <a:rPr lang="en-US">
                <a:latin typeface="Verdana"/>
                <a:ea typeface="Verdana"/>
                <a:cs typeface="Verdana"/>
              </a:rPr>
              <a:t> via un </a:t>
            </a:r>
            <a:r>
              <a:rPr lang="en-US" err="1">
                <a:latin typeface="Verdana"/>
                <a:ea typeface="Verdana"/>
                <a:cs typeface="Verdana"/>
              </a:rPr>
              <a:t>dispositif</a:t>
            </a:r>
            <a:r>
              <a:rPr lang="en-US">
                <a:latin typeface="Verdana"/>
                <a:ea typeface="Verdana"/>
                <a:cs typeface="Verdana"/>
              </a:rPr>
              <a:t> de micro-learning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85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05085-F6A3-4BC8-838F-2529AD05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Projet de formation des personnels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3C10E-E5B1-4AD9-8F09-B816DF720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Verdana"/>
                <a:ea typeface="Verdana"/>
                <a:cs typeface="Verdana"/>
              </a:rPr>
              <a:t>Un </a:t>
            </a:r>
            <a:r>
              <a:rPr lang="en-US" err="1">
                <a:latin typeface="Verdana"/>
                <a:ea typeface="Verdana"/>
                <a:cs typeface="Verdana"/>
              </a:rPr>
              <a:t>projet</a:t>
            </a:r>
            <a:r>
              <a:rPr lang="en-US">
                <a:latin typeface="Verdana"/>
                <a:ea typeface="Verdana"/>
                <a:cs typeface="Verdana"/>
              </a:rPr>
              <a:t> </a:t>
            </a:r>
          </a:p>
          <a:p>
            <a:pPr lvl="1"/>
            <a:r>
              <a:rPr lang="en-US">
                <a:latin typeface="Verdana"/>
                <a:ea typeface="Verdana"/>
                <a:cs typeface="Verdana"/>
              </a:rPr>
              <a:t>En </a:t>
            </a:r>
            <a:r>
              <a:rPr lang="en-US" err="1">
                <a:latin typeface="Verdana"/>
                <a:ea typeface="Verdana"/>
                <a:cs typeface="Verdana"/>
              </a:rPr>
              <a:t>partenariat</a:t>
            </a:r>
            <a:r>
              <a:rPr lang="en-US">
                <a:latin typeface="Verdana"/>
                <a:ea typeface="Verdana"/>
                <a:cs typeface="Verdana"/>
              </a:rPr>
              <a:t> avec la start-up </a:t>
            </a:r>
            <a:r>
              <a:rPr lang="en-US" err="1">
                <a:latin typeface="Verdana"/>
                <a:ea typeface="Verdana"/>
                <a:cs typeface="Verdana"/>
              </a:rPr>
              <a:t>angevine</a:t>
            </a:r>
            <a:r>
              <a:rPr lang="en-US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Yoomonkeez</a:t>
            </a:r>
            <a:endParaRPr lang="en-US">
              <a:latin typeface="Verdana"/>
              <a:ea typeface="Verdana"/>
              <a:cs typeface="Verdana"/>
            </a:endParaRPr>
          </a:p>
          <a:p>
            <a:pPr lvl="2"/>
            <a:r>
              <a:rPr lang="en-US" err="1">
                <a:latin typeface="Verdana"/>
                <a:ea typeface="Verdana"/>
                <a:cs typeface="Verdana"/>
              </a:rPr>
              <a:t>Spécialisée</a:t>
            </a:r>
            <a:r>
              <a:rPr lang="en-US">
                <a:latin typeface="Verdana"/>
                <a:ea typeface="Verdana"/>
                <a:cs typeface="Verdana"/>
              </a:rPr>
              <a:t> dans le micro-learning</a:t>
            </a:r>
          </a:p>
          <a:p>
            <a:pPr lvl="2"/>
            <a:r>
              <a:rPr lang="en-US" err="1">
                <a:latin typeface="Verdana"/>
                <a:ea typeface="Verdana"/>
                <a:cs typeface="Verdana"/>
              </a:rPr>
              <a:t>Dirigée</a:t>
            </a:r>
            <a:r>
              <a:rPr lang="en-US">
                <a:latin typeface="Verdana"/>
                <a:ea typeface="Verdana"/>
                <a:cs typeface="Verdana"/>
              </a:rPr>
              <a:t> par Vincent </a:t>
            </a:r>
            <a:r>
              <a:rPr lang="en-US" err="1">
                <a:latin typeface="Verdana"/>
                <a:ea typeface="Verdana"/>
                <a:cs typeface="Verdana"/>
              </a:rPr>
              <a:t>Caltabellota</a:t>
            </a:r>
            <a:r>
              <a:rPr lang="en-US">
                <a:latin typeface="Verdana"/>
                <a:ea typeface="Verdana"/>
                <a:cs typeface="Verdana"/>
              </a:rPr>
              <a:t>, </a:t>
            </a:r>
            <a:r>
              <a:rPr lang="en-US" err="1">
                <a:latin typeface="Verdana"/>
                <a:ea typeface="Verdana"/>
                <a:cs typeface="Verdana"/>
              </a:rPr>
              <a:t>ancien</a:t>
            </a:r>
            <a:r>
              <a:rPr lang="en-US">
                <a:latin typeface="Verdana"/>
                <a:ea typeface="Verdana"/>
                <a:cs typeface="Verdana"/>
              </a:rPr>
              <a:t> PAST à </a:t>
            </a:r>
            <a:r>
              <a:rPr lang="en-US" err="1">
                <a:latin typeface="Verdana"/>
                <a:ea typeface="Verdana"/>
                <a:cs typeface="Verdana"/>
              </a:rPr>
              <a:t>l'IUT</a:t>
            </a:r>
            <a:endParaRPr lang="en-US">
              <a:latin typeface="Verdana"/>
              <a:ea typeface="Verdana"/>
              <a:cs typeface="Verdana"/>
            </a:endParaRPr>
          </a:p>
          <a:p>
            <a:pPr lvl="1"/>
            <a:r>
              <a:rPr lang="en-US">
                <a:latin typeface="Verdana"/>
                <a:ea typeface="Verdana"/>
                <a:cs typeface="Verdana"/>
              </a:rPr>
              <a:t>D'un </a:t>
            </a:r>
            <a:r>
              <a:rPr lang="en-US" err="1">
                <a:latin typeface="Verdana"/>
                <a:ea typeface="Verdana"/>
                <a:cs typeface="Verdana"/>
              </a:rPr>
              <a:t>montant</a:t>
            </a:r>
            <a:r>
              <a:rPr lang="en-US">
                <a:latin typeface="Verdana"/>
                <a:ea typeface="Verdana"/>
                <a:cs typeface="Verdana"/>
              </a:rPr>
              <a:t> de 27000 euros</a:t>
            </a:r>
          </a:p>
          <a:p>
            <a:pPr lvl="2"/>
            <a:r>
              <a:rPr lang="en-US">
                <a:latin typeface="Verdana"/>
                <a:ea typeface="Verdana"/>
                <a:cs typeface="Verdana"/>
              </a:rPr>
              <a:t>5000 euros </a:t>
            </a:r>
            <a:r>
              <a:rPr lang="en-US" err="1">
                <a:latin typeface="Verdana"/>
                <a:ea typeface="Verdana"/>
                <a:cs typeface="Verdana"/>
              </a:rPr>
              <a:t>d'auto-financement</a:t>
            </a:r>
            <a:endParaRPr lang="en-US">
              <a:latin typeface="Verdana"/>
              <a:ea typeface="Verdana"/>
              <a:cs typeface="Verdana"/>
            </a:endParaRPr>
          </a:p>
          <a:p>
            <a:pPr lvl="2">
              <a:buFont typeface="Arial" panose="020B0604030504040204" pitchFamily="34" charset="0"/>
            </a:pPr>
            <a:r>
              <a:rPr lang="en-US">
                <a:latin typeface="Verdana"/>
                <a:ea typeface="Verdana"/>
                <a:cs typeface="Verdana"/>
              </a:rPr>
              <a:t>22000 euros via un AAP du Fonds </a:t>
            </a:r>
            <a:r>
              <a:rPr lang="en-US" err="1">
                <a:latin typeface="Verdana"/>
                <a:ea typeface="Verdana"/>
                <a:cs typeface="Verdana"/>
              </a:rPr>
              <a:t>d'Innovation</a:t>
            </a:r>
            <a:r>
              <a:rPr lang="en-US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Ressources</a:t>
            </a:r>
            <a:r>
              <a:rPr lang="en-US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Humaines</a:t>
            </a:r>
            <a:r>
              <a:rPr lang="en-US">
                <a:latin typeface="Verdana"/>
                <a:ea typeface="Verdana"/>
                <a:cs typeface="Verdana"/>
              </a:rPr>
              <a:t> (FIRH) (</a:t>
            </a:r>
            <a:r>
              <a:rPr lang="en-US" err="1">
                <a:latin typeface="Verdana"/>
                <a:ea typeface="Verdana"/>
                <a:cs typeface="Verdana"/>
              </a:rPr>
              <a:t>décembre</a:t>
            </a:r>
            <a:r>
              <a:rPr lang="en-US">
                <a:latin typeface="Verdana"/>
                <a:ea typeface="Verdana"/>
                <a:cs typeface="Verdana"/>
              </a:rPr>
              <a:t> 2019)</a:t>
            </a:r>
          </a:p>
          <a:p>
            <a:pPr lvl="1"/>
            <a:r>
              <a:rPr lang="en-US" err="1">
                <a:latin typeface="Verdana"/>
                <a:ea typeface="Verdana"/>
                <a:cs typeface="Verdana"/>
              </a:rPr>
              <a:t>Porté</a:t>
            </a:r>
            <a:r>
              <a:rPr lang="en-US">
                <a:latin typeface="Verdana"/>
                <a:ea typeface="Verdana"/>
                <a:cs typeface="Verdana"/>
              </a:rPr>
              <a:t> par </a:t>
            </a:r>
          </a:p>
          <a:p>
            <a:pPr lvl="2">
              <a:buFont typeface="Arial" panose="020B0604030504040204" pitchFamily="34" charset="0"/>
              <a:buChar char="•"/>
            </a:pPr>
            <a:r>
              <a:rPr lang="en-US">
                <a:latin typeface="Verdana"/>
                <a:ea typeface="Verdana"/>
                <a:cs typeface="Verdana"/>
              </a:rPr>
              <a:t>STN</a:t>
            </a:r>
          </a:p>
          <a:p>
            <a:pPr lvl="2">
              <a:buFont typeface="Arial" panose="020B0604030504040204" pitchFamily="34" charset="0"/>
              <a:buChar char="•"/>
            </a:pPr>
            <a:r>
              <a:rPr lang="en-US">
                <a:latin typeface="Verdana"/>
                <a:ea typeface="Verdana"/>
                <a:cs typeface="Verdana"/>
              </a:rPr>
              <a:t>LabUA</a:t>
            </a:r>
          </a:p>
          <a:p>
            <a:pPr lvl="2">
              <a:buFont typeface="Arial" panose="020B0604030504040204" pitchFamily="34" charset="0"/>
            </a:pPr>
            <a:r>
              <a:rPr lang="en-US" err="1">
                <a:latin typeface="Verdana"/>
                <a:ea typeface="Verdana"/>
                <a:cs typeface="Verdana"/>
              </a:rPr>
              <a:t>Dcom</a:t>
            </a:r>
          </a:p>
          <a:p>
            <a:pPr lvl="2">
              <a:buFont typeface="Arial" panose="020B0604030504040204" pitchFamily="34" charset="0"/>
            </a:pPr>
            <a:endParaRPr lang="en-US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22551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05085-F6A3-4BC8-838F-2529AD05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Projet de formation des personnels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3C10E-E5B1-4AD9-8F09-B816DF720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Verdana"/>
                <a:ea typeface="Verdana"/>
                <a:cs typeface="Verdana"/>
              </a:rPr>
              <a:t>Comment </a:t>
            </a:r>
            <a:r>
              <a:rPr lang="en-US" dirty="0" err="1">
                <a:latin typeface="Verdana"/>
                <a:ea typeface="Verdana"/>
                <a:cs typeface="Verdana"/>
              </a:rPr>
              <a:t>ça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</a:rPr>
              <a:t>marche</a:t>
            </a:r>
            <a:r>
              <a:rPr lang="en-US" dirty="0">
                <a:latin typeface="Verdana"/>
                <a:ea typeface="Verdana"/>
                <a:cs typeface="Verdana"/>
              </a:rPr>
              <a:t> ?</a:t>
            </a:r>
          </a:p>
          <a:p>
            <a:pPr lvl="1">
              <a:buFont typeface="Verdana" panose="020B0604020202020204" pitchFamily="34" charset="0"/>
              <a:buChar char="–"/>
            </a:pPr>
            <a:r>
              <a:rPr lang="en-US" dirty="0">
                <a:latin typeface="Verdana"/>
                <a:ea typeface="Verdana"/>
                <a:cs typeface="Verdana"/>
              </a:rPr>
              <a:t>un </a:t>
            </a:r>
            <a:r>
              <a:rPr lang="en-US" dirty="0" err="1">
                <a:latin typeface="Verdana"/>
                <a:ea typeface="Verdana"/>
                <a:cs typeface="Verdana"/>
              </a:rPr>
              <a:t>programme</a:t>
            </a:r>
            <a:r>
              <a:rPr lang="en-US" dirty="0">
                <a:latin typeface="Verdana"/>
                <a:ea typeface="Verdana"/>
                <a:cs typeface="Verdana"/>
              </a:rPr>
              <a:t> de 4 </a:t>
            </a:r>
            <a:r>
              <a:rPr lang="en-US" dirty="0" err="1">
                <a:latin typeface="Verdana"/>
                <a:ea typeface="Verdana"/>
                <a:cs typeface="Verdana"/>
              </a:rPr>
              <a:t>semaines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</a:rPr>
              <a:t>étalé</a:t>
            </a:r>
            <a:r>
              <a:rPr lang="en-US" dirty="0">
                <a:latin typeface="Verdana"/>
                <a:ea typeface="Verdana"/>
                <a:cs typeface="Verdana"/>
              </a:rPr>
              <a:t> sur 5 </a:t>
            </a:r>
            <a:r>
              <a:rPr lang="en-US" dirty="0" err="1">
                <a:latin typeface="Verdana"/>
                <a:ea typeface="Verdana"/>
                <a:cs typeface="Verdana"/>
              </a:rPr>
              <a:t>semaines</a:t>
            </a:r>
            <a:r>
              <a:rPr lang="en-US" dirty="0">
                <a:latin typeface="Verdana"/>
                <a:ea typeface="Verdana"/>
                <a:cs typeface="Verdana"/>
              </a:rPr>
              <a:t>  </a:t>
            </a:r>
          </a:p>
          <a:p>
            <a:pPr lvl="2"/>
            <a:r>
              <a:rPr lang="en-US" dirty="0">
                <a:latin typeface="Verdana"/>
                <a:ea typeface="Verdana"/>
                <a:cs typeface="Verdana"/>
              </a:rPr>
              <a:t>1 </a:t>
            </a:r>
            <a:r>
              <a:rPr lang="en-US" dirty="0" err="1">
                <a:latin typeface="Verdana"/>
                <a:ea typeface="Verdana"/>
                <a:cs typeface="Verdana"/>
              </a:rPr>
              <a:t>semaine</a:t>
            </a:r>
            <a:r>
              <a:rPr lang="en-US" dirty="0">
                <a:latin typeface="Verdana"/>
                <a:ea typeface="Verdana"/>
                <a:cs typeface="Verdana"/>
              </a:rPr>
              <a:t> = 1 </a:t>
            </a:r>
            <a:r>
              <a:rPr lang="en-US" dirty="0" err="1">
                <a:latin typeface="Verdana"/>
                <a:ea typeface="Verdana"/>
                <a:cs typeface="Verdana"/>
              </a:rPr>
              <a:t>thème</a:t>
            </a:r>
            <a:endParaRPr lang="en-US" dirty="0">
              <a:latin typeface="Verdana"/>
              <a:ea typeface="Verdana"/>
              <a:cs typeface="Verdana"/>
            </a:endParaRPr>
          </a:p>
          <a:p>
            <a:pPr lvl="2"/>
            <a:r>
              <a:rPr lang="en-US" dirty="0">
                <a:latin typeface="Verdana"/>
                <a:ea typeface="Verdana"/>
                <a:cs typeface="Verdana"/>
              </a:rPr>
              <a:t>1 pause </a:t>
            </a:r>
            <a:r>
              <a:rPr lang="en-US" dirty="0" err="1">
                <a:latin typeface="Verdana"/>
                <a:ea typeface="Verdana"/>
                <a:cs typeface="Verdana"/>
              </a:rPr>
              <a:t>d'une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</a:rPr>
              <a:t>semaine</a:t>
            </a:r>
            <a:r>
              <a:rPr lang="en-US" dirty="0">
                <a:latin typeface="Verdana"/>
                <a:ea typeface="Verdana"/>
                <a:cs typeface="Verdana"/>
              </a:rPr>
              <a:t> après les 2 premières </a:t>
            </a:r>
            <a:r>
              <a:rPr lang="en-US" dirty="0" err="1">
                <a:latin typeface="Verdana"/>
                <a:ea typeface="Verdana"/>
                <a:cs typeface="Verdana"/>
              </a:rPr>
              <a:t>semaines</a:t>
            </a:r>
            <a:endParaRPr lang="en-US" dirty="0">
              <a:latin typeface="Verdana"/>
              <a:ea typeface="Verdana"/>
              <a:cs typeface="Verdana"/>
            </a:endParaRPr>
          </a:p>
          <a:p>
            <a:pPr lvl="1"/>
            <a:r>
              <a:rPr lang="en-US" err="1">
                <a:latin typeface="Verdana"/>
                <a:ea typeface="Verdana"/>
                <a:cs typeface="Verdana"/>
              </a:rPr>
              <a:t>Modalités</a:t>
            </a:r>
            <a:endParaRPr lang="en-US" err="1"/>
          </a:p>
          <a:p>
            <a:pPr lvl="2">
              <a:buFont typeface="Arial" panose="020B0604020202020204" pitchFamily="34" charset="0"/>
              <a:buChar char="•"/>
            </a:pPr>
            <a:r>
              <a:rPr lang="fr" dirty="0">
                <a:latin typeface="Verdana"/>
                <a:ea typeface="Verdana"/>
                <a:cs typeface="Verdana"/>
              </a:rPr>
              <a:t>Tous les jours, envoi d'un lien vers les agents</a:t>
            </a:r>
            <a:endParaRPr lang="fr-FR" dirty="0">
              <a:latin typeface="Verdana"/>
              <a:ea typeface="Verdana"/>
              <a:cs typeface="Verdana"/>
            </a:endParaRPr>
          </a:p>
          <a:p>
            <a:pPr lvl="2"/>
            <a:r>
              <a:rPr lang="fr" dirty="0">
                <a:latin typeface="Verdana"/>
                <a:ea typeface="Verdana"/>
                <a:cs typeface="Verdana"/>
              </a:rPr>
              <a:t>1 jour : 1 angle sous la thématique (5 min max)</a:t>
            </a:r>
          </a:p>
          <a:p>
            <a:pPr lvl="2"/>
            <a:r>
              <a:rPr lang="en-US" dirty="0">
                <a:latin typeface="Verdana"/>
                <a:ea typeface="Verdana"/>
                <a:cs typeface="Verdana"/>
              </a:rPr>
              <a:t>À base de </a:t>
            </a:r>
            <a:r>
              <a:rPr lang="en-US" dirty="0" err="1">
                <a:latin typeface="Verdana"/>
                <a:ea typeface="Verdana"/>
                <a:cs typeface="Verdana"/>
              </a:rPr>
              <a:t>courtes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</a:rPr>
              <a:t>vidéos</a:t>
            </a:r>
            <a:r>
              <a:rPr lang="en-US" dirty="0">
                <a:latin typeface="Verdana"/>
                <a:ea typeface="Verdana"/>
                <a:cs typeface="Verdana"/>
              </a:rPr>
              <a:t>, de petits </a:t>
            </a:r>
            <a:r>
              <a:rPr lang="en-US" dirty="0" err="1">
                <a:latin typeface="Verdana"/>
                <a:ea typeface="Verdana"/>
                <a:cs typeface="Verdana"/>
              </a:rPr>
              <a:t>textes</a:t>
            </a:r>
            <a:r>
              <a:rPr lang="en-US" dirty="0">
                <a:latin typeface="Verdana"/>
                <a:ea typeface="Verdana"/>
                <a:cs typeface="Verdana"/>
              </a:rPr>
              <a:t> et de </a:t>
            </a:r>
            <a:r>
              <a:rPr lang="en-US" dirty="0" err="1">
                <a:latin typeface="Verdana"/>
                <a:ea typeface="Verdana"/>
                <a:cs typeface="Verdana"/>
              </a:rPr>
              <a:t>quizz</a:t>
            </a:r>
            <a:r>
              <a:rPr lang="en-US" dirty="0">
                <a:latin typeface="Verdana"/>
                <a:ea typeface="Verdana"/>
                <a:cs typeface="Verdana"/>
              </a:rPr>
              <a:t>(s)</a:t>
            </a:r>
          </a:p>
          <a:p>
            <a:pPr lvl="2"/>
            <a:r>
              <a:rPr lang="fr" dirty="0">
                <a:latin typeface="Verdana"/>
                <a:ea typeface="Verdana"/>
                <a:cs typeface="Verdana"/>
              </a:rPr>
              <a:t>Contenu en responsive design</a:t>
            </a:r>
            <a:endParaRPr lang="fr-FR" dirty="0">
              <a:latin typeface="Verdana"/>
              <a:ea typeface="Verdana"/>
              <a:cs typeface="Verdana"/>
            </a:endParaRPr>
          </a:p>
          <a:p>
            <a:pPr lvl="2"/>
            <a:r>
              <a:rPr lang="fr" dirty="0">
                <a:latin typeface="Verdana"/>
                <a:ea typeface="Verdana"/>
                <a:cs typeface="Verdana"/>
              </a:rPr>
              <a:t>Espace personnel qui permet de visualiser sa progression </a:t>
            </a:r>
            <a:endParaRPr lang="fr-FR" dirty="0">
              <a:latin typeface="Verdana"/>
              <a:ea typeface="Verdana"/>
              <a:cs typeface="Verdana"/>
            </a:endParaRPr>
          </a:p>
          <a:p>
            <a:pPr lvl="2"/>
            <a:r>
              <a:rPr lang="fr" dirty="0">
                <a:latin typeface="Verdana"/>
                <a:ea typeface="Verdana"/>
                <a:cs typeface="Verdana"/>
              </a:rPr>
              <a:t>Possibilité laissée à l'agent de recevoir le lien par SMS</a:t>
            </a:r>
          </a:p>
          <a:p>
            <a:pPr lvl="2">
              <a:buFont typeface="Arial" panose="020B0604030504040204" pitchFamily="34" charset="0"/>
              <a:buChar char="•"/>
            </a:pPr>
            <a:endParaRPr lang="en-US"/>
          </a:p>
          <a:p>
            <a:pPr marL="0" indent="0">
              <a:buNone/>
            </a:pPr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87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B2C6F-0B3E-4A0A-9926-5C66296F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>
                <a:latin typeface="Verdana"/>
                <a:ea typeface="Verdana"/>
                <a:cs typeface="Verdana"/>
              </a:rPr>
              <a:t>Projet</a:t>
            </a:r>
            <a:r>
              <a:rPr lang="en-US">
                <a:latin typeface="Verdana"/>
                <a:ea typeface="Verdana"/>
                <a:cs typeface="Verdana"/>
              </a:rPr>
              <a:t> de formation des </a:t>
            </a:r>
            <a:r>
              <a:rPr lang="en-US" err="1">
                <a:latin typeface="Verdana"/>
                <a:ea typeface="Verdana"/>
                <a:cs typeface="Verdana"/>
              </a:rPr>
              <a:t>personnels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A04C7-864B-499F-95ED-7DE9E8EFD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0996"/>
            <a:ext cx="8134579" cy="5043195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err="1">
                <a:latin typeface="Verdana"/>
                <a:ea typeface="Verdana"/>
                <a:cs typeface="Verdana"/>
              </a:rPr>
              <a:t>Semaine</a:t>
            </a:r>
            <a:r>
              <a:rPr lang="en-US">
                <a:latin typeface="Verdana"/>
                <a:ea typeface="Verdana"/>
                <a:cs typeface="Verdana"/>
              </a:rPr>
              <a:t> 1 : </a:t>
            </a:r>
            <a:r>
              <a:rPr lang="en-US" err="1">
                <a:latin typeface="Verdana"/>
                <a:ea typeface="Verdana"/>
                <a:cs typeface="Verdana"/>
              </a:rPr>
              <a:t>Enjeux</a:t>
            </a:r>
            <a:r>
              <a:rPr lang="en-US">
                <a:latin typeface="Verdana"/>
                <a:ea typeface="Verdana"/>
                <a:cs typeface="Verdana"/>
              </a:rPr>
              <a:t> et </a:t>
            </a:r>
            <a:r>
              <a:rPr lang="en-US" err="1">
                <a:latin typeface="Verdana"/>
                <a:ea typeface="Verdana"/>
                <a:cs typeface="Verdana"/>
              </a:rPr>
              <a:t>histoire</a:t>
            </a:r>
            <a:r>
              <a:rPr lang="en-US">
                <a:latin typeface="Verdana"/>
                <a:ea typeface="Verdana"/>
                <a:cs typeface="Verdana"/>
              </a:rPr>
              <a:t> du numérique</a:t>
            </a:r>
            <a:endParaRPr lang="en-US"/>
          </a:p>
          <a:p>
            <a:pPr lvl="1"/>
            <a:r>
              <a:rPr lang="en-US" err="1">
                <a:latin typeface="Verdana"/>
                <a:ea typeface="Verdana"/>
                <a:cs typeface="Verdana"/>
              </a:rPr>
              <a:t>Origine</a:t>
            </a:r>
            <a:r>
              <a:rPr lang="en-US">
                <a:latin typeface="Verdana"/>
                <a:ea typeface="Verdana"/>
                <a:cs typeface="Verdana"/>
              </a:rPr>
              <a:t> du numérique</a:t>
            </a:r>
            <a:endParaRPr lang="en-US"/>
          </a:p>
          <a:p>
            <a:pPr lvl="1"/>
            <a:r>
              <a:rPr lang="en-US">
                <a:latin typeface="Verdana"/>
                <a:ea typeface="Verdana"/>
                <a:cs typeface="Verdana"/>
              </a:rPr>
              <a:t>Comment le web a </a:t>
            </a:r>
            <a:r>
              <a:rPr lang="en-US" err="1">
                <a:latin typeface="Verdana"/>
                <a:ea typeface="Verdana"/>
                <a:cs typeface="Verdana"/>
              </a:rPr>
              <a:t>tissé</a:t>
            </a:r>
            <a:r>
              <a:rPr lang="en-US">
                <a:latin typeface="Verdana"/>
                <a:ea typeface="Verdana"/>
                <a:cs typeface="Verdana"/>
              </a:rPr>
              <a:t> la toile ?</a:t>
            </a:r>
          </a:p>
          <a:p>
            <a:pPr lvl="1"/>
            <a:r>
              <a:rPr lang="en-US">
                <a:latin typeface="Verdana"/>
                <a:ea typeface="Verdana"/>
                <a:cs typeface="Verdana"/>
              </a:rPr>
              <a:t>Quand le web </a:t>
            </a:r>
            <a:r>
              <a:rPr lang="en-US" err="1">
                <a:latin typeface="Verdana"/>
                <a:ea typeface="Verdana"/>
                <a:cs typeface="Verdana"/>
              </a:rPr>
              <a:t>devient</a:t>
            </a:r>
            <a:r>
              <a:rPr lang="en-US">
                <a:latin typeface="Verdana"/>
                <a:ea typeface="Verdana"/>
                <a:cs typeface="Verdana"/>
              </a:rPr>
              <a:t> social</a:t>
            </a:r>
            <a:endParaRPr lang="en-US"/>
          </a:p>
          <a:p>
            <a:pPr lvl="1"/>
            <a:r>
              <a:rPr lang="en-US">
                <a:latin typeface="Verdana"/>
                <a:ea typeface="Verdana"/>
                <a:cs typeface="Verdana"/>
              </a:rPr>
              <a:t>Quand internet </a:t>
            </a:r>
            <a:r>
              <a:rPr lang="en-US" err="1">
                <a:latin typeface="Verdana"/>
                <a:ea typeface="Verdana"/>
                <a:cs typeface="Verdana"/>
              </a:rPr>
              <a:t>tient</a:t>
            </a:r>
            <a:r>
              <a:rPr lang="en-US">
                <a:latin typeface="Verdana"/>
                <a:ea typeface="Verdana"/>
                <a:cs typeface="Verdana"/>
              </a:rPr>
              <a:t> la main</a:t>
            </a:r>
          </a:p>
          <a:p>
            <a:pPr>
              <a:buFont typeface="Arial" panose="020B0604030504040204" pitchFamily="34" charset="0"/>
              <a:buChar char="•"/>
            </a:pPr>
            <a:r>
              <a:rPr lang="en-US" err="1">
                <a:latin typeface="Verdana"/>
                <a:ea typeface="Verdana"/>
                <a:cs typeface="Verdana"/>
              </a:rPr>
              <a:t>Semaine</a:t>
            </a:r>
            <a:r>
              <a:rPr lang="en-US">
                <a:latin typeface="Verdana"/>
                <a:ea typeface="Verdana"/>
                <a:cs typeface="Verdana"/>
              </a:rPr>
              <a:t> 2 : les technologies </a:t>
            </a:r>
            <a:r>
              <a:rPr lang="en-US" err="1">
                <a:latin typeface="Verdana"/>
                <a:ea typeface="Verdana"/>
                <a:cs typeface="Verdana"/>
              </a:rPr>
              <a:t>saillantes</a:t>
            </a:r>
            <a:endParaRPr lang="en-US">
              <a:latin typeface="Verdana"/>
              <a:ea typeface="Verdana"/>
              <a:cs typeface="Verdana"/>
            </a:endParaRPr>
          </a:p>
          <a:p>
            <a:pPr lvl="1"/>
            <a:r>
              <a:rPr lang="en-US">
                <a:latin typeface="Verdana"/>
                <a:ea typeface="Verdana"/>
                <a:cs typeface="Verdana"/>
              </a:rPr>
              <a:t>Quand </a:t>
            </a:r>
            <a:r>
              <a:rPr lang="en-US" err="1">
                <a:latin typeface="Verdana"/>
                <a:ea typeface="Verdana"/>
                <a:cs typeface="Verdana"/>
              </a:rPr>
              <a:t>l'intelligence</a:t>
            </a:r>
            <a:r>
              <a:rPr lang="en-US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devient</a:t>
            </a:r>
            <a:r>
              <a:rPr lang="en-US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artificielle</a:t>
            </a:r>
            <a:endParaRPr lang="en-US"/>
          </a:p>
          <a:p>
            <a:pPr lvl="1"/>
            <a:r>
              <a:rPr lang="en-US">
                <a:latin typeface="Verdana"/>
                <a:ea typeface="Verdana"/>
                <a:cs typeface="Verdana"/>
              </a:rPr>
              <a:t>Les applications de </a:t>
            </a:r>
            <a:r>
              <a:rPr lang="en-US" err="1">
                <a:latin typeface="Verdana"/>
                <a:ea typeface="Verdana"/>
                <a:cs typeface="Verdana"/>
              </a:rPr>
              <a:t>l'IA</a:t>
            </a:r>
            <a:endParaRPr lang="en-US">
              <a:latin typeface="Verdana"/>
              <a:ea typeface="Verdana"/>
              <a:cs typeface="Verdana"/>
            </a:endParaRPr>
          </a:p>
          <a:p>
            <a:pPr lvl="1"/>
            <a:r>
              <a:rPr lang="en-US">
                <a:latin typeface="Verdana"/>
                <a:ea typeface="Verdana"/>
                <a:cs typeface="Verdana"/>
              </a:rPr>
              <a:t>Data et Big Data</a:t>
            </a:r>
          </a:p>
          <a:p>
            <a:pPr lvl="1"/>
            <a:r>
              <a:rPr lang="en-US">
                <a:latin typeface="Verdana"/>
                <a:ea typeface="Verdana"/>
                <a:cs typeface="Verdana"/>
              </a:rPr>
              <a:t>Les </a:t>
            </a:r>
            <a:r>
              <a:rPr lang="en-US" err="1">
                <a:latin typeface="Verdana"/>
                <a:ea typeface="Verdana"/>
                <a:cs typeface="Verdana"/>
              </a:rPr>
              <a:t>nouvelles</a:t>
            </a:r>
            <a:r>
              <a:rPr lang="en-US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réalités</a:t>
            </a:r>
            <a:r>
              <a:rPr lang="en-US">
                <a:latin typeface="Verdana"/>
                <a:ea typeface="Verdana"/>
                <a:cs typeface="Verdana"/>
              </a:rPr>
              <a:t> (VR, RA, </a:t>
            </a:r>
            <a:r>
              <a:rPr lang="en-US" err="1">
                <a:latin typeface="Verdana"/>
                <a:ea typeface="Verdana"/>
                <a:cs typeface="Verdana"/>
              </a:rPr>
              <a:t>Hologramme</a:t>
            </a:r>
            <a:r>
              <a:rPr lang="en-US">
                <a:latin typeface="Verdana"/>
                <a:ea typeface="Verdana"/>
                <a:cs typeface="Verdana"/>
              </a:rPr>
              <a:t>)</a:t>
            </a:r>
          </a:p>
          <a:p>
            <a:pPr lvl="1"/>
            <a:r>
              <a:rPr lang="en-US">
                <a:latin typeface="Verdana"/>
                <a:ea typeface="Verdana"/>
                <a:cs typeface="Verdana"/>
              </a:rPr>
              <a:t>Quand le jeu </a:t>
            </a:r>
            <a:r>
              <a:rPr lang="en-US" err="1">
                <a:latin typeface="Verdana"/>
                <a:ea typeface="Verdana"/>
                <a:cs typeface="Verdana"/>
              </a:rPr>
              <a:t>devient</a:t>
            </a:r>
            <a:r>
              <a:rPr lang="en-US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réalité</a:t>
            </a:r>
          </a:p>
          <a:p>
            <a:pPr>
              <a:buFont typeface="Arial" panose="020B0604030504040204" pitchFamily="34" charset="0"/>
              <a:buChar char="•"/>
            </a:pPr>
            <a:r>
              <a:rPr lang="en-US" err="1">
                <a:latin typeface="Verdana"/>
                <a:ea typeface="Verdana"/>
                <a:cs typeface="Verdana"/>
              </a:rPr>
              <a:t>Semaine</a:t>
            </a:r>
            <a:r>
              <a:rPr lang="en-US">
                <a:latin typeface="Verdana"/>
                <a:ea typeface="Verdana"/>
                <a:cs typeface="Verdana"/>
              </a:rPr>
              <a:t> 3 : </a:t>
            </a:r>
            <a:r>
              <a:rPr lang="en-US" err="1">
                <a:latin typeface="Verdana"/>
                <a:ea typeface="Verdana"/>
                <a:cs typeface="Verdana"/>
              </a:rPr>
              <a:t>L'université</a:t>
            </a:r>
            <a:r>
              <a:rPr lang="en-US">
                <a:latin typeface="Verdana"/>
                <a:ea typeface="Verdana"/>
                <a:cs typeface="Verdana"/>
              </a:rPr>
              <a:t> du 21ème siècle</a:t>
            </a:r>
          </a:p>
          <a:p>
            <a:pPr lvl="1"/>
            <a:r>
              <a:rPr lang="en-US">
                <a:latin typeface="Verdana"/>
                <a:ea typeface="Verdana"/>
                <a:cs typeface="Verdana"/>
              </a:rPr>
              <a:t>Les </a:t>
            </a:r>
            <a:r>
              <a:rPr lang="en-US" err="1">
                <a:latin typeface="Verdana"/>
                <a:ea typeface="Verdana"/>
                <a:cs typeface="Verdana"/>
              </a:rPr>
              <a:t>nouvelles</a:t>
            </a:r>
            <a:r>
              <a:rPr lang="en-US">
                <a:latin typeface="Verdana"/>
                <a:ea typeface="Verdana"/>
                <a:cs typeface="Verdana"/>
              </a:rPr>
              <a:t> clefs </a:t>
            </a:r>
            <a:r>
              <a:rPr lang="en-US" err="1">
                <a:latin typeface="Verdana"/>
                <a:ea typeface="Verdana"/>
                <a:cs typeface="Verdana"/>
              </a:rPr>
              <a:t>humaines</a:t>
            </a:r>
          </a:p>
          <a:p>
            <a:pPr lvl="1"/>
            <a:r>
              <a:rPr lang="en-US" err="1">
                <a:latin typeface="Verdana"/>
                <a:ea typeface="Verdana"/>
                <a:cs typeface="Verdana"/>
              </a:rPr>
              <a:t>L'université</a:t>
            </a:r>
            <a:r>
              <a:rPr lang="en-US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digitale</a:t>
            </a:r>
            <a:r>
              <a:rPr lang="en-US">
                <a:latin typeface="Verdana"/>
                <a:ea typeface="Verdana"/>
                <a:cs typeface="Verdana"/>
              </a:rPr>
              <a:t> </a:t>
            </a:r>
          </a:p>
          <a:p>
            <a:pPr lvl="1"/>
            <a:r>
              <a:rPr lang="en-US" err="1">
                <a:latin typeface="Verdana"/>
                <a:ea typeface="Verdana"/>
                <a:cs typeface="Verdana"/>
              </a:rPr>
              <a:t>Ecoles</a:t>
            </a:r>
            <a:r>
              <a:rPr lang="en-US">
                <a:latin typeface="Verdana"/>
                <a:ea typeface="Verdana"/>
                <a:cs typeface="Verdana"/>
              </a:rPr>
              <a:t> et </a:t>
            </a:r>
            <a:r>
              <a:rPr lang="en-US" err="1">
                <a:latin typeface="Verdana"/>
                <a:ea typeface="Verdana"/>
                <a:cs typeface="Verdana"/>
              </a:rPr>
              <a:t>universités</a:t>
            </a:r>
            <a:r>
              <a:rPr lang="en-US">
                <a:latin typeface="Verdana"/>
                <a:ea typeface="Verdana"/>
                <a:cs typeface="Verdana"/>
              </a:rPr>
              <a:t> du monde</a:t>
            </a:r>
          </a:p>
          <a:p>
            <a:pPr lvl="1"/>
            <a:r>
              <a:rPr lang="en-US">
                <a:latin typeface="Verdana"/>
                <a:ea typeface="Verdana"/>
                <a:cs typeface="Verdana"/>
              </a:rPr>
              <a:t>Les </a:t>
            </a:r>
            <a:r>
              <a:rPr lang="en-US" err="1">
                <a:latin typeface="Verdana"/>
                <a:ea typeface="Verdana"/>
                <a:cs typeface="Verdana"/>
              </a:rPr>
              <a:t>compétences</a:t>
            </a:r>
            <a:r>
              <a:rPr lang="en-US">
                <a:latin typeface="Verdana"/>
                <a:ea typeface="Verdana"/>
                <a:cs typeface="Verdana"/>
              </a:rPr>
              <a:t> et </a:t>
            </a:r>
            <a:r>
              <a:rPr lang="en-US" err="1">
                <a:latin typeface="Verdana"/>
                <a:ea typeface="Verdana"/>
                <a:cs typeface="Verdana"/>
              </a:rPr>
              <a:t>savoirs</a:t>
            </a:r>
            <a:r>
              <a:rPr lang="en-US">
                <a:latin typeface="Verdana"/>
                <a:ea typeface="Verdana"/>
                <a:cs typeface="Verdana"/>
              </a:rPr>
              <a:t> qui font changer</a:t>
            </a:r>
          </a:p>
          <a:p>
            <a:pPr lvl="1"/>
            <a:r>
              <a:rPr lang="en-US">
                <a:latin typeface="Verdana"/>
                <a:ea typeface="Verdana"/>
                <a:cs typeface="Verdana"/>
              </a:rPr>
              <a:t>Ton métier dans 5 </a:t>
            </a:r>
            <a:r>
              <a:rPr lang="en-US" err="1">
                <a:latin typeface="Verdana"/>
                <a:ea typeface="Verdana"/>
                <a:cs typeface="Verdana"/>
              </a:rPr>
              <a:t>ans</a:t>
            </a:r>
            <a:r>
              <a:rPr lang="en-US">
                <a:latin typeface="Verdana"/>
                <a:ea typeface="Verdana"/>
                <a:cs typeface="Verdana"/>
              </a:rPr>
              <a:t> </a:t>
            </a:r>
          </a:p>
          <a:p>
            <a:pPr>
              <a:buFont typeface="Arial" panose="020B0604030504040204" pitchFamily="34" charset="0"/>
              <a:buChar char="•"/>
            </a:pPr>
            <a:r>
              <a:rPr lang="en-US">
                <a:latin typeface="Verdana"/>
                <a:ea typeface="Verdana"/>
                <a:cs typeface="Verdana"/>
              </a:rPr>
              <a:t>L'UA &amp; le digital</a:t>
            </a:r>
          </a:p>
          <a:p>
            <a:pPr lvl="1"/>
            <a:r>
              <a:rPr lang="en-US">
                <a:latin typeface="Verdana"/>
                <a:ea typeface="Verdana"/>
                <a:cs typeface="Verdana"/>
              </a:rPr>
              <a:t>Les grands </a:t>
            </a:r>
            <a:r>
              <a:rPr lang="en-US" err="1">
                <a:latin typeface="Verdana"/>
                <a:ea typeface="Verdana"/>
                <a:cs typeface="Verdana"/>
              </a:rPr>
              <a:t>programmes</a:t>
            </a:r>
            <a:r>
              <a:rPr lang="en-US">
                <a:latin typeface="Verdana"/>
                <a:ea typeface="Verdana"/>
                <a:cs typeface="Verdana"/>
              </a:rPr>
              <a:t> de </a:t>
            </a:r>
            <a:r>
              <a:rPr lang="en-US" err="1">
                <a:latin typeface="Verdana"/>
                <a:ea typeface="Verdana"/>
                <a:cs typeface="Verdana"/>
              </a:rPr>
              <a:t>l'UA</a:t>
            </a:r>
          </a:p>
          <a:p>
            <a:pPr lvl="1"/>
            <a:r>
              <a:rPr lang="en-US">
                <a:latin typeface="Verdana"/>
                <a:ea typeface="Verdana"/>
                <a:cs typeface="Verdana"/>
              </a:rPr>
              <a:t>Les </a:t>
            </a:r>
            <a:r>
              <a:rPr lang="en-US" err="1">
                <a:latin typeface="Verdana"/>
                <a:ea typeface="Verdana"/>
                <a:cs typeface="Verdana"/>
              </a:rPr>
              <a:t>outils</a:t>
            </a:r>
            <a:r>
              <a:rPr lang="en-US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digitaux</a:t>
            </a:r>
            <a:r>
              <a:rPr lang="en-US">
                <a:latin typeface="Verdana"/>
                <a:ea typeface="Verdana"/>
                <a:cs typeface="Verdana"/>
              </a:rPr>
              <a:t> de </a:t>
            </a:r>
            <a:r>
              <a:rPr lang="en-US" err="1">
                <a:latin typeface="Verdana"/>
                <a:ea typeface="Verdana"/>
                <a:cs typeface="Verdana"/>
              </a:rPr>
              <a:t>l'UA</a:t>
            </a:r>
          </a:p>
          <a:p>
            <a:pPr lvl="1"/>
            <a:r>
              <a:rPr lang="en-US">
                <a:latin typeface="Verdana"/>
                <a:ea typeface="Verdana"/>
                <a:cs typeface="Verdana"/>
              </a:rPr>
              <a:t>Regards </a:t>
            </a:r>
            <a:r>
              <a:rPr lang="en-US" err="1">
                <a:latin typeface="Verdana"/>
                <a:ea typeface="Verdana"/>
                <a:cs typeface="Verdana"/>
              </a:rPr>
              <a:t>croisés</a:t>
            </a:r>
            <a:r>
              <a:rPr lang="en-US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étudiants</a:t>
            </a:r>
            <a:r>
              <a:rPr lang="en-US">
                <a:latin typeface="Verdana"/>
                <a:ea typeface="Verdana"/>
                <a:cs typeface="Verdana"/>
              </a:rPr>
              <a:t>/</a:t>
            </a:r>
            <a:r>
              <a:rPr lang="en-US" err="1">
                <a:latin typeface="Verdana"/>
                <a:ea typeface="Verdana"/>
                <a:cs typeface="Verdana"/>
              </a:rPr>
              <a:t>enseignants</a:t>
            </a:r>
          </a:p>
          <a:p>
            <a:pPr lvl="1"/>
            <a:r>
              <a:rPr lang="en-US">
                <a:latin typeface="Verdana"/>
                <a:ea typeface="Verdana"/>
                <a:cs typeface="Verdana"/>
              </a:rPr>
              <a:t>Grand </a:t>
            </a:r>
            <a:r>
              <a:rPr lang="en-US" err="1">
                <a:latin typeface="Verdana"/>
                <a:ea typeface="Verdana"/>
                <a:cs typeface="Verdana"/>
              </a:rPr>
              <a:t>quizz</a:t>
            </a:r>
            <a:r>
              <a:rPr lang="en-US">
                <a:latin typeface="Verdana"/>
                <a:ea typeface="Verdana"/>
                <a:cs typeface="Verdana"/>
              </a:rPr>
              <a:t> final</a:t>
            </a:r>
          </a:p>
          <a:p>
            <a:pPr lvl="1"/>
            <a:endParaRPr lang="en-US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12211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05085-F6A3-4BC8-838F-2529AD05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Projet de formation des personnels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3C10E-E5B1-4AD9-8F09-B816DF720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0996"/>
            <a:ext cx="7886700" cy="496875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>
                <a:latin typeface="Verdana"/>
                <a:ea typeface="Verdana"/>
                <a:cs typeface="Verdana"/>
              </a:rPr>
              <a:t>Plan de communication</a:t>
            </a:r>
            <a:endParaRPr lang="en-US" dirty="0"/>
          </a:p>
          <a:p>
            <a:pPr lvl="1">
              <a:buFont typeface="Verdana" panose="020B0604020202020204" pitchFamily="34" charset="0"/>
            </a:pPr>
            <a:r>
              <a:rPr lang="fr" dirty="0">
                <a:latin typeface="Verdana"/>
                <a:ea typeface="Verdana"/>
                <a:cs typeface="Verdana"/>
              </a:rPr>
              <a:t>Semaine avant les congés d'octobre (22/10) &gt;&gt; newsletter personnels pour annoncer la démarche ;</a:t>
            </a:r>
            <a:endParaRPr lang="fr-FR" dirty="0">
              <a:latin typeface="Verdana"/>
              <a:ea typeface="Verdana"/>
              <a:cs typeface="Verdana"/>
            </a:endParaRPr>
          </a:p>
          <a:p>
            <a:pPr lvl="1">
              <a:buFont typeface="Verdana" panose="020B0604020202020204" pitchFamily="34" charset="0"/>
            </a:pPr>
            <a:r>
              <a:rPr lang="fr" dirty="0">
                <a:latin typeface="Verdana"/>
                <a:ea typeface="Verdana"/>
                <a:cs typeface="Verdana"/>
              </a:rPr>
              <a:t>Retour des congés début novembre &gt;&gt; newsletter détaillant la méthode ;</a:t>
            </a:r>
            <a:endParaRPr lang="fr-FR" dirty="0">
              <a:latin typeface="Verdana"/>
              <a:ea typeface="Verdana"/>
              <a:cs typeface="Verdana"/>
            </a:endParaRPr>
          </a:p>
          <a:p>
            <a:pPr lvl="1">
              <a:buFont typeface="Verdana" panose="020B0604020202020204" pitchFamily="34" charset="0"/>
            </a:pPr>
            <a:r>
              <a:rPr lang="fr" dirty="0">
                <a:latin typeface="Verdana"/>
                <a:ea typeface="Verdana"/>
                <a:cs typeface="Verdana"/>
              </a:rPr>
              <a:t>16 novembre : lancement de la campagne - séquence de 15 jrs avec étape stats et relance ciblée ;</a:t>
            </a:r>
            <a:endParaRPr lang="fr-FR" dirty="0">
              <a:latin typeface="Verdana"/>
              <a:ea typeface="Verdana"/>
              <a:cs typeface="Verdana"/>
            </a:endParaRPr>
          </a:p>
          <a:p>
            <a:pPr lvl="1">
              <a:buFont typeface="Verdana" panose="020B0604020202020204" pitchFamily="34" charset="0"/>
            </a:pPr>
            <a:r>
              <a:rPr lang="fr" dirty="0">
                <a:latin typeface="Verdana"/>
                <a:ea typeface="Verdana"/>
                <a:cs typeface="Verdana"/>
              </a:rPr>
              <a:t>Fin parcours 18 décembre ;</a:t>
            </a:r>
            <a:endParaRPr lang="fr-FR" dirty="0">
              <a:latin typeface="Verdana"/>
              <a:ea typeface="Verdana"/>
              <a:cs typeface="Verdana"/>
            </a:endParaRPr>
          </a:p>
          <a:p>
            <a:r>
              <a:rPr lang="fr" dirty="0">
                <a:latin typeface="Verdana"/>
                <a:ea typeface="Verdana"/>
                <a:cs typeface="Verdana"/>
              </a:rPr>
              <a:t>Démarche présentée en commission formation continue en  ; réseau O365 ; CPN</a:t>
            </a:r>
            <a:endParaRPr lang="fr-FR" dirty="0">
              <a:latin typeface="Verdana"/>
              <a:ea typeface="Verdana"/>
              <a:cs typeface="Verdana"/>
            </a:endParaRPr>
          </a:p>
          <a:p>
            <a:r>
              <a:rPr lang="fr" dirty="0">
                <a:latin typeface="Verdana"/>
                <a:ea typeface="Verdana"/>
                <a:cs typeface="Verdana"/>
              </a:rPr>
              <a:t>Perspective : </a:t>
            </a:r>
          </a:p>
          <a:p>
            <a:pPr lvl="1"/>
            <a:r>
              <a:rPr lang="fr" dirty="0">
                <a:latin typeface="Verdana"/>
                <a:ea typeface="Verdana"/>
                <a:cs typeface="Verdana"/>
              </a:rPr>
              <a:t>développer d'autres modules de formation sur des sujets divers (égalité H/F, sensibilisation handicap...)</a:t>
            </a:r>
            <a:endParaRPr lang="fr"/>
          </a:p>
          <a:p>
            <a:pPr lvl="1"/>
            <a:r>
              <a:rPr lang="fr" dirty="0">
                <a:latin typeface="Verdana"/>
                <a:ea typeface="Verdana"/>
                <a:cs typeface="Verdana"/>
              </a:rPr>
              <a:t>Dans la même lignée : le parcours digital d'accueil</a:t>
            </a:r>
            <a:br>
              <a:rPr lang="fr" dirty="0">
                <a:latin typeface="Verdana"/>
                <a:ea typeface="Verdana"/>
                <a:cs typeface="Verdana"/>
              </a:rPr>
            </a:br>
            <a:r>
              <a:rPr lang="fr" dirty="0">
                <a:latin typeface="Verdana"/>
                <a:ea typeface="Verdana"/>
                <a:cs typeface="Verdana"/>
              </a:rPr>
              <a:t>des nouveaux personnels</a:t>
            </a:r>
            <a:endParaRPr lang="fr" dirty="0"/>
          </a:p>
          <a:p>
            <a:pPr lvl="1">
              <a:buFont typeface="Verdana" panose="020B0604020202020204" pitchFamily="34" charset="0"/>
              <a:buChar char="–"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8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203E5-D639-4BCA-8430-CFC65126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Copies </a:t>
            </a:r>
            <a:r>
              <a:rPr lang="en-US" dirty="0" err="1"/>
              <a:t>écran</a:t>
            </a:r>
            <a:r>
              <a:rPr lang="en-US" dirty="0"/>
              <a:t> v.0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EB4D03-68D5-49F7-8EB0-C3246FDAC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52" y="2117082"/>
            <a:ext cx="2276147" cy="3119936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5CED0AB8-022C-416D-81C9-A7F442C3F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56" y="2117082"/>
            <a:ext cx="2185487" cy="3119936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C92173-99AE-433D-AC52-22B36DE12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03" y="2117082"/>
            <a:ext cx="2392691" cy="31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62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1A9F3D0-5AE7-486A-9C22-D265F4B27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060EE4A-DCDD-4434-89A3-EC79AA6F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43465"/>
            <a:ext cx="7886700" cy="3053752"/>
          </a:xfrm>
        </p:spPr>
        <p:txBody>
          <a:bodyPr>
            <a:normAutofit/>
          </a:bodyPr>
          <a:lstStyle/>
          <a:p>
            <a:r>
              <a:rPr lang="fr-FR" sz="4000" b="0">
                <a:latin typeface="Verdana"/>
                <a:ea typeface="Verdana"/>
                <a:cs typeface="Verdana"/>
              </a:rPr>
              <a:t>Approbation du relevé de conclusions </a:t>
            </a:r>
            <a:br>
              <a:rPr lang="fr-FR" sz="4000" b="0">
                <a:latin typeface="Verdana"/>
                <a:ea typeface="Verdana"/>
                <a:cs typeface="Verdana"/>
              </a:rPr>
            </a:br>
            <a:r>
              <a:rPr lang="fr-FR" sz="4000" b="0">
                <a:latin typeface="Verdana"/>
                <a:ea typeface="Verdana"/>
                <a:cs typeface="Verdana"/>
              </a:rPr>
              <a:t>de la CPN du 26 juin 2020</a:t>
            </a:r>
          </a:p>
        </p:txBody>
      </p:sp>
    </p:spTree>
    <p:extLst>
      <p:ext uri="{BB962C8B-B14F-4D97-AF65-F5344CB8AC3E}">
        <p14:creationId xmlns:p14="http://schemas.microsoft.com/office/powerpoint/2010/main" val="4176103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05085-F6A3-4BC8-838F-2529AD05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Projet de formation des personnels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3C10E-E5B1-4AD9-8F09-B816DF720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b="1" u="sng">
                <a:latin typeface="Verdana"/>
                <a:ea typeface="Verdana"/>
                <a:cs typeface="Verdana"/>
              </a:rPr>
              <a:t>Indicateurs de suivi de projet  :</a:t>
            </a:r>
            <a:r>
              <a:rPr lang="fr-FR" b="1">
                <a:latin typeface="Verdana"/>
                <a:ea typeface="Verdana"/>
                <a:cs typeface="Verdana"/>
              </a:rPr>
              <a:t> </a:t>
            </a:r>
            <a:endParaRPr lang="en-US">
              <a:latin typeface="Verdana"/>
              <a:ea typeface="Verdana"/>
              <a:cs typeface="Verdana"/>
            </a:endParaRPr>
          </a:p>
          <a:p>
            <a:pPr lvl="1"/>
            <a:r>
              <a:rPr lang="fr-FR">
                <a:latin typeface="Verdana"/>
                <a:ea typeface="Verdana"/>
                <a:cs typeface="Verdana"/>
              </a:rPr>
              <a:t>Nb de personnels s’étant connecté à la plate-forme</a:t>
            </a:r>
            <a:endParaRPr lang="en-US">
              <a:latin typeface="Verdana"/>
              <a:ea typeface="Verdana"/>
              <a:cs typeface="Verdana"/>
            </a:endParaRPr>
          </a:p>
          <a:p>
            <a:pPr lvl="1"/>
            <a:r>
              <a:rPr lang="fr-FR">
                <a:latin typeface="Verdana"/>
                <a:ea typeface="Verdana"/>
                <a:cs typeface="Verdana"/>
              </a:rPr>
              <a:t>Nb de personnels ayant terminé la formation</a:t>
            </a:r>
            <a:endParaRPr lang="en-US">
              <a:latin typeface="Verdana"/>
              <a:ea typeface="Verdana"/>
              <a:cs typeface="Verdana"/>
            </a:endParaRPr>
          </a:p>
          <a:p>
            <a:pPr lvl="1"/>
            <a:r>
              <a:rPr lang="fr-FR">
                <a:latin typeface="Verdana"/>
                <a:ea typeface="Verdana"/>
                <a:cs typeface="Verdana"/>
              </a:rPr>
              <a:t>Type de micro-formation ouverte</a:t>
            </a:r>
            <a:endParaRPr lang="en-US">
              <a:latin typeface="Verdana"/>
              <a:ea typeface="Verdana"/>
              <a:cs typeface="Verdana"/>
            </a:endParaRPr>
          </a:p>
          <a:p>
            <a:pPr lvl="1"/>
            <a:r>
              <a:rPr lang="fr-FR">
                <a:latin typeface="Verdana"/>
                <a:ea typeface="Verdana"/>
                <a:cs typeface="Verdana"/>
              </a:rPr>
              <a:t>Temps moyen passé sur une session de micro-formation</a:t>
            </a:r>
            <a:endParaRPr lang="en-US">
              <a:latin typeface="Verdana"/>
              <a:ea typeface="Verdana"/>
              <a:cs typeface="Verdana"/>
            </a:endParaRPr>
          </a:p>
          <a:p>
            <a:pPr lvl="1"/>
            <a:r>
              <a:rPr lang="fr-FR">
                <a:latin typeface="Verdana"/>
                <a:ea typeface="Verdana"/>
                <a:cs typeface="Verdana"/>
              </a:rPr>
              <a:t>Taux de satisfaction du dispositif (ergonomie, accessibilité, utilité...)</a:t>
            </a:r>
            <a:endParaRPr lang="en-US">
              <a:latin typeface="Verdana"/>
              <a:ea typeface="Verdana"/>
              <a:cs typeface="Verdana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22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État des lieux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Examens de janvier</a:t>
            </a:r>
          </a:p>
        </p:txBody>
      </p:sp>
    </p:spTree>
    <p:extLst>
      <p:ext uri="{BB962C8B-B14F-4D97-AF65-F5344CB8AC3E}">
        <p14:creationId xmlns:p14="http://schemas.microsoft.com/office/powerpoint/2010/main" val="2131715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E695D-C2D7-4579-BBB9-091367B1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latin typeface="Verdana"/>
                <a:ea typeface="Verdana"/>
              </a:rPr>
              <a:t>Organiser les examens </a:t>
            </a:r>
            <a:br>
              <a:rPr lang="fr-FR">
                <a:latin typeface="Verdana"/>
                <a:ea typeface="Verdana"/>
              </a:rPr>
            </a:br>
            <a:r>
              <a:rPr lang="fr-FR">
                <a:latin typeface="Verdana"/>
                <a:ea typeface="Verdana"/>
              </a:rPr>
              <a:t>avec le </a:t>
            </a:r>
            <a:r>
              <a:rPr lang="fr-FR" err="1">
                <a:latin typeface="Verdana"/>
                <a:ea typeface="Verdana"/>
              </a:rPr>
              <a:t>Lab’UA</a:t>
            </a:r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07BE2C7-190E-482B-80B9-FD1696D47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7041"/>
            <a:ext cx="7886700" cy="43299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400">
                <a:latin typeface="Verdana"/>
                <a:ea typeface="Verdana"/>
                <a:cs typeface="Verdana"/>
              </a:rPr>
              <a:t>Afin d’anticiper une charge importante de Moodle au moment des examens de janvier 2021, merci de nous indiquer quelle modalité vous allez mettre en place :</a:t>
            </a:r>
            <a:br>
              <a:rPr lang="fr-FR" sz="2400">
                <a:latin typeface="Verdana"/>
                <a:ea typeface="Verdana"/>
                <a:cs typeface="Verdana"/>
              </a:rPr>
            </a:br>
            <a:endParaRPr lang="fr-FR" sz="2400">
              <a:latin typeface="Verdana"/>
              <a:ea typeface="Verdana"/>
              <a:cs typeface="Verdana"/>
            </a:endParaRPr>
          </a:p>
          <a:p>
            <a:pPr lvl="2"/>
            <a:r>
              <a:rPr lang="fr-FR" sz="2800">
                <a:latin typeface="Verdana"/>
                <a:ea typeface="Verdana"/>
                <a:cs typeface="Verdana"/>
              </a:rPr>
              <a:t>Présentiel</a:t>
            </a:r>
          </a:p>
          <a:p>
            <a:pPr lvl="2"/>
            <a:r>
              <a:rPr lang="fr-FR" sz="2800">
                <a:latin typeface="Verdana"/>
                <a:ea typeface="Verdana"/>
                <a:cs typeface="Verdana"/>
              </a:rPr>
              <a:t>Hybride</a:t>
            </a:r>
          </a:p>
          <a:p>
            <a:pPr lvl="2"/>
            <a:r>
              <a:rPr lang="fr-FR" sz="2800" err="1">
                <a:latin typeface="Verdana"/>
                <a:ea typeface="Verdana"/>
                <a:cs typeface="Verdana"/>
              </a:rPr>
              <a:t>Distanciel</a:t>
            </a:r>
            <a:endParaRPr lang="fr-FR" sz="2800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2775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35BB5F-D42A-4AE5-A9B2-76D84C93F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147" y="3978298"/>
            <a:ext cx="7886700" cy="2112337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22860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4000" b="1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Constat </a:t>
            </a:r>
            <a:r>
              <a:rPr lang="fr-FR" sz="40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: les solutions de projection vidéo sans fil se multiplient</a:t>
            </a:r>
          </a:p>
          <a:p>
            <a:pPr marL="22860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4000" b="1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Problèmes </a:t>
            </a:r>
            <a:r>
              <a:rPr lang="fr-FR" sz="40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: Les solutions sont en général basées sur du wifi, aussi des conflits avec l'infrastructure wifi déployée sont à craindre. Le diagnostic en cas de mauvais fonctionnement est complexe et enfin les prérequis et modes opératoires sont différents selon les salles.</a:t>
            </a:r>
          </a:p>
          <a:p>
            <a:pPr marL="22860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4000" b="1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Proposition </a:t>
            </a:r>
            <a:r>
              <a:rPr lang="fr-FR" sz="40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: Etudier une solution unique s'appuyant sur l'infrastructure réseau (filaire et wifi) de l'UA. Freiner les projets en cours si possible pour les raccrocher à cette solution unique.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3081C15-BFC4-4FC3-8712-512C2D8D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88" y="1533931"/>
            <a:ext cx="7886700" cy="1026640"/>
          </a:xfrm>
        </p:spPr>
        <p:txBody>
          <a:bodyPr>
            <a:normAutofit fontScale="90000"/>
          </a:bodyPr>
          <a:lstStyle/>
          <a:p>
            <a:r>
              <a:rPr lang="fr-FR">
                <a:latin typeface="Verdana"/>
                <a:ea typeface="Verdana"/>
                <a:cs typeface="Verdana"/>
              </a:rPr>
              <a:t>Infrastructure de </a:t>
            </a:r>
            <a:br>
              <a:rPr lang="fr-FR">
                <a:latin typeface="Verdana"/>
                <a:ea typeface="Verdana"/>
                <a:cs typeface="Verdana"/>
              </a:rPr>
            </a:br>
            <a:r>
              <a:rPr lang="fr-FR">
                <a:latin typeface="Verdana"/>
                <a:ea typeface="Verdana"/>
                <a:cs typeface="Verdana"/>
              </a:rPr>
              <a:t>video-projection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650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Questions diverses</a:t>
            </a:r>
          </a:p>
        </p:txBody>
      </p:sp>
    </p:spTree>
    <p:extLst>
      <p:ext uri="{BB962C8B-B14F-4D97-AF65-F5344CB8AC3E}">
        <p14:creationId xmlns:p14="http://schemas.microsoft.com/office/powerpoint/2010/main" val="37419165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r 9"/>
          <p:cNvGrpSpPr/>
          <p:nvPr/>
        </p:nvGrpSpPr>
        <p:grpSpPr>
          <a:xfrm>
            <a:off x="3128563" y="2766485"/>
            <a:ext cx="2896640" cy="1334312"/>
            <a:chOff x="2282825" y="2911475"/>
            <a:chExt cx="3267076" cy="1504950"/>
          </a:xfrm>
        </p:grpSpPr>
        <p:grpSp>
          <p:nvGrpSpPr>
            <p:cNvPr id="11" name="Grouper 10"/>
            <p:cNvGrpSpPr/>
            <p:nvPr/>
          </p:nvGrpSpPr>
          <p:grpSpPr>
            <a:xfrm>
              <a:off x="3778250" y="2911475"/>
              <a:ext cx="1506538" cy="1504950"/>
              <a:chOff x="3778250" y="2911475"/>
              <a:chExt cx="1506538" cy="1504950"/>
            </a:xfrm>
          </p:grpSpPr>
          <p:sp>
            <p:nvSpPr>
              <p:cNvPr id="17" name="Freeform 67"/>
              <p:cNvSpPr>
                <a:spLocks/>
              </p:cNvSpPr>
              <p:nvPr/>
            </p:nvSpPr>
            <p:spPr bwMode="auto">
              <a:xfrm>
                <a:off x="4541838" y="3576638"/>
                <a:ext cx="80963" cy="76200"/>
              </a:xfrm>
              <a:custGeom>
                <a:avLst/>
                <a:gdLst>
                  <a:gd name="T0" fmla="*/ 41 w 41"/>
                  <a:gd name="T1" fmla="*/ 19 h 38"/>
                  <a:gd name="T2" fmla="*/ 20 w 41"/>
                  <a:gd name="T3" fmla="*/ 0 h 38"/>
                  <a:gd name="T4" fmla="*/ 0 w 41"/>
                  <a:gd name="T5" fmla="*/ 0 h 38"/>
                  <a:gd name="T6" fmla="*/ 0 w 41"/>
                  <a:gd name="T7" fmla="*/ 38 h 38"/>
                  <a:gd name="T8" fmla="*/ 20 w 41"/>
                  <a:gd name="T9" fmla="*/ 38 h 38"/>
                  <a:gd name="T10" fmla="*/ 41 w 41"/>
                  <a:gd name="T11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8">
                    <a:moveTo>
                      <a:pt x="41" y="19"/>
                    </a:moveTo>
                    <a:cubicBezTo>
                      <a:pt x="41" y="8"/>
                      <a:pt x="34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34" y="38"/>
                      <a:pt x="41" y="31"/>
                      <a:pt x="41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Freeform 68"/>
              <p:cNvSpPr>
                <a:spLocks noEditPoints="1"/>
              </p:cNvSpPr>
              <p:nvPr/>
            </p:nvSpPr>
            <p:spPr bwMode="auto">
              <a:xfrm>
                <a:off x="3778250" y="2911475"/>
                <a:ext cx="1506538" cy="1504950"/>
              </a:xfrm>
              <a:custGeom>
                <a:avLst/>
                <a:gdLst>
                  <a:gd name="T0" fmla="*/ 56 w 754"/>
                  <a:gd name="T1" fmla="*/ 275 h 753"/>
                  <a:gd name="T2" fmla="*/ 698 w 754"/>
                  <a:gd name="T3" fmla="*/ 478 h 753"/>
                  <a:gd name="T4" fmla="*/ 255 w 754"/>
                  <a:gd name="T5" fmla="*/ 431 h 753"/>
                  <a:gd name="T6" fmla="*/ 236 w 754"/>
                  <a:gd name="T7" fmla="*/ 354 h 753"/>
                  <a:gd name="T8" fmla="*/ 189 w 754"/>
                  <a:gd name="T9" fmla="*/ 431 h 753"/>
                  <a:gd name="T10" fmla="*/ 155 w 754"/>
                  <a:gd name="T11" fmla="*/ 431 h 753"/>
                  <a:gd name="T12" fmla="*/ 136 w 754"/>
                  <a:gd name="T13" fmla="*/ 319 h 753"/>
                  <a:gd name="T14" fmla="*/ 196 w 754"/>
                  <a:gd name="T15" fmla="*/ 407 h 753"/>
                  <a:gd name="T16" fmla="*/ 255 w 754"/>
                  <a:gd name="T17" fmla="*/ 319 h 753"/>
                  <a:gd name="T18" fmla="*/ 341 w 754"/>
                  <a:gd name="T19" fmla="*/ 333 h 753"/>
                  <a:gd name="T20" fmla="*/ 297 w 754"/>
                  <a:gd name="T21" fmla="*/ 367 h 753"/>
                  <a:gd name="T22" fmla="*/ 336 w 754"/>
                  <a:gd name="T23" fmla="*/ 381 h 753"/>
                  <a:gd name="T24" fmla="*/ 297 w 754"/>
                  <a:gd name="T25" fmla="*/ 417 h 753"/>
                  <a:gd name="T26" fmla="*/ 341 w 754"/>
                  <a:gd name="T27" fmla="*/ 431 h 753"/>
                  <a:gd name="T28" fmla="*/ 279 w 754"/>
                  <a:gd name="T29" fmla="*/ 319 h 753"/>
                  <a:gd name="T30" fmla="*/ 341 w 754"/>
                  <a:gd name="T31" fmla="*/ 333 h 753"/>
                  <a:gd name="T32" fmla="*/ 393 w 754"/>
                  <a:gd name="T33" fmla="*/ 386 h 753"/>
                  <a:gd name="T34" fmla="*/ 382 w 754"/>
                  <a:gd name="T35" fmla="*/ 431 h 753"/>
                  <a:gd name="T36" fmla="*/ 363 w 754"/>
                  <a:gd name="T37" fmla="*/ 319 h 753"/>
                  <a:gd name="T38" fmla="*/ 442 w 754"/>
                  <a:gd name="T39" fmla="*/ 352 h 753"/>
                  <a:gd name="T40" fmla="*/ 443 w 754"/>
                  <a:gd name="T41" fmla="*/ 431 h 753"/>
                  <a:gd name="T42" fmla="*/ 516 w 754"/>
                  <a:gd name="T43" fmla="*/ 416 h 753"/>
                  <a:gd name="T44" fmla="*/ 568 w 754"/>
                  <a:gd name="T45" fmla="*/ 399 h 753"/>
                  <a:gd name="T46" fmla="*/ 459 w 754"/>
                  <a:gd name="T47" fmla="*/ 375 h 753"/>
                  <a:gd name="T48" fmla="*/ 568 w 754"/>
                  <a:gd name="T49" fmla="*/ 351 h 753"/>
                  <a:gd name="T50" fmla="*/ 516 w 754"/>
                  <a:gd name="T51" fmla="*/ 334 h 753"/>
                  <a:gd name="T52" fmla="*/ 516 w 754"/>
                  <a:gd name="T53" fmla="*/ 416 h 753"/>
                  <a:gd name="T54" fmla="*/ 590 w 754"/>
                  <a:gd name="T55" fmla="*/ 431 h 753"/>
                  <a:gd name="T56" fmla="*/ 608 w 754"/>
                  <a:gd name="T57" fmla="*/ 319 h 753"/>
                  <a:gd name="T58" fmla="*/ 599 w 754"/>
                  <a:gd name="T59" fmla="*/ 307 h 753"/>
                  <a:gd name="T60" fmla="*/ 599 w 754"/>
                  <a:gd name="T61" fmla="*/ 283 h 753"/>
                  <a:gd name="T62" fmla="*/ 599 w 754"/>
                  <a:gd name="T63" fmla="*/ 307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4" h="753">
                    <a:moveTo>
                      <a:pt x="479" y="56"/>
                    </a:moveTo>
                    <a:cubicBezTo>
                      <a:pt x="302" y="0"/>
                      <a:pt x="112" y="98"/>
                      <a:pt x="56" y="275"/>
                    </a:cubicBezTo>
                    <a:cubicBezTo>
                      <a:pt x="0" y="452"/>
                      <a:pt x="99" y="641"/>
                      <a:pt x="276" y="697"/>
                    </a:cubicBezTo>
                    <a:cubicBezTo>
                      <a:pt x="452" y="753"/>
                      <a:pt x="642" y="655"/>
                      <a:pt x="698" y="478"/>
                    </a:cubicBezTo>
                    <a:cubicBezTo>
                      <a:pt x="754" y="301"/>
                      <a:pt x="656" y="112"/>
                      <a:pt x="479" y="56"/>
                    </a:cubicBezTo>
                    <a:close/>
                    <a:moveTo>
                      <a:pt x="255" y="431"/>
                    </a:moveTo>
                    <a:cubicBezTo>
                      <a:pt x="236" y="431"/>
                      <a:pt x="236" y="431"/>
                      <a:pt x="236" y="431"/>
                    </a:cubicBezTo>
                    <a:cubicBezTo>
                      <a:pt x="236" y="354"/>
                      <a:pt x="236" y="354"/>
                      <a:pt x="236" y="354"/>
                    </a:cubicBezTo>
                    <a:cubicBezTo>
                      <a:pt x="202" y="431"/>
                      <a:pt x="202" y="431"/>
                      <a:pt x="202" y="431"/>
                    </a:cubicBezTo>
                    <a:cubicBezTo>
                      <a:pt x="189" y="431"/>
                      <a:pt x="189" y="431"/>
                      <a:pt x="189" y="431"/>
                    </a:cubicBezTo>
                    <a:cubicBezTo>
                      <a:pt x="155" y="354"/>
                      <a:pt x="155" y="354"/>
                      <a:pt x="155" y="354"/>
                    </a:cubicBezTo>
                    <a:cubicBezTo>
                      <a:pt x="155" y="431"/>
                      <a:pt x="155" y="431"/>
                      <a:pt x="155" y="431"/>
                    </a:cubicBezTo>
                    <a:cubicBezTo>
                      <a:pt x="136" y="431"/>
                      <a:pt x="136" y="431"/>
                      <a:pt x="136" y="431"/>
                    </a:cubicBezTo>
                    <a:cubicBezTo>
                      <a:pt x="136" y="319"/>
                      <a:pt x="136" y="319"/>
                      <a:pt x="136" y="319"/>
                    </a:cubicBezTo>
                    <a:cubicBezTo>
                      <a:pt x="156" y="319"/>
                      <a:pt x="156" y="319"/>
                      <a:pt x="156" y="319"/>
                    </a:cubicBezTo>
                    <a:cubicBezTo>
                      <a:pt x="196" y="407"/>
                      <a:pt x="196" y="407"/>
                      <a:pt x="196" y="407"/>
                    </a:cubicBezTo>
                    <a:cubicBezTo>
                      <a:pt x="235" y="319"/>
                      <a:pt x="235" y="319"/>
                      <a:pt x="235" y="319"/>
                    </a:cubicBezTo>
                    <a:cubicBezTo>
                      <a:pt x="255" y="319"/>
                      <a:pt x="255" y="319"/>
                      <a:pt x="255" y="319"/>
                    </a:cubicBezTo>
                    <a:lnTo>
                      <a:pt x="255" y="431"/>
                    </a:lnTo>
                    <a:close/>
                    <a:moveTo>
                      <a:pt x="341" y="333"/>
                    </a:moveTo>
                    <a:cubicBezTo>
                      <a:pt x="297" y="333"/>
                      <a:pt x="297" y="333"/>
                      <a:pt x="297" y="333"/>
                    </a:cubicBezTo>
                    <a:cubicBezTo>
                      <a:pt x="297" y="367"/>
                      <a:pt x="297" y="367"/>
                      <a:pt x="297" y="367"/>
                    </a:cubicBezTo>
                    <a:cubicBezTo>
                      <a:pt x="336" y="367"/>
                      <a:pt x="336" y="367"/>
                      <a:pt x="336" y="367"/>
                    </a:cubicBezTo>
                    <a:cubicBezTo>
                      <a:pt x="336" y="381"/>
                      <a:pt x="336" y="381"/>
                      <a:pt x="336" y="381"/>
                    </a:cubicBezTo>
                    <a:cubicBezTo>
                      <a:pt x="297" y="381"/>
                      <a:pt x="297" y="381"/>
                      <a:pt x="297" y="381"/>
                    </a:cubicBezTo>
                    <a:cubicBezTo>
                      <a:pt x="297" y="417"/>
                      <a:pt x="297" y="417"/>
                      <a:pt x="297" y="417"/>
                    </a:cubicBezTo>
                    <a:cubicBezTo>
                      <a:pt x="341" y="417"/>
                      <a:pt x="341" y="417"/>
                      <a:pt x="341" y="417"/>
                    </a:cubicBezTo>
                    <a:cubicBezTo>
                      <a:pt x="341" y="431"/>
                      <a:pt x="341" y="431"/>
                      <a:pt x="341" y="431"/>
                    </a:cubicBezTo>
                    <a:cubicBezTo>
                      <a:pt x="279" y="431"/>
                      <a:pt x="279" y="431"/>
                      <a:pt x="279" y="431"/>
                    </a:cubicBezTo>
                    <a:cubicBezTo>
                      <a:pt x="279" y="319"/>
                      <a:pt x="279" y="319"/>
                      <a:pt x="279" y="319"/>
                    </a:cubicBezTo>
                    <a:cubicBezTo>
                      <a:pt x="341" y="319"/>
                      <a:pt x="341" y="319"/>
                      <a:pt x="341" y="319"/>
                    </a:cubicBezTo>
                    <a:lnTo>
                      <a:pt x="341" y="333"/>
                    </a:lnTo>
                    <a:close/>
                    <a:moveTo>
                      <a:pt x="421" y="431"/>
                    </a:moveTo>
                    <a:cubicBezTo>
                      <a:pt x="393" y="386"/>
                      <a:pt x="393" y="386"/>
                      <a:pt x="393" y="386"/>
                    </a:cubicBezTo>
                    <a:cubicBezTo>
                      <a:pt x="382" y="386"/>
                      <a:pt x="382" y="386"/>
                      <a:pt x="382" y="386"/>
                    </a:cubicBezTo>
                    <a:cubicBezTo>
                      <a:pt x="382" y="431"/>
                      <a:pt x="382" y="431"/>
                      <a:pt x="382" y="431"/>
                    </a:cubicBezTo>
                    <a:cubicBezTo>
                      <a:pt x="363" y="431"/>
                      <a:pt x="363" y="431"/>
                      <a:pt x="363" y="431"/>
                    </a:cubicBezTo>
                    <a:cubicBezTo>
                      <a:pt x="363" y="319"/>
                      <a:pt x="363" y="319"/>
                      <a:pt x="363" y="319"/>
                    </a:cubicBezTo>
                    <a:cubicBezTo>
                      <a:pt x="402" y="319"/>
                      <a:pt x="402" y="319"/>
                      <a:pt x="402" y="319"/>
                    </a:cubicBezTo>
                    <a:cubicBezTo>
                      <a:pt x="428" y="319"/>
                      <a:pt x="442" y="334"/>
                      <a:pt x="442" y="352"/>
                    </a:cubicBezTo>
                    <a:cubicBezTo>
                      <a:pt x="442" y="366"/>
                      <a:pt x="434" y="381"/>
                      <a:pt x="414" y="385"/>
                    </a:cubicBezTo>
                    <a:cubicBezTo>
                      <a:pt x="443" y="431"/>
                      <a:pt x="443" y="431"/>
                      <a:pt x="443" y="431"/>
                    </a:cubicBezTo>
                    <a:lnTo>
                      <a:pt x="421" y="431"/>
                    </a:lnTo>
                    <a:close/>
                    <a:moveTo>
                      <a:pt x="516" y="416"/>
                    </a:moveTo>
                    <a:cubicBezTo>
                      <a:pt x="530" y="416"/>
                      <a:pt x="540" y="410"/>
                      <a:pt x="546" y="399"/>
                    </a:cubicBezTo>
                    <a:cubicBezTo>
                      <a:pt x="568" y="399"/>
                      <a:pt x="568" y="399"/>
                      <a:pt x="568" y="399"/>
                    </a:cubicBezTo>
                    <a:cubicBezTo>
                      <a:pt x="560" y="421"/>
                      <a:pt x="540" y="432"/>
                      <a:pt x="516" y="432"/>
                    </a:cubicBezTo>
                    <a:cubicBezTo>
                      <a:pt x="485" y="432"/>
                      <a:pt x="459" y="409"/>
                      <a:pt x="459" y="375"/>
                    </a:cubicBezTo>
                    <a:cubicBezTo>
                      <a:pt x="459" y="341"/>
                      <a:pt x="485" y="318"/>
                      <a:pt x="516" y="318"/>
                    </a:cubicBezTo>
                    <a:cubicBezTo>
                      <a:pt x="540" y="318"/>
                      <a:pt x="560" y="329"/>
                      <a:pt x="568" y="351"/>
                    </a:cubicBezTo>
                    <a:cubicBezTo>
                      <a:pt x="546" y="351"/>
                      <a:pt x="546" y="351"/>
                      <a:pt x="546" y="351"/>
                    </a:cubicBezTo>
                    <a:cubicBezTo>
                      <a:pt x="540" y="340"/>
                      <a:pt x="530" y="334"/>
                      <a:pt x="516" y="334"/>
                    </a:cubicBezTo>
                    <a:cubicBezTo>
                      <a:pt x="494" y="334"/>
                      <a:pt x="478" y="350"/>
                      <a:pt x="478" y="375"/>
                    </a:cubicBezTo>
                    <a:cubicBezTo>
                      <a:pt x="478" y="400"/>
                      <a:pt x="494" y="416"/>
                      <a:pt x="516" y="416"/>
                    </a:cubicBezTo>
                    <a:close/>
                    <a:moveTo>
                      <a:pt x="608" y="431"/>
                    </a:moveTo>
                    <a:cubicBezTo>
                      <a:pt x="590" y="431"/>
                      <a:pt x="590" y="431"/>
                      <a:pt x="590" y="431"/>
                    </a:cubicBezTo>
                    <a:cubicBezTo>
                      <a:pt x="590" y="319"/>
                      <a:pt x="590" y="319"/>
                      <a:pt x="590" y="319"/>
                    </a:cubicBezTo>
                    <a:cubicBezTo>
                      <a:pt x="608" y="319"/>
                      <a:pt x="608" y="319"/>
                      <a:pt x="608" y="319"/>
                    </a:cubicBezTo>
                    <a:lnTo>
                      <a:pt x="608" y="431"/>
                    </a:lnTo>
                    <a:close/>
                    <a:moveTo>
                      <a:pt x="599" y="307"/>
                    </a:moveTo>
                    <a:cubicBezTo>
                      <a:pt x="592" y="307"/>
                      <a:pt x="587" y="302"/>
                      <a:pt x="587" y="295"/>
                    </a:cubicBezTo>
                    <a:cubicBezTo>
                      <a:pt x="587" y="289"/>
                      <a:pt x="592" y="283"/>
                      <a:pt x="599" y="283"/>
                    </a:cubicBezTo>
                    <a:cubicBezTo>
                      <a:pt x="605" y="283"/>
                      <a:pt x="611" y="289"/>
                      <a:pt x="611" y="295"/>
                    </a:cubicBezTo>
                    <a:cubicBezTo>
                      <a:pt x="611" y="302"/>
                      <a:pt x="605" y="307"/>
                      <a:pt x="599" y="3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" name="Freeform 69"/>
            <p:cNvSpPr>
              <a:spLocks noEditPoints="1"/>
            </p:cNvSpPr>
            <p:nvPr/>
          </p:nvSpPr>
          <p:spPr bwMode="auto">
            <a:xfrm>
              <a:off x="2282825" y="2911475"/>
              <a:ext cx="1506538" cy="1504950"/>
            </a:xfrm>
            <a:custGeom>
              <a:avLst/>
              <a:gdLst>
                <a:gd name="T0" fmla="*/ 276 w 754"/>
                <a:gd name="T1" fmla="*/ 697 h 753"/>
                <a:gd name="T2" fmla="*/ 56 w 754"/>
                <a:gd name="T3" fmla="*/ 275 h 753"/>
                <a:gd name="T4" fmla="*/ 479 w 754"/>
                <a:gd name="T5" fmla="*/ 56 h 753"/>
                <a:gd name="T6" fmla="*/ 698 w 754"/>
                <a:gd name="T7" fmla="*/ 478 h 753"/>
                <a:gd name="T8" fmla="*/ 276 w 754"/>
                <a:gd name="T9" fmla="*/ 697 h 753"/>
                <a:gd name="T10" fmla="*/ 472 w 754"/>
                <a:gd name="T11" fmla="*/ 75 h 753"/>
                <a:gd name="T12" fmla="*/ 76 w 754"/>
                <a:gd name="T13" fmla="*/ 281 h 753"/>
                <a:gd name="T14" fmla="*/ 282 w 754"/>
                <a:gd name="T15" fmla="*/ 678 h 753"/>
                <a:gd name="T16" fmla="*/ 678 w 754"/>
                <a:gd name="T17" fmla="*/ 472 h 753"/>
                <a:gd name="T18" fmla="*/ 472 w 754"/>
                <a:gd name="T19" fmla="*/ 75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4" h="753">
                  <a:moveTo>
                    <a:pt x="276" y="697"/>
                  </a:moveTo>
                  <a:cubicBezTo>
                    <a:pt x="99" y="641"/>
                    <a:pt x="0" y="452"/>
                    <a:pt x="56" y="275"/>
                  </a:cubicBezTo>
                  <a:cubicBezTo>
                    <a:pt x="112" y="98"/>
                    <a:pt x="302" y="0"/>
                    <a:pt x="479" y="56"/>
                  </a:cubicBezTo>
                  <a:cubicBezTo>
                    <a:pt x="655" y="112"/>
                    <a:pt x="754" y="301"/>
                    <a:pt x="698" y="478"/>
                  </a:cubicBezTo>
                  <a:cubicBezTo>
                    <a:pt x="642" y="655"/>
                    <a:pt x="452" y="753"/>
                    <a:pt x="276" y="697"/>
                  </a:cubicBezTo>
                  <a:close/>
                  <a:moveTo>
                    <a:pt x="472" y="75"/>
                  </a:moveTo>
                  <a:cubicBezTo>
                    <a:pt x="306" y="23"/>
                    <a:pt x="128" y="115"/>
                    <a:pt x="76" y="281"/>
                  </a:cubicBezTo>
                  <a:cubicBezTo>
                    <a:pt x="23" y="447"/>
                    <a:pt x="116" y="625"/>
                    <a:pt x="282" y="678"/>
                  </a:cubicBezTo>
                  <a:cubicBezTo>
                    <a:pt x="448" y="730"/>
                    <a:pt x="626" y="638"/>
                    <a:pt x="678" y="472"/>
                  </a:cubicBezTo>
                  <a:cubicBezTo>
                    <a:pt x="731" y="306"/>
                    <a:pt x="638" y="128"/>
                    <a:pt x="472" y="75"/>
                  </a:cubicBez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Freeform 70"/>
            <p:cNvSpPr>
              <a:spLocks noEditPoints="1"/>
            </p:cNvSpPr>
            <p:nvPr/>
          </p:nvSpPr>
          <p:spPr bwMode="auto">
            <a:xfrm>
              <a:off x="2719388" y="3267075"/>
              <a:ext cx="808038" cy="633413"/>
            </a:xfrm>
            <a:custGeom>
              <a:avLst/>
              <a:gdLst>
                <a:gd name="T0" fmla="*/ 131 w 404"/>
                <a:gd name="T1" fmla="*/ 300 h 317"/>
                <a:gd name="T2" fmla="*/ 64 w 404"/>
                <a:gd name="T3" fmla="*/ 208 h 317"/>
                <a:gd name="T4" fmla="*/ 76 w 404"/>
                <a:gd name="T5" fmla="*/ 197 h 317"/>
                <a:gd name="T6" fmla="*/ 87 w 404"/>
                <a:gd name="T7" fmla="*/ 208 h 317"/>
                <a:gd name="T8" fmla="*/ 138 w 404"/>
                <a:gd name="T9" fmla="*/ 278 h 317"/>
                <a:gd name="T10" fmla="*/ 220 w 404"/>
                <a:gd name="T11" fmla="*/ 250 h 317"/>
                <a:gd name="T12" fmla="*/ 236 w 404"/>
                <a:gd name="T13" fmla="*/ 247 h 317"/>
                <a:gd name="T14" fmla="*/ 239 w 404"/>
                <a:gd name="T15" fmla="*/ 263 h 317"/>
                <a:gd name="T16" fmla="*/ 131 w 404"/>
                <a:gd name="T17" fmla="*/ 300 h 317"/>
                <a:gd name="T18" fmla="*/ 253 w 404"/>
                <a:gd name="T19" fmla="*/ 157 h 317"/>
                <a:gd name="T20" fmla="*/ 246 w 404"/>
                <a:gd name="T21" fmla="*/ 143 h 317"/>
                <a:gd name="T22" fmla="*/ 289 w 404"/>
                <a:gd name="T23" fmla="*/ 88 h 317"/>
                <a:gd name="T24" fmla="*/ 345 w 404"/>
                <a:gd name="T25" fmla="*/ 84 h 317"/>
                <a:gd name="T26" fmla="*/ 389 w 404"/>
                <a:gd name="T27" fmla="*/ 119 h 317"/>
                <a:gd name="T28" fmla="*/ 392 w 404"/>
                <a:gd name="T29" fmla="*/ 188 h 317"/>
                <a:gd name="T30" fmla="*/ 377 w 404"/>
                <a:gd name="T31" fmla="*/ 196 h 317"/>
                <a:gd name="T32" fmla="*/ 370 w 404"/>
                <a:gd name="T33" fmla="*/ 181 h 317"/>
                <a:gd name="T34" fmla="*/ 368 w 404"/>
                <a:gd name="T35" fmla="*/ 129 h 317"/>
                <a:gd name="T36" fmla="*/ 338 w 404"/>
                <a:gd name="T37" fmla="*/ 106 h 317"/>
                <a:gd name="T38" fmla="*/ 300 w 404"/>
                <a:gd name="T39" fmla="*/ 108 h 317"/>
                <a:gd name="T40" fmla="*/ 268 w 404"/>
                <a:gd name="T41" fmla="*/ 149 h 317"/>
                <a:gd name="T42" fmla="*/ 253 w 404"/>
                <a:gd name="T43" fmla="*/ 157 h 317"/>
                <a:gd name="T44" fmla="*/ 253 w 404"/>
                <a:gd name="T45" fmla="*/ 157 h 317"/>
                <a:gd name="T46" fmla="*/ 10 w 404"/>
                <a:gd name="T47" fmla="*/ 80 h 317"/>
                <a:gd name="T48" fmla="*/ 2 w 404"/>
                <a:gd name="T49" fmla="*/ 66 h 317"/>
                <a:gd name="T50" fmla="*/ 45 w 404"/>
                <a:gd name="T51" fmla="*/ 10 h 317"/>
                <a:gd name="T52" fmla="*/ 101 w 404"/>
                <a:gd name="T53" fmla="*/ 7 h 317"/>
                <a:gd name="T54" fmla="*/ 145 w 404"/>
                <a:gd name="T55" fmla="*/ 42 h 317"/>
                <a:gd name="T56" fmla="*/ 148 w 404"/>
                <a:gd name="T57" fmla="*/ 111 h 317"/>
                <a:gd name="T58" fmla="*/ 133 w 404"/>
                <a:gd name="T59" fmla="*/ 119 h 317"/>
                <a:gd name="T60" fmla="*/ 126 w 404"/>
                <a:gd name="T61" fmla="*/ 104 h 317"/>
                <a:gd name="T62" fmla="*/ 124 w 404"/>
                <a:gd name="T63" fmla="*/ 52 h 317"/>
                <a:gd name="T64" fmla="*/ 94 w 404"/>
                <a:gd name="T65" fmla="*/ 29 h 317"/>
                <a:gd name="T66" fmla="*/ 56 w 404"/>
                <a:gd name="T67" fmla="*/ 31 h 317"/>
                <a:gd name="T68" fmla="*/ 24 w 404"/>
                <a:gd name="T69" fmla="*/ 72 h 317"/>
                <a:gd name="T70" fmla="*/ 10 w 404"/>
                <a:gd name="T71" fmla="*/ 80 h 317"/>
                <a:gd name="T72" fmla="*/ 10 w 404"/>
                <a:gd name="T73" fmla="*/ 8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4" h="317">
                  <a:moveTo>
                    <a:pt x="131" y="300"/>
                  </a:moveTo>
                  <a:cubicBezTo>
                    <a:pt x="76" y="282"/>
                    <a:pt x="63" y="232"/>
                    <a:pt x="64" y="208"/>
                  </a:cubicBezTo>
                  <a:cubicBezTo>
                    <a:pt x="64" y="201"/>
                    <a:pt x="70" y="196"/>
                    <a:pt x="76" y="197"/>
                  </a:cubicBezTo>
                  <a:cubicBezTo>
                    <a:pt x="82" y="197"/>
                    <a:pt x="87" y="202"/>
                    <a:pt x="87" y="208"/>
                  </a:cubicBezTo>
                  <a:cubicBezTo>
                    <a:pt x="87" y="211"/>
                    <a:pt x="86" y="261"/>
                    <a:pt x="138" y="278"/>
                  </a:cubicBezTo>
                  <a:cubicBezTo>
                    <a:pt x="189" y="294"/>
                    <a:pt x="218" y="252"/>
                    <a:pt x="220" y="250"/>
                  </a:cubicBezTo>
                  <a:cubicBezTo>
                    <a:pt x="223" y="245"/>
                    <a:pt x="230" y="243"/>
                    <a:pt x="236" y="247"/>
                  </a:cubicBezTo>
                  <a:cubicBezTo>
                    <a:pt x="241" y="250"/>
                    <a:pt x="242" y="257"/>
                    <a:pt x="239" y="263"/>
                  </a:cubicBezTo>
                  <a:cubicBezTo>
                    <a:pt x="225" y="283"/>
                    <a:pt x="185" y="317"/>
                    <a:pt x="131" y="300"/>
                  </a:cubicBezTo>
                  <a:close/>
                  <a:moveTo>
                    <a:pt x="253" y="157"/>
                  </a:moveTo>
                  <a:cubicBezTo>
                    <a:pt x="247" y="155"/>
                    <a:pt x="244" y="149"/>
                    <a:pt x="246" y="143"/>
                  </a:cubicBezTo>
                  <a:cubicBezTo>
                    <a:pt x="246" y="141"/>
                    <a:pt x="258" y="104"/>
                    <a:pt x="289" y="88"/>
                  </a:cubicBezTo>
                  <a:cubicBezTo>
                    <a:pt x="306" y="79"/>
                    <a:pt x="325" y="78"/>
                    <a:pt x="345" y="84"/>
                  </a:cubicBezTo>
                  <a:cubicBezTo>
                    <a:pt x="365" y="90"/>
                    <a:pt x="380" y="102"/>
                    <a:pt x="389" y="119"/>
                  </a:cubicBezTo>
                  <a:cubicBezTo>
                    <a:pt x="404" y="150"/>
                    <a:pt x="392" y="187"/>
                    <a:pt x="392" y="188"/>
                  </a:cubicBezTo>
                  <a:cubicBezTo>
                    <a:pt x="390" y="194"/>
                    <a:pt x="383" y="198"/>
                    <a:pt x="377" y="196"/>
                  </a:cubicBezTo>
                  <a:cubicBezTo>
                    <a:pt x="371" y="194"/>
                    <a:pt x="368" y="187"/>
                    <a:pt x="370" y="181"/>
                  </a:cubicBezTo>
                  <a:cubicBezTo>
                    <a:pt x="370" y="181"/>
                    <a:pt x="379" y="152"/>
                    <a:pt x="368" y="129"/>
                  </a:cubicBezTo>
                  <a:cubicBezTo>
                    <a:pt x="362" y="118"/>
                    <a:pt x="352" y="111"/>
                    <a:pt x="338" y="106"/>
                  </a:cubicBezTo>
                  <a:cubicBezTo>
                    <a:pt x="323" y="101"/>
                    <a:pt x="311" y="102"/>
                    <a:pt x="300" y="108"/>
                  </a:cubicBezTo>
                  <a:cubicBezTo>
                    <a:pt x="277" y="120"/>
                    <a:pt x="268" y="149"/>
                    <a:pt x="268" y="149"/>
                  </a:cubicBezTo>
                  <a:cubicBezTo>
                    <a:pt x="266" y="156"/>
                    <a:pt x="260" y="159"/>
                    <a:pt x="253" y="157"/>
                  </a:cubicBezTo>
                  <a:cubicBezTo>
                    <a:pt x="253" y="157"/>
                    <a:pt x="253" y="157"/>
                    <a:pt x="253" y="157"/>
                  </a:cubicBezTo>
                  <a:close/>
                  <a:moveTo>
                    <a:pt x="10" y="80"/>
                  </a:moveTo>
                  <a:cubicBezTo>
                    <a:pt x="4" y="78"/>
                    <a:pt x="0" y="72"/>
                    <a:pt x="2" y="66"/>
                  </a:cubicBezTo>
                  <a:cubicBezTo>
                    <a:pt x="3" y="64"/>
                    <a:pt x="14" y="27"/>
                    <a:pt x="45" y="10"/>
                  </a:cubicBezTo>
                  <a:cubicBezTo>
                    <a:pt x="62" y="2"/>
                    <a:pt x="81" y="0"/>
                    <a:pt x="101" y="7"/>
                  </a:cubicBezTo>
                  <a:cubicBezTo>
                    <a:pt x="122" y="13"/>
                    <a:pt x="136" y="25"/>
                    <a:pt x="145" y="42"/>
                  </a:cubicBezTo>
                  <a:cubicBezTo>
                    <a:pt x="161" y="73"/>
                    <a:pt x="149" y="110"/>
                    <a:pt x="148" y="111"/>
                  </a:cubicBezTo>
                  <a:cubicBezTo>
                    <a:pt x="146" y="117"/>
                    <a:pt x="139" y="121"/>
                    <a:pt x="133" y="119"/>
                  </a:cubicBezTo>
                  <a:cubicBezTo>
                    <a:pt x="127" y="116"/>
                    <a:pt x="124" y="110"/>
                    <a:pt x="126" y="104"/>
                  </a:cubicBezTo>
                  <a:cubicBezTo>
                    <a:pt x="126" y="104"/>
                    <a:pt x="136" y="75"/>
                    <a:pt x="124" y="52"/>
                  </a:cubicBezTo>
                  <a:cubicBezTo>
                    <a:pt x="119" y="41"/>
                    <a:pt x="109" y="33"/>
                    <a:pt x="94" y="29"/>
                  </a:cubicBezTo>
                  <a:cubicBezTo>
                    <a:pt x="80" y="24"/>
                    <a:pt x="67" y="25"/>
                    <a:pt x="56" y="31"/>
                  </a:cubicBezTo>
                  <a:cubicBezTo>
                    <a:pt x="34" y="43"/>
                    <a:pt x="24" y="72"/>
                    <a:pt x="24" y="72"/>
                  </a:cubicBezTo>
                  <a:cubicBezTo>
                    <a:pt x="22" y="78"/>
                    <a:pt x="16" y="82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Freeform 85"/>
            <p:cNvSpPr>
              <a:spLocks noEditPoints="1"/>
            </p:cNvSpPr>
            <p:nvPr/>
          </p:nvSpPr>
          <p:spPr bwMode="auto">
            <a:xfrm>
              <a:off x="5402263" y="3009900"/>
              <a:ext cx="147638" cy="1122363"/>
            </a:xfrm>
            <a:custGeom>
              <a:avLst/>
              <a:gdLst>
                <a:gd name="T0" fmla="*/ 0 w 74"/>
                <a:gd name="T1" fmla="*/ 525 h 562"/>
                <a:gd name="T2" fmla="*/ 37 w 74"/>
                <a:gd name="T3" fmla="*/ 489 h 562"/>
                <a:gd name="T4" fmla="*/ 74 w 74"/>
                <a:gd name="T5" fmla="*/ 525 h 562"/>
                <a:gd name="T6" fmla="*/ 37 w 74"/>
                <a:gd name="T7" fmla="*/ 562 h 562"/>
                <a:gd name="T8" fmla="*/ 0 w 74"/>
                <a:gd name="T9" fmla="*/ 525 h 562"/>
                <a:gd name="T10" fmla="*/ 62 w 74"/>
                <a:gd name="T11" fmla="*/ 0 h 562"/>
                <a:gd name="T12" fmla="*/ 56 w 74"/>
                <a:gd name="T13" fmla="*/ 415 h 562"/>
                <a:gd name="T14" fmla="*/ 15 w 74"/>
                <a:gd name="T15" fmla="*/ 415 h 562"/>
                <a:gd name="T16" fmla="*/ 9 w 74"/>
                <a:gd name="T17" fmla="*/ 0 h 562"/>
                <a:gd name="T18" fmla="*/ 62 w 74"/>
                <a:gd name="T1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62">
                  <a:moveTo>
                    <a:pt x="0" y="525"/>
                  </a:moveTo>
                  <a:cubicBezTo>
                    <a:pt x="0" y="505"/>
                    <a:pt x="17" y="489"/>
                    <a:pt x="37" y="489"/>
                  </a:cubicBezTo>
                  <a:cubicBezTo>
                    <a:pt x="58" y="489"/>
                    <a:pt x="74" y="505"/>
                    <a:pt x="74" y="525"/>
                  </a:cubicBezTo>
                  <a:cubicBezTo>
                    <a:pt x="74" y="546"/>
                    <a:pt x="58" y="562"/>
                    <a:pt x="37" y="562"/>
                  </a:cubicBezTo>
                  <a:cubicBezTo>
                    <a:pt x="17" y="562"/>
                    <a:pt x="0" y="546"/>
                    <a:pt x="0" y="525"/>
                  </a:cubicBezTo>
                  <a:close/>
                  <a:moveTo>
                    <a:pt x="62" y="0"/>
                  </a:moveTo>
                  <a:cubicBezTo>
                    <a:pt x="56" y="415"/>
                    <a:pt x="56" y="415"/>
                    <a:pt x="56" y="415"/>
                  </a:cubicBezTo>
                  <a:cubicBezTo>
                    <a:pt x="15" y="415"/>
                    <a:pt x="15" y="415"/>
                    <a:pt x="15" y="415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3208866" y="4124833"/>
            <a:ext cx="28163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350" b="1" err="1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univ-angers.fr</a:t>
            </a:r>
            <a:endParaRPr lang="fr-FR" sz="1350" b="1">
              <a:solidFill>
                <a:prstClr val="white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41807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AB5FD0B-B79E-4E01-929A-F4E5D5165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000" y="2222415"/>
            <a:ext cx="3240000" cy="1016173"/>
          </a:xfrm>
          <a:prstGeom prst="rect">
            <a:avLst/>
          </a:prstGeom>
        </p:spPr>
      </p:pic>
      <p:grpSp>
        <p:nvGrpSpPr>
          <p:cNvPr id="3" name="Grouper 2"/>
          <p:cNvGrpSpPr/>
          <p:nvPr/>
        </p:nvGrpSpPr>
        <p:grpSpPr>
          <a:xfrm>
            <a:off x="2092824" y="4260133"/>
            <a:ext cx="4990078" cy="549992"/>
            <a:chOff x="2623127" y="2737036"/>
            <a:chExt cx="6653425" cy="733322"/>
          </a:xfrm>
        </p:grpSpPr>
        <p:sp>
          <p:nvSpPr>
            <p:cNvPr id="4" name="Freeform 81"/>
            <p:cNvSpPr>
              <a:spLocks/>
            </p:cNvSpPr>
            <p:nvPr/>
          </p:nvSpPr>
          <p:spPr bwMode="auto">
            <a:xfrm>
              <a:off x="5011706" y="2737036"/>
              <a:ext cx="325654" cy="692315"/>
            </a:xfrm>
            <a:custGeom>
              <a:avLst/>
              <a:gdLst>
                <a:gd name="T0" fmla="*/ 23 w 24"/>
                <a:gd name="T1" fmla="*/ 25 h 51"/>
                <a:gd name="T2" fmla="*/ 16 w 24"/>
                <a:gd name="T3" fmla="*/ 25 h 51"/>
                <a:gd name="T4" fmla="*/ 16 w 24"/>
                <a:gd name="T5" fmla="*/ 51 h 51"/>
                <a:gd name="T6" fmla="*/ 5 w 24"/>
                <a:gd name="T7" fmla="*/ 51 h 51"/>
                <a:gd name="T8" fmla="*/ 5 w 24"/>
                <a:gd name="T9" fmla="*/ 25 h 51"/>
                <a:gd name="T10" fmla="*/ 0 w 24"/>
                <a:gd name="T11" fmla="*/ 25 h 51"/>
                <a:gd name="T12" fmla="*/ 0 w 24"/>
                <a:gd name="T13" fmla="*/ 16 h 51"/>
                <a:gd name="T14" fmla="*/ 5 w 24"/>
                <a:gd name="T15" fmla="*/ 16 h 51"/>
                <a:gd name="T16" fmla="*/ 5 w 24"/>
                <a:gd name="T17" fmla="*/ 11 h 51"/>
                <a:gd name="T18" fmla="*/ 16 w 24"/>
                <a:gd name="T19" fmla="*/ 0 h 51"/>
                <a:gd name="T20" fmla="*/ 24 w 24"/>
                <a:gd name="T21" fmla="*/ 0 h 51"/>
                <a:gd name="T22" fmla="*/ 24 w 24"/>
                <a:gd name="T23" fmla="*/ 9 h 51"/>
                <a:gd name="T24" fmla="*/ 18 w 24"/>
                <a:gd name="T25" fmla="*/ 9 h 51"/>
                <a:gd name="T26" fmla="*/ 16 w 24"/>
                <a:gd name="T27" fmla="*/ 11 h 51"/>
                <a:gd name="T28" fmla="*/ 16 w 24"/>
                <a:gd name="T29" fmla="*/ 16 h 51"/>
                <a:gd name="T30" fmla="*/ 24 w 24"/>
                <a:gd name="T31" fmla="*/ 16 h 51"/>
                <a:gd name="T32" fmla="*/ 23 w 24"/>
                <a:gd name="T33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51">
                  <a:moveTo>
                    <a:pt x="23" y="25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6"/>
                    <a:pt x="7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6" y="9"/>
                    <a:pt x="16" y="11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" y="16"/>
                    <a:pt x="24" y="16"/>
                    <a:pt x="24" y="16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Freeform 84"/>
            <p:cNvSpPr>
              <a:spLocks/>
            </p:cNvSpPr>
            <p:nvPr/>
          </p:nvSpPr>
          <p:spPr bwMode="auto">
            <a:xfrm>
              <a:off x="5677485" y="2872122"/>
              <a:ext cx="718848" cy="598236"/>
            </a:xfrm>
            <a:custGeom>
              <a:avLst/>
              <a:gdLst>
                <a:gd name="T0" fmla="*/ 53 w 53"/>
                <a:gd name="T1" fmla="*/ 6 h 44"/>
                <a:gd name="T2" fmla="*/ 47 w 53"/>
                <a:gd name="T3" fmla="*/ 7 h 44"/>
                <a:gd name="T4" fmla="*/ 51 w 53"/>
                <a:gd name="T5" fmla="*/ 1 h 44"/>
                <a:gd name="T6" fmla="*/ 45 w 53"/>
                <a:gd name="T7" fmla="*/ 4 h 44"/>
                <a:gd name="T8" fmla="*/ 37 w 53"/>
                <a:gd name="T9" fmla="*/ 0 h 44"/>
                <a:gd name="T10" fmla="*/ 26 w 53"/>
                <a:gd name="T11" fmla="*/ 11 h 44"/>
                <a:gd name="T12" fmla="*/ 26 w 53"/>
                <a:gd name="T13" fmla="*/ 14 h 44"/>
                <a:gd name="T14" fmla="*/ 4 w 53"/>
                <a:gd name="T15" fmla="*/ 2 h 44"/>
                <a:gd name="T16" fmla="*/ 2 w 53"/>
                <a:gd name="T17" fmla="*/ 8 h 44"/>
                <a:gd name="T18" fmla="*/ 7 w 53"/>
                <a:gd name="T19" fmla="*/ 17 h 44"/>
                <a:gd name="T20" fmla="*/ 2 w 53"/>
                <a:gd name="T21" fmla="*/ 16 h 44"/>
                <a:gd name="T22" fmla="*/ 2 w 53"/>
                <a:gd name="T23" fmla="*/ 16 h 44"/>
                <a:gd name="T24" fmla="*/ 11 w 53"/>
                <a:gd name="T25" fmla="*/ 26 h 44"/>
                <a:gd name="T26" fmla="*/ 8 w 53"/>
                <a:gd name="T27" fmla="*/ 27 h 44"/>
                <a:gd name="T28" fmla="*/ 6 w 53"/>
                <a:gd name="T29" fmla="*/ 27 h 44"/>
                <a:gd name="T30" fmla="*/ 16 w 53"/>
                <a:gd name="T31" fmla="*/ 34 h 44"/>
                <a:gd name="T32" fmla="*/ 3 w 53"/>
                <a:gd name="T33" fmla="*/ 39 h 44"/>
                <a:gd name="T34" fmla="*/ 0 w 53"/>
                <a:gd name="T35" fmla="*/ 39 h 44"/>
                <a:gd name="T36" fmla="*/ 17 w 53"/>
                <a:gd name="T37" fmla="*/ 44 h 44"/>
                <a:gd name="T38" fmla="*/ 48 w 53"/>
                <a:gd name="T39" fmla="*/ 13 h 44"/>
                <a:gd name="T40" fmla="*/ 47 w 53"/>
                <a:gd name="T41" fmla="*/ 11 h 44"/>
                <a:gd name="T42" fmla="*/ 53 w 53"/>
                <a:gd name="T43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44">
                  <a:moveTo>
                    <a:pt x="53" y="6"/>
                  </a:moveTo>
                  <a:cubicBezTo>
                    <a:pt x="51" y="6"/>
                    <a:pt x="49" y="7"/>
                    <a:pt x="47" y="7"/>
                  </a:cubicBezTo>
                  <a:cubicBezTo>
                    <a:pt x="49" y="6"/>
                    <a:pt x="51" y="4"/>
                    <a:pt x="51" y="1"/>
                  </a:cubicBezTo>
                  <a:cubicBezTo>
                    <a:pt x="49" y="2"/>
                    <a:pt x="47" y="3"/>
                    <a:pt x="45" y="4"/>
                  </a:cubicBezTo>
                  <a:cubicBezTo>
                    <a:pt x="43" y="2"/>
                    <a:pt x="40" y="0"/>
                    <a:pt x="37" y="0"/>
                  </a:cubicBezTo>
                  <a:cubicBezTo>
                    <a:pt x="31" y="0"/>
                    <a:pt x="26" y="5"/>
                    <a:pt x="26" y="11"/>
                  </a:cubicBezTo>
                  <a:cubicBezTo>
                    <a:pt x="26" y="12"/>
                    <a:pt x="26" y="13"/>
                    <a:pt x="26" y="14"/>
                  </a:cubicBezTo>
                  <a:cubicBezTo>
                    <a:pt x="17" y="13"/>
                    <a:pt x="9" y="9"/>
                    <a:pt x="4" y="2"/>
                  </a:cubicBezTo>
                  <a:cubicBezTo>
                    <a:pt x="3" y="4"/>
                    <a:pt x="2" y="6"/>
                    <a:pt x="2" y="8"/>
                  </a:cubicBezTo>
                  <a:cubicBezTo>
                    <a:pt x="2" y="12"/>
                    <a:pt x="4" y="15"/>
                    <a:pt x="7" y="17"/>
                  </a:cubicBezTo>
                  <a:cubicBezTo>
                    <a:pt x="5" y="17"/>
                    <a:pt x="4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6" y="25"/>
                    <a:pt x="11" y="26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7" y="31"/>
                    <a:pt x="11" y="34"/>
                    <a:pt x="16" y="34"/>
                  </a:cubicBezTo>
                  <a:cubicBezTo>
                    <a:pt x="12" y="37"/>
                    <a:pt x="8" y="39"/>
                    <a:pt x="3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5" y="42"/>
                    <a:pt x="10" y="44"/>
                    <a:pt x="17" y="44"/>
                  </a:cubicBezTo>
                  <a:cubicBezTo>
                    <a:pt x="37" y="44"/>
                    <a:pt x="48" y="27"/>
                    <a:pt x="48" y="13"/>
                  </a:cubicBezTo>
                  <a:cubicBezTo>
                    <a:pt x="48" y="12"/>
                    <a:pt x="48" y="12"/>
                    <a:pt x="47" y="11"/>
                  </a:cubicBezTo>
                  <a:cubicBezTo>
                    <a:pt x="50" y="10"/>
                    <a:pt x="51" y="8"/>
                    <a:pt x="53" y="6"/>
                  </a:cubicBezTo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Freeform 85"/>
            <p:cNvSpPr>
              <a:spLocks noEditPoints="1"/>
            </p:cNvSpPr>
            <p:nvPr/>
          </p:nvSpPr>
          <p:spPr bwMode="auto">
            <a:xfrm>
              <a:off x="6683390" y="2857648"/>
              <a:ext cx="595825" cy="598236"/>
            </a:xfrm>
            <a:custGeom>
              <a:avLst/>
              <a:gdLst>
                <a:gd name="T0" fmla="*/ 40 w 44"/>
                <a:gd name="T1" fmla="*/ 10 h 44"/>
                <a:gd name="T2" fmla="*/ 38 w 44"/>
                <a:gd name="T3" fmla="*/ 11 h 44"/>
                <a:gd name="T4" fmla="*/ 34 w 44"/>
                <a:gd name="T5" fmla="*/ 11 h 44"/>
                <a:gd name="T6" fmla="*/ 33 w 44"/>
                <a:gd name="T7" fmla="*/ 10 h 44"/>
                <a:gd name="T8" fmla="*/ 33 w 44"/>
                <a:gd name="T9" fmla="*/ 6 h 44"/>
                <a:gd name="T10" fmla="*/ 34 w 44"/>
                <a:gd name="T11" fmla="*/ 5 h 44"/>
                <a:gd name="T12" fmla="*/ 38 w 44"/>
                <a:gd name="T13" fmla="*/ 5 h 44"/>
                <a:gd name="T14" fmla="*/ 40 w 44"/>
                <a:gd name="T15" fmla="*/ 6 h 44"/>
                <a:gd name="T16" fmla="*/ 40 w 44"/>
                <a:gd name="T17" fmla="*/ 10 h 44"/>
                <a:gd name="T18" fmla="*/ 6 w 44"/>
                <a:gd name="T19" fmla="*/ 39 h 44"/>
                <a:gd name="T20" fmla="*/ 5 w 44"/>
                <a:gd name="T21" fmla="*/ 38 h 44"/>
                <a:gd name="T22" fmla="*/ 5 w 44"/>
                <a:gd name="T23" fmla="*/ 20 h 44"/>
                <a:gd name="T24" fmla="*/ 9 w 44"/>
                <a:gd name="T25" fmla="*/ 20 h 44"/>
                <a:gd name="T26" fmla="*/ 9 w 44"/>
                <a:gd name="T27" fmla="*/ 22 h 44"/>
                <a:gd name="T28" fmla="*/ 22 w 44"/>
                <a:gd name="T29" fmla="*/ 35 h 44"/>
                <a:gd name="T30" fmla="*/ 35 w 44"/>
                <a:gd name="T31" fmla="*/ 22 h 44"/>
                <a:gd name="T32" fmla="*/ 35 w 44"/>
                <a:gd name="T33" fmla="*/ 20 h 44"/>
                <a:gd name="T34" fmla="*/ 40 w 44"/>
                <a:gd name="T35" fmla="*/ 20 h 44"/>
                <a:gd name="T36" fmla="*/ 40 w 44"/>
                <a:gd name="T37" fmla="*/ 38 h 44"/>
                <a:gd name="T38" fmla="*/ 38 w 44"/>
                <a:gd name="T39" fmla="*/ 39 h 44"/>
                <a:gd name="T40" fmla="*/ 6 w 44"/>
                <a:gd name="T41" fmla="*/ 39 h 44"/>
                <a:gd name="T42" fmla="*/ 22 w 44"/>
                <a:gd name="T43" fmla="*/ 13 h 44"/>
                <a:gd name="T44" fmla="*/ 31 w 44"/>
                <a:gd name="T45" fmla="*/ 22 h 44"/>
                <a:gd name="T46" fmla="*/ 22 w 44"/>
                <a:gd name="T47" fmla="*/ 31 h 44"/>
                <a:gd name="T48" fmla="*/ 13 w 44"/>
                <a:gd name="T49" fmla="*/ 22 h 44"/>
                <a:gd name="T50" fmla="*/ 22 w 44"/>
                <a:gd name="T51" fmla="*/ 13 h 44"/>
                <a:gd name="T52" fmla="*/ 40 w 44"/>
                <a:gd name="T53" fmla="*/ 0 h 44"/>
                <a:gd name="T54" fmla="*/ 5 w 44"/>
                <a:gd name="T55" fmla="*/ 0 h 44"/>
                <a:gd name="T56" fmla="*/ 0 w 44"/>
                <a:gd name="T57" fmla="*/ 5 h 44"/>
                <a:gd name="T58" fmla="*/ 0 w 44"/>
                <a:gd name="T59" fmla="*/ 39 h 44"/>
                <a:gd name="T60" fmla="*/ 5 w 44"/>
                <a:gd name="T61" fmla="*/ 44 h 44"/>
                <a:gd name="T62" fmla="*/ 40 w 44"/>
                <a:gd name="T63" fmla="*/ 44 h 44"/>
                <a:gd name="T64" fmla="*/ 44 w 44"/>
                <a:gd name="T65" fmla="*/ 39 h 44"/>
                <a:gd name="T66" fmla="*/ 44 w 44"/>
                <a:gd name="T67" fmla="*/ 5 h 44"/>
                <a:gd name="T68" fmla="*/ 40 w 44"/>
                <a:gd name="T6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44">
                  <a:moveTo>
                    <a:pt x="40" y="10"/>
                  </a:moveTo>
                  <a:cubicBezTo>
                    <a:pt x="40" y="11"/>
                    <a:pt x="39" y="11"/>
                    <a:pt x="38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1"/>
                    <a:pt x="33" y="10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40" y="5"/>
                    <a:pt x="40" y="6"/>
                  </a:cubicBezTo>
                  <a:lnTo>
                    <a:pt x="40" y="10"/>
                  </a:lnTo>
                  <a:close/>
                  <a:moveTo>
                    <a:pt x="6" y="39"/>
                  </a:moveTo>
                  <a:cubicBezTo>
                    <a:pt x="5" y="39"/>
                    <a:pt x="5" y="39"/>
                    <a:pt x="5" y="3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2"/>
                  </a:cubicBezTo>
                  <a:cubicBezTo>
                    <a:pt x="9" y="29"/>
                    <a:pt x="15" y="35"/>
                    <a:pt x="22" y="35"/>
                  </a:cubicBezTo>
                  <a:cubicBezTo>
                    <a:pt x="29" y="35"/>
                    <a:pt x="35" y="29"/>
                    <a:pt x="35" y="22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9"/>
                    <a:pt x="39" y="39"/>
                    <a:pt x="38" y="39"/>
                  </a:cubicBezTo>
                  <a:lnTo>
                    <a:pt x="6" y="39"/>
                  </a:lnTo>
                  <a:close/>
                  <a:moveTo>
                    <a:pt x="22" y="13"/>
                  </a:moveTo>
                  <a:cubicBezTo>
                    <a:pt x="27" y="13"/>
                    <a:pt x="31" y="17"/>
                    <a:pt x="31" y="22"/>
                  </a:cubicBezTo>
                  <a:cubicBezTo>
                    <a:pt x="31" y="27"/>
                    <a:pt x="27" y="31"/>
                    <a:pt x="22" y="31"/>
                  </a:cubicBezTo>
                  <a:cubicBezTo>
                    <a:pt x="17" y="31"/>
                    <a:pt x="13" y="27"/>
                    <a:pt x="13" y="22"/>
                  </a:cubicBezTo>
                  <a:cubicBezTo>
                    <a:pt x="13" y="17"/>
                    <a:pt x="17" y="13"/>
                    <a:pt x="22" y="13"/>
                  </a:cubicBezTo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4"/>
                    <a:pt x="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2" y="44"/>
                    <a:pt x="44" y="42"/>
                    <a:pt x="44" y="3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2"/>
                    <a:pt x="42" y="0"/>
                    <a:pt x="40" y="0"/>
                  </a:cubicBezTo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Freeform 83"/>
            <p:cNvSpPr>
              <a:spLocks noEditPoints="1"/>
            </p:cNvSpPr>
            <p:nvPr/>
          </p:nvSpPr>
          <p:spPr bwMode="auto">
            <a:xfrm>
              <a:off x="7607280" y="2925191"/>
              <a:ext cx="704375" cy="489686"/>
            </a:xfrm>
            <a:custGeom>
              <a:avLst/>
              <a:gdLst>
                <a:gd name="T0" fmla="*/ 21 w 52"/>
                <a:gd name="T1" fmla="*/ 26 h 36"/>
                <a:gd name="T2" fmla="*/ 21 w 52"/>
                <a:gd name="T3" fmla="*/ 7 h 36"/>
                <a:gd name="T4" fmla="*/ 36 w 52"/>
                <a:gd name="T5" fmla="*/ 17 h 36"/>
                <a:gd name="T6" fmla="*/ 21 w 52"/>
                <a:gd name="T7" fmla="*/ 26 h 36"/>
                <a:gd name="T8" fmla="*/ 52 w 52"/>
                <a:gd name="T9" fmla="*/ 7 h 36"/>
                <a:gd name="T10" fmla="*/ 44 w 52"/>
                <a:gd name="T11" fmla="*/ 0 h 36"/>
                <a:gd name="T12" fmla="*/ 8 w 52"/>
                <a:gd name="T13" fmla="*/ 0 h 36"/>
                <a:gd name="T14" fmla="*/ 0 w 52"/>
                <a:gd name="T15" fmla="*/ 7 h 36"/>
                <a:gd name="T16" fmla="*/ 0 w 52"/>
                <a:gd name="T17" fmla="*/ 28 h 36"/>
                <a:gd name="T18" fmla="*/ 8 w 52"/>
                <a:gd name="T19" fmla="*/ 36 h 36"/>
                <a:gd name="T20" fmla="*/ 44 w 52"/>
                <a:gd name="T21" fmla="*/ 36 h 36"/>
                <a:gd name="T22" fmla="*/ 52 w 52"/>
                <a:gd name="T23" fmla="*/ 28 h 36"/>
                <a:gd name="T24" fmla="*/ 52 w 52"/>
                <a:gd name="T2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36">
                  <a:moveTo>
                    <a:pt x="21" y="26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36" y="17"/>
                    <a:pt x="36" y="17"/>
                    <a:pt x="36" y="17"/>
                  </a:cubicBezTo>
                  <a:lnTo>
                    <a:pt x="21" y="26"/>
                  </a:lnTo>
                  <a:close/>
                  <a:moveTo>
                    <a:pt x="52" y="7"/>
                  </a:moveTo>
                  <a:cubicBezTo>
                    <a:pt x="52" y="3"/>
                    <a:pt x="48" y="0"/>
                    <a:pt x="4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4" y="36"/>
                    <a:pt x="8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8" y="36"/>
                    <a:pt x="52" y="32"/>
                    <a:pt x="52" y="28"/>
                  </a:cubicBezTo>
                  <a:lnTo>
                    <a:pt x="52" y="7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Freeform 82"/>
            <p:cNvSpPr>
              <a:spLocks noEditPoints="1"/>
            </p:cNvSpPr>
            <p:nvPr/>
          </p:nvSpPr>
          <p:spPr bwMode="auto">
            <a:xfrm>
              <a:off x="8639720" y="2778043"/>
              <a:ext cx="636832" cy="595825"/>
            </a:xfrm>
            <a:custGeom>
              <a:avLst/>
              <a:gdLst>
                <a:gd name="T0" fmla="*/ 1 w 47"/>
                <a:gd name="T1" fmla="*/ 44 h 44"/>
                <a:gd name="T2" fmla="*/ 11 w 47"/>
                <a:gd name="T3" fmla="*/ 44 h 44"/>
                <a:gd name="T4" fmla="*/ 11 w 47"/>
                <a:gd name="T5" fmla="*/ 14 h 44"/>
                <a:gd name="T6" fmla="*/ 1 w 47"/>
                <a:gd name="T7" fmla="*/ 14 h 44"/>
                <a:gd name="T8" fmla="*/ 1 w 47"/>
                <a:gd name="T9" fmla="*/ 44 h 44"/>
                <a:gd name="T10" fmla="*/ 6 w 47"/>
                <a:gd name="T11" fmla="*/ 0 h 44"/>
                <a:gd name="T12" fmla="*/ 0 w 47"/>
                <a:gd name="T13" fmla="*/ 5 h 44"/>
                <a:gd name="T14" fmla="*/ 6 w 47"/>
                <a:gd name="T15" fmla="*/ 10 h 44"/>
                <a:gd name="T16" fmla="*/ 6 w 47"/>
                <a:gd name="T17" fmla="*/ 10 h 44"/>
                <a:gd name="T18" fmla="*/ 12 w 47"/>
                <a:gd name="T19" fmla="*/ 5 h 44"/>
                <a:gd name="T20" fmla="*/ 6 w 47"/>
                <a:gd name="T21" fmla="*/ 0 h 44"/>
                <a:gd name="T22" fmla="*/ 47 w 47"/>
                <a:gd name="T23" fmla="*/ 27 h 44"/>
                <a:gd name="T24" fmla="*/ 47 w 47"/>
                <a:gd name="T25" fmla="*/ 44 h 44"/>
                <a:gd name="T26" fmla="*/ 37 w 47"/>
                <a:gd name="T27" fmla="*/ 44 h 44"/>
                <a:gd name="T28" fmla="*/ 37 w 47"/>
                <a:gd name="T29" fmla="*/ 28 h 44"/>
                <a:gd name="T30" fmla="*/ 32 w 47"/>
                <a:gd name="T31" fmla="*/ 21 h 44"/>
                <a:gd name="T32" fmla="*/ 27 w 47"/>
                <a:gd name="T33" fmla="*/ 25 h 44"/>
                <a:gd name="T34" fmla="*/ 26 w 47"/>
                <a:gd name="T35" fmla="*/ 27 h 44"/>
                <a:gd name="T36" fmla="*/ 26 w 47"/>
                <a:gd name="T37" fmla="*/ 44 h 44"/>
                <a:gd name="T38" fmla="*/ 16 w 47"/>
                <a:gd name="T39" fmla="*/ 44 h 44"/>
                <a:gd name="T40" fmla="*/ 16 w 47"/>
                <a:gd name="T41" fmla="*/ 14 h 44"/>
                <a:gd name="T42" fmla="*/ 26 w 47"/>
                <a:gd name="T43" fmla="*/ 14 h 44"/>
                <a:gd name="T44" fmla="*/ 26 w 47"/>
                <a:gd name="T45" fmla="*/ 19 h 44"/>
                <a:gd name="T46" fmla="*/ 26 w 47"/>
                <a:gd name="T47" fmla="*/ 19 h 44"/>
                <a:gd name="T48" fmla="*/ 26 w 47"/>
                <a:gd name="T49" fmla="*/ 19 h 44"/>
                <a:gd name="T50" fmla="*/ 26 w 47"/>
                <a:gd name="T51" fmla="*/ 19 h 44"/>
                <a:gd name="T52" fmla="*/ 35 w 47"/>
                <a:gd name="T53" fmla="*/ 14 h 44"/>
                <a:gd name="T54" fmla="*/ 47 w 47"/>
                <a:gd name="T55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44">
                  <a:moveTo>
                    <a:pt x="1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" y="14"/>
                    <a:pt x="1" y="14"/>
                    <a:pt x="1" y="14"/>
                  </a:cubicBezTo>
                  <a:lnTo>
                    <a:pt x="1" y="44"/>
                  </a:lnTo>
                  <a:close/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12" y="8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moveTo>
                    <a:pt x="47" y="27"/>
                  </a:moveTo>
                  <a:cubicBezTo>
                    <a:pt x="47" y="44"/>
                    <a:pt x="47" y="44"/>
                    <a:pt x="4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4"/>
                    <a:pt x="35" y="21"/>
                    <a:pt x="32" y="21"/>
                  </a:cubicBezTo>
                  <a:cubicBezTo>
                    <a:pt x="29" y="21"/>
                    <a:pt x="27" y="23"/>
                    <a:pt x="27" y="25"/>
                  </a:cubicBezTo>
                  <a:cubicBezTo>
                    <a:pt x="26" y="26"/>
                    <a:pt x="26" y="27"/>
                    <a:pt x="26" y="2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7" y="17"/>
                    <a:pt x="1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8" y="17"/>
                    <a:pt x="30" y="14"/>
                    <a:pt x="35" y="14"/>
                  </a:cubicBezTo>
                  <a:cubicBezTo>
                    <a:pt x="42" y="14"/>
                    <a:pt x="47" y="18"/>
                    <a:pt x="47" y="27"/>
                  </a:cubicBezTo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9" name="Grouper 8"/>
            <p:cNvGrpSpPr/>
            <p:nvPr/>
          </p:nvGrpSpPr>
          <p:grpSpPr>
            <a:xfrm>
              <a:off x="2623127" y="2818969"/>
              <a:ext cx="2052568" cy="602807"/>
              <a:chOff x="2443163" y="5091113"/>
              <a:chExt cx="3016250" cy="885825"/>
            </a:xfrm>
          </p:grpSpPr>
          <p:sp>
            <p:nvSpPr>
              <p:cNvPr id="10" name="Freeform 41"/>
              <p:cNvSpPr>
                <a:spLocks/>
              </p:cNvSpPr>
              <p:nvPr/>
            </p:nvSpPr>
            <p:spPr bwMode="auto">
              <a:xfrm>
                <a:off x="2443163" y="5124450"/>
                <a:ext cx="220663" cy="306388"/>
              </a:xfrm>
              <a:custGeom>
                <a:avLst/>
                <a:gdLst>
                  <a:gd name="T0" fmla="*/ 111 w 111"/>
                  <a:gd name="T1" fmla="*/ 107 h 153"/>
                  <a:gd name="T2" fmla="*/ 56 w 111"/>
                  <a:gd name="T3" fmla="*/ 153 h 153"/>
                  <a:gd name="T4" fmla="*/ 0 w 111"/>
                  <a:gd name="T5" fmla="*/ 106 h 153"/>
                  <a:gd name="T6" fmla="*/ 38 w 111"/>
                  <a:gd name="T7" fmla="*/ 106 h 153"/>
                  <a:gd name="T8" fmla="*/ 56 w 111"/>
                  <a:gd name="T9" fmla="*/ 124 h 153"/>
                  <a:gd name="T10" fmla="*/ 73 w 111"/>
                  <a:gd name="T11" fmla="*/ 109 h 153"/>
                  <a:gd name="T12" fmla="*/ 0 w 111"/>
                  <a:gd name="T13" fmla="*/ 46 h 153"/>
                  <a:gd name="T14" fmla="*/ 54 w 111"/>
                  <a:gd name="T15" fmla="*/ 0 h 153"/>
                  <a:gd name="T16" fmla="*/ 109 w 111"/>
                  <a:gd name="T17" fmla="*/ 46 h 153"/>
                  <a:gd name="T18" fmla="*/ 70 w 111"/>
                  <a:gd name="T19" fmla="*/ 46 h 153"/>
                  <a:gd name="T20" fmla="*/ 53 w 111"/>
                  <a:gd name="T21" fmla="*/ 29 h 153"/>
                  <a:gd name="T22" fmla="*/ 38 w 111"/>
                  <a:gd name="T23" fmla="*/ 43 h 153"/>
                  <a:gd name="T24" fmla="*/ 111 w 111"/>
                  <a:gd name="T25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53">
                    <a:moveTo>
                      <a:pt x="111" y="107"/>
                    </a:moveTo>
                    <a:cubicBezTo>
                      <a:pt x="111" y="131"/>
                      <a:pt x="89" y="153"/>
                      <a:pt x="56" y="153"/>
                    </a:cubicBezTo>
                    <a:cubicBezTo>
                      <a:pt x="23" y="153"/>
                      <a:pt x="0" y="137"/>
                      <a:pt x="0" y="106"/>
                    </a:cubicBezTo>
                    <a:cubicBezTo>
                      <a:pt x="38" y="106"/>
                      <a:pt x="38" y="106"/>
                      <a:pt x="38" y="106"/>
                    </a:cubicBezTo>
                    <a:cubicBezTo>
                      <a:pt x="39" y="119"/>
                      <a:pt x="46" y="124"/>
                      <a:pt x="56" y="124"/>
                    </a:cubicBezTo>
                    <a:cubicBezTo>
                      <a:pt x="67" y="124"/>
                      <a:pt x="73" y="118"/>
                      <a:pt x="73" y="109"/>
                    </a:cubicBezTo>
                    <a:cubicBezTo>
                      <a:pt x="73" y="80"/>
                      <a:pt x="0" y="98"/>
                      <a:pt x="0" y="46"/>
                    </a:cubicBezTo>
                    <a:cubicBezTo>
                      <a:pt x="0" y="18"/>
                      <a:pt x="24" y="0"/>
                      <a:pt x="54" y="0"/>
                    </a:cubicBezTo>
                    <a:cubicBezTo>
                      <a:pt x="85" y="0"/>
                      <a:pt x="108" y="12"/>
                      <a:pt x="109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69" y="35"/>
                      <a:pt x="62" y="29"/>
                      <a:pt x="53" y="29"/>
                    </a:cubicBezTo>
                    <a:cubicBezTo>
                      <a:pt x="45" y="29"/>
                      <a:pt x="38" y="33"/>
                      <a:pt x="38" y="43"/>
                    </a:cubicBezTo>
                    <a:cubicBezTo>
                      <a:pt x="38" y="74"/>
                      <a:pt x="111" y="54"/>
                      <a:pt x="111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Freeform 42"/>
              <p:cNvSpPr>
                <a:spLocks/>
              </p:cNvSpPr>
              <p:nvPr/>
            </p:nvSpPr>
            <p:spPr bwMode="auto">
              <a:xfrm>
                <a:off x="2719388" y="5191125"/>
                <a:ext cx="236538" cy="236538"/>
              </a:xfrm>
              <a:custGeom>
                <a:avLst/>
                <a:gdLst>
                  <a:gd name="T0" fmla="*/ 81 w 118"/>
                  <a:gd name="T1" fmla="*/ 118 h 119"/>
                  <a:gd name="T2" fmla="*/ 81 w 118"/>
                  <a:gd name="T3" fmla="*/ 101 h 119"/>
                  <a:gd name="T4" fmla="*/ 46 w 118"/>
                  <a:gd name="T5" fmla="*/ 119 h 119"/>
                  <a:gd name="T6" fmla="*/ 0 w 118"/>
                  <a:gd name="T7" fmla="*/ 69 h 119"/>
                  <a:gd name="T8" fmla="*/ 0 w 118"/>
                  <a:gd name="T9" fmla="*/ 0 h 119"/>
                  <a:gd name="T10" fmla="*/ 36 w 118"/>
                  <a:gd name="T11" fmla="*/ 0 h 119"/>
                  <a:gd name="T12" fmla="*/ 36 w 118"/>
                  <a:gd name="T13" fmla="*/ 64 h 119"/>
                  <a:gd name="T14" fmla="*/ 59 w 118"/>
                  <a:gd name="T15" fmla="*/ 88 h 119"/>
                  <a:gd name="T16" fmla="*/ 81 w 118"/>
                  <a:gd name="T17" fmla="*/ 64 h 119"/>
                  <a:gd name="T18" fmla="*/ 81 w 118"/>
                  <a:gd name="T19" fmla="*/ 0 h 119"/>
                  <a:gd name="T20" fmla="*/ 118 w 118"/>
                  <a:gd name="T21" fmla="*/ 0 h 119"/>
                  <a:gd name="T22" fmla="*/ 118 w 118"/>
                  <a:gd name="T23" fmla="*/ 118 h 119"/>
                  <a:gd name="T24" fmla="*/ 81 w 118"/>
                  <a:gd name="T25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19">
                    <a:moveTo>
                      <a:pt x="81" y="118"/>
                    </a:moveTo>
                    <a:cubicBezTo>
                      <a:pt x="81" y="101"/>
                      <a:pt x="81" y="101"/>
                      <a:pt x="81" y="101"/>
                    </a:cubicBezTo>
                    <a:cubicBezTo>
                      <a:pt x="75" y="112"/>
                      <a:pt x="62" y="119"/>
                      <a:pt x="46" y="119"/>
                    </a:cubicBezTo>
                    <a:cubicBezTo>
                      <a:pt x="19" y="119"/>
                      <a:pt x="0" y="101"/>
                      <a:pt x="0" y="6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80"/>
                      <a:pt x="45" y="88"/>
                      <a:pt x="59" y="88"/>
                    </a:cubicBezTo>
                    <a:cubicBezTo>
                      <a:pt x="73" y="88"/>
                      <a:pt x="81" y="80"/>
                      <a:pt x="81" y="64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118"/>
                      <a:pt x="118" y="118"/>
                      <a:pt x="118" y="118"/>
                    </a:cubicBezTo>
                    <a:lnTo>
                      <a:pt x="81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Freeform 43"/>
              <p:cNvSpPr>
                <a:spLocks noEditPoints="1"/>
              </p:cNvSpPr>
              <p:nvPr/>
            </p:nvSpPr>
            <p:spPr bwMode="auto">
              <a:xfrm>
                <a:off x="3011488" y="5091113"/>
                <a:ext cx="85725" cy="334963"/>
              </a:xfrm>
              <a:custGeom>
                <a:avLst/>
                <a:gdLst>
                  <a:gd name="T0" fmla="*/ 0 w 43"/>
                  <a:gd name="T1" fmla="*/ 21 h 168"/>
                  <a:gd name="T2" fmla="*/ 22 w 43"/>
                  <a:gd name="T3" fmla="*/ 0 h 168"/>
                  <a:gd name="T4" fmla="*/ 43 w 43"/>
                  <a:gd name="T5" fmla="*/ 21 h 168"/>
                  <a:gd name="T6" fmla="*/ 22 w 43"/>
                  <a:gd name="T7" fmla="*/ 43 h 168"/>
                  <a:gd name="T8" fmla="*/ 0 w 43"/>
                  <a:gd name="T9" fmla="*/ 21 h 168"/>
                  <a:gd name="T10" fmla="*/ 40 w 43"/>
                  <a:gd name="T11" fmla="*/ 50 h 168"/>
                  <a:gd name="T12" fmla="*/ 40 w 43"/>
                  <a:gd name="T13" fmla="*/ 168 h 168"/>
                  <a:gd name="T14" fmla="*/ 4 w 43"/>
                  <a:gd name="T15" fmla="*/ 168 h 168"/>
                  <a:gd name="T16" fmla="*/ 4 w 43"/>
                  <a:gd name="T17" fmla="*/ 50 h 168"/>
                  <a:gd name="T18" fmla="*/ 40 w 43"/>
                  <a:gd name="T19" fmla="*/ 5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68">
                    <a:moveTo>
                      <a:pt x="0" y="21"/>
                    </a:moveTo>
                    <a:cubicBezTo>
                      <a:pt x="0" y="9"/>
                      <a:pt x="10" y="0"/>
                      <a:pt x="22" y="0"/>
                    </a:cubicBezTo>
                    <a:cubicBezTo>
                      <a:pt x="33" y="0"/>
                      <a:pt x="43" y="9"/>
                      <a:pt x="43" y="21"/>
                    </a:cubicBezTo>
                    <a:cubicBezTo>
                      <a:pt x="43" y="33"/>
                      <a:pt x="33" y="43"/>
                      <a:pt x="22" y="43"/>
                    </a:cubicBezTo>
                    <a:cubicBezTo>
                      <a:pt x="10" y="43"/>
                      <a:pt x="0" y="33"/>
                      <a:pt x="0" y="21"/>
                    </a:cubicBezTo>
                    <a:close/>
                    <a:moveTo>
                      <a:pt x="40" y="50"/>
                    </a:moveTo>
                    <a:cubicBezTo>
                      <a:pt x="40" y="168"/>
                      <a:pt x="40" y="168"/>
                      <a:pt x="40" y="168"/>
                    </a:cubicBezTo>
                    <a:cubicBezTo>
                      <a:pt x="4" y="168"/>
                      <a:pt x="4" y="168"/>
                      <a:pt x="4" y="168"/>
                    </a:cubicBezTo>
                    <a:cubicBezTo>
                      <a:pt x="4" y="50"/>
                      <a:pt x="4" y="50"/>
                      <a:pt x="4" y="50"/>
                    </a:cubicBezTo>
                    <a:lnTo>
                      <a:pt x="4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Freeform 44"/>
              <p:cNvSpPr>
                <a:spLocks/>
              </p:cNvSpPr>
              <p:nvPr/>
            </p:nvSpPr>
            <p:spPr bwMode="auto">
              <a:xfrm>
                <a:off x="3125788" y="5191125"/>
                <a:ext cx="261938" cy="234950"/>
              </a:xfrm>
              <a:custGeom>
                <a:avLst/>
                <a:gdLst>
                  <a:gd name="T0" fmla="*/ 82 w 165"/>
                  <a:gd name="T1" fmla="*/ 110 h 148"/>
                  <a:gd name="T2" fmla="*/ 116 w 165"/>
                  <a:gd name="T3" fmla="*/ 0 h 148"/>
                  <a:gd name="T4" fmla="*/ 165 w 165"/>
                  <a:gd name="T5" fmla="*/ 0 h 148"/>
                  <a:gd name="T6" fmla="*/ 112 w 165"/>
                  <a:gd name="T7" fmla="*/ 148 h 148"/>
                  <a:gd name="T8" fmla="*/ 53 w 165"/>
                  <a:gd name="T9" fmla="*/ 148 h 148"/>
                  <a:gd name="T10" fmla="*/ 0 w 165"/>
                  <a:gd name="T11" fmla="*/ 0 h 148"/>
                  <a:gd name="T12" fmla="*/ 48 w 165"/>
                  <a:gd name="T13" fmla="*/ 0 h 148"/>
                  <a:gd name="T14" fmla="*/ 82 w 165"/>
                  <a:gd name="T15" fmla="*/ 11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48">
                    <a:moveTo>
                      <a:pt x="82" y="110"/>
                    </a:moveTo>
                    <a:lnTo>
                      <a:pt x="116" y="0"/>
                    </a:lnTo>
                    <a:lnTo>
                      <a:pt x="165" y="0"/>
                    </a:lnTo>
                    <a:lnTo>
                      <a:pt x="112" y="148"/>
                    </a:lnTo>
                    <a:lnTo>
                      <a:pt x="53" y="148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82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Freeform 45"/>
              <p:cNvSpPr>
                <a:spLocks noEditPoints="1"/>
              </p:cNvSpPr>
              <p:nvPr/>
            </p:nvSpPr>
            <p:spPr bwMode="auto">
              <a:xfrm>
                <a:off x="3403600" y="5187950"/>
                <a:ext cx="236538" cy="242888"/>
              </a:xfrm>
              <a:custGeom>
                <a:avLst/>
                <a:gdLst>
                  <a:gd name="T0" fmla="*/ 59 w 119"/>
                  <a:gd name="T1" fmla="*/ 121 h 121"/>
                  <a:gd name="T2" fmla="*/ 0 w 119"/>
                  <a:gd name="T3" fmla="*/ 60 h 121"/>
                  <a:gd name="T4" fmla="*/ 59 w 119"/>
                  <a:gd name="T5" fmla="*/ 0 h 121"/>
                  <a:gd name="T6" fmla="*/ 119 w 119"/>
                  <a:gd name="T7" fmla="*/ 60 h 121"/>
                  <a:gd name="T8" fmla="*/ 118 w 119"/>
                  <a:gd name="T9" fmla="*/ 72 h 121"/>
                  <a:gd name="T10" fmla="*/ 37 w 119"/>
                  <a:gd name="T11" fmla="*/ 72 h 121"/>
                  <a:gd name="T12" fmla="*/ 59 w 119"/>
                  <a:gd name="T13" fmla="*/ 90 h 121"/>
                  <a:gd name="T14" fmla="*/ 76 w 119"/>
                  <a:gd name="T15" fmla="*/ 81 h 121"/>
                  <a:gd name="T16" fmla="*/ 115 w 119"/>
                  <a:gd name="T17" fmla="*/ 81 h 121"/>
                  <a:gd name="T18" fmla="*/ 59 w 119"/>
                  <a:gd name="T19" fmla="*/ 121 h 121"/>
                  <a:gd name="T20" fmla="*/ 37 w 119"/>
                  <a:gd name="T21" fmla="*/ 49 h 121"/>
                  <a:gd name="T22" fmla="*/ 81 w 119"/>
                  <a:gd name="T23" fmla="*/ 49 h 121"/>
                  <a:gd name="T24" fmla="*/ 59 w 119"/>
                  <a:gd name="T25" fmla="*/ 31 h 121"/>
                  <a:gd name="T26" fmla="*/ 37 w 119"/>
                  <a:gd name="T27" fmla="*/ 4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9" h="121">
                    <a:moveTo>
                      <a:pt x="59" y="121"/>
                    </a:moveTo>
                    <a:cubicBezTo>
                      <a:pt x="25" y="121"/>
                      <a:pt x="0" y="97"/>
                      <a:pt x="0" y="60"/>
                    </a:cubicBezTo>
                    <a:cubicBezTo>
                      <a:pt x="0" y="22"/>
                      <a:pt x="25" y="0"/>
                      <a:pt x="59" y="0"/>
                    </a:cubicBezTo>
                    <a:cubicBezTo>
                      <a:pt x="92" y="0"/>
                      <a:pt x="119" y="21"/>
                      <a:pt x="119" y="60"/>
                    </a:cubicBezTo>
                    <a:cubicBezTo>
                      <a:pt x="119" y="64"/>
                      <a:pt x="119" y="68"/>
                      <a:pt x="118" y="72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8" y="82"/>
                      <a:pt x="46" y="90"/>
                      <a:pt x="59" y="90"/>
                    </a:cubicBezTo>
                    <a:cubicBezTo>
                      <a:pt x="69" y="90"/>
                      <a:pt x="72" y="86"/>
                      <a:pt x="76" y="81"/>
                    </a:cubicBezTo>
                    <a:cubicBezTo>
                      <a:pt x="115" y="81"/>
                      <a:pt x="115" y="81"/>
                      <a:pt x="115" y="81"/>
                    </a:cubicBezTo>
                    <a:cubicBezTo>
                      <a:pt x="109" y="104"/>
                      <a:pt x="87" y="121"/>
                      <a:pt x="59" y="121"/>
                    </a:cubicBezTo>
                    <a:close/>
                    <a:moveTo>
                      <a:pt x="37" y="49"/>
                    </a:moveTo>
                    <a:cubicBezTo>
                      <a:pt x="81" y="49"/>
                      <a:pt x="81" y="49"/>
                      <a:pt x="81" y="49"/>
                    </a:cubicBezTo>
                    <a:cubicBezTo>
                      <a:pt x="80" y="38"/>
                      <a:pt x="71" y="31"/>
                      <a:pt x="59" y="31"/>
                    </a:cubicBezTo>
                    <a:cubicBezTo>
                      <a:pt x="48" y="31"/>
                      <a:pt x="39" y="38"/>
                      <a:pt x="37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>
                <a:off x="3676650" y="5191125"/>
                <a:ext cx="176213" cy="234950"/>
              </a:xfrm>
              <a:custGeom>
                <a:avLst/>
                <a:gdLst>
                  <a:gd name="T0" fmla="*/ 54 w 111"/>
                  <a:gd name="T1" fmla="*/ 110 h 148"/>
                  <a:gd name="T2" fmla="*/ 111 w 111"/>
                  <a:gd name="T3" fmla="*/ 110 h 148"/>
                  <a:gd name="T4" fmla="*/ 111 w 111"/>
                  <a:gd name="T5" fmla="*/ 148 h 148"/>
                  <a:gd name="T6" fmla="*/ 0 w 111"/>
                  <a:gd name="T7" fmla="*/ 148 h 148"/>
                  <a:gd name="T8" fmla="*/ 0 w 111"/>
                  <a:gd name="T9" fmla="*/ 110 h 148"/>
                  <a:gd name="T10" fmla="*/ 58 w 111"/>
                  <a:gd name="T11" fmla="*/ 37 h 148"/>
                  <a:gd name="T12" fmla="*/ 0 w 111"/>
                  <a:gd name="T13" fmla="*/ 37 h 148"/>
                  <a:gd name="T14" fmla="*/ 0 w 111"/>
                  <a:gd name="T15" fmla="*/ 0 h 148"/>
                  <a:gd name="T16" fmla="*/ 111 w 111"/>
                  <a:gd name="T17" fmla="*/ 0 h 148"/>
                  <a:gd name="T18" fmla="*/ 111 w 111"/>
                  <a:gd name="T19" fmla="*/ 37 h 148"/>
                  <a:gd name="T20" fmla="*/ 54 w 111"/>
                  <a:gd name="T21" fmla="*/ 11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148">
                    <a:moveTo>
                      <a:pt x="54" y="110"/>
                    </a:moveTo>
                    <a:lnTo>
                      <a:pt x="111" y="110"/>
                    </a:lnTo>
                    <a:lnTo>
                      <a:pt x="111" y="148"/>
                    </a:lnTo>
                    <a:lnTo>
                      <a:pt x="0" y="148"/>
                    </a:lnTo>
                    <a:lnTo>
                      <a:pt x="0" y="110"/>
                    </a:lnTo>
                    <a:lnTo>
                      <a:pt x="58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11" y="37"/>
                    </a:lnTo>
                    <a:lnTo>
                      <a:pt x="54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" name="Rectangle 47"/>
              <p:cNvSpPr>
                <a:spLocks noChangeArrowheads="1"/>
              </p:cNvSpPr>
              <p:nvPr/>
            </p:nvSpPr>
            <p:spPr bwMode="auto">
              <a:xfrm>
                <a:off x="3903663" y="5248275"/>
                <a:ext cx="185738" cy="603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Freeform 48"/>
              <p:cNvSpPr>
                <a:spLocks/>
              </p:cNvSpPr>
              <p:nvPr/>
            </p:nvSpPr>
            <p:spPr bwMode="auto">
              <a:xfrm>
                <a:off x="4151313" y="5187950"/>
                <a:ext cx="236538" cy="238125"/>
              </a:xfrm>
              <a:custGeom>
                <a:avLst/>
                <a:gdLst>
                  <a:gd name="T0" fmla="*/ 36 w 118"/>
                  <a:gd name="T1" fmla="*/ 1 h 119"/>
                  <a:gd name="T2" fmla="*/ 36 w 118"/>
                  <a:gd name="T3" fmla="*/ 18 h 119"/>
                  <a:gd name="T4" fmla="*/ 72 w 118"/>
                  <a:gd name="T5" fmla="*/ 0 h 119"/>
                  <a:gd name="T6" fmla="*/ 118 w 118"/>
                  <a:gd name="T7" fmla="*/ 50 h 119"/>
                  <a:gd name="T8" fmla="*/ 118 w 118"/>
                  <a:gd name="T9" fmla="*/ 119 h 119"/>
                  <a:gd name="T10" fmla="*/ 81 w 118"/>
                  <a:gd name="T11" fmla="*/ 119 h 119"/>
                  <a:gd name="T12" fmla="*/ 81 w 118"/>
                  <a:gd name="T13" fmla="*/ 55 h 119"/>
                  <a:gd name="T14" fmla="*/ 59 w 118"/>
                  <a:gd name="T15" fmla="*/ 31 h 119"/>
                  <a:gd name="T16" fmla="*/ 36 w 118"/>
                  <a:gd name="T17" fmla="*/ 55 h 119"/>
                  <a:gd name="T18" fmla="*/ 36 w 118"/>
                  <a:gd name="T19" fmla="*/ 119 h 119"/>
                  <a:gd name="T20" fmla="*/ 0 w 118"/>
                  <a:gd name="T21" fmla="*/ 119 h 119"/>
                  <a:gd name="T22" fmla="*/ 0 w 118"/>
                  <a:gd name="T23" fmla="*/ 1 h 119"/>
                  <a:gd name="T24" fmla="*/ 36 w 118"/>
                  <a:gd name="T25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19">
                    <a:moveTo>
                      <a:pt x="36" y="1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43" y="7"/>
                      <a:pt x="55" y="0"/>
                      <a:pt x="72" y="0"/>
                    </a:cubicBezTo>
                    <a:cubicBezTo>
                      <a:pt x="98" y="0"/>
                      <a:pt x="118" y="18"/>
                      <a:pt x="118" y="50"/>
                    </a:cubicBezTo>
                    <a:cubicBezTo>
                      <a:pt x="118" y="119"/>
                      <a:pt x="118" y="119"/>
                      <a:pt x="118" y="119"/>
                    </a:cubicBezTo>
                    <a:cubicBezTo>
                      <a:pt x="81" y="119"/>
                      <a:pt x="81" y="119"/>
                      <a:pt x="81" y="119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81" y="39"/>
                      <a:pt x="73" y="31"/>
                      <a:pt x="59" y="31"/>
                    </a:cubicBezTo>
                    <a:cubicBezTo>
                      <a:pt x="45" y="31"/>
                      <a:pt x="36" y="39"/>
                      <a:pt x="36" y="55"/>
                    </a:cubicBezTo>
                    <a:cubicBezTo>
                      <a:pt x="36" y="119"/>
                      <a:pt x="36" y="119"/>
                      <a:pt x="36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Freeform 49"/>
              <p:cNvSpPr>
                <a:spLocks noEditPoints="1"/>
              </p:cNvSpPr>
              <p:nvPr/>
            </p:nvSpPr>
            <p:spPr bwMode="auto">
              <a:xfrm>
                <a:off x="4432300" y="5187950"/>
                <a:ext cx="244475" cy="242888"/>
              </a:xfrm>
              <a:custGeom>
                <a:avLst/>
                <a:gdLst>
                  <a:gd name="T0" fmla="*/ 62 w 123"/>
                  <a:gd name="T1" fmla="*/ 0 h 121"/>
                  <a:gd name="T2" fmla="*/ 123 w 123"/>
                  <a:gd name="T3" fmla="*/ 60 h 121"/>
                  <a:gd name="T4" fmla="*/ 62 w 123"/>
                  <a:gd name="T5" fmla="*/ 121 h 121"/>
                  <a:gd name="T6" fmla="*/ 0 w 123"/>
                  <a:gd name="T7" fmla="*/ 60 h 121"/>
                  <a:gd name="T8" fmla="*/ 62 w 123"/>
                  <a:gd name="T9" fmla="*/ 0 h 121"/>
                  <a:gd name="T10" fmla="*/ 62 w 123"/>
                  <a:gd name="T11" fmla="*/ 31 h 121"/>
                  <a:gd name="T12" fmla="*/ 37 w 123"/>
                  <a:gd name="T13" fmla="*/ 60 h 121"/>
                  <a:gd name="T14" fmla="*/ 62 w 123"/>
                  <a:gd name="T15" fmla="*/ 90 h 121"/>
                  <a:gd name="T16" fmla="*/ 87 w 123"/>
                  <a:gd name="T17" fmla="*/ 60 h 121"/>
                  <a:gd name="T18" fmla="*/ 62 w 123"/>
                  <a:gd name="T19" fmla="*/ 3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21">
                    <a:moveTo>
                      <a:pt x="62" y="0"/>
                    </a:moveTo>
                    <a:cubicBezTo>
                      <a:pt x="96" y="0"/>
                      <a:pt x="123" y="22"/>
                      <a:pt x="123" y="60"/>
                    </a:cubicBezTo>
                    <a:cubicBezTo>
                      <a:pt x="123" y="97"/>
                      <a:pt x="96" y="121"/>
                      <a:pt x="62" y="121"/>
                    </a:cubicBezTo>
                    <a:cubicBezTo>
                      <a:pt x="28" y="121"/>
                      <a:pt x="0" y="97"/>
                      <a:pt x="0" y="60"/>
                    </a:cubicBezTo>
                    <a:cubicBezTo>
                      <a:pt x="0" y="22"/>
                      <a:pt x="28" y="0"/>
                      <a:pt x="62" y="0"/>
                    </a:cubicBezTo>
                    <a:close/>
                    <a:moveTo>
                      <a:pt x="62" y="31"/>
                    </a:moveTo>
                    <a:cubicBezTo>
                      <a:pt x="49" y="31"/>
                      <a:pt x="37" y="39"/>
                      <a:pt x="37" y="60"/>
                    </a:cubicBezTo>
                    <a:cubicBezTo>
                      <a:pt x="37" y="81"/>
                      <a:pt x="50" y="90"/>
                      <a:pt x="62" y="90"/>
                    </a:cubicBezTo>
                    <a:cubicBezTo>
                      <a:pt x="74" y="90"/>
                      <a:pt x="87" y="81"/>
                      <a:pt x="87" y="60"/>
                    </a:cubicBezTo>
                    <a:cubicBezTo>
                      <a:pt x="87" y="39"/>
                      <a:pt x="74" y="31"/>
                      <a:pt x="6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>
                <a:off x="4722813" y="5191125"/>
                <a:ext cx="236538" cy="236538"/>
              </a:xfrm>
              <a:custGeom>
                <a:avLst/>
                <a:gdLst>
                  <a:gd name="T0" fmla="*/ 81 w 118"/>
                  <a:gd name="T1" fmla="*/ 118 h 119"/>
                  <a:gd name="T2" fmla="*/ 81 w 118"/>
                  <a:gd name="T3" fmla="*/ 101 h 119"/>
                  <a:gd name="T4" fmla="*/ 45 w 118"/>
                  <a:gd name="T5" fmla="*/ 119 h 119"/>
                  <a:gd name="T6" fmla="*/ 0 w 118"/>
                  <a:gd name="T7" fmla="*/ 69 h 119"/>
                  <a:gd name="T8" fmla="*/ 0 w 118"/>
                  <a:gd name="T9" fmla="*/ 0 h 119"/>
                  <a:gd name="T10" fmla="*/ 36 w 118"/>
                  <a:gd name="T11" fmla="*/ 0 h 119"/>
                  <a:gd name="T12" fmla="*/ 36 w 118"/>
                  <a:gd name="T13" fmla="*/ 64 h 119"/>
                  <a:gd name="T14" fmla="*/ 59 w 118"/>
                  <a:gd name="T15" fmla="*/ 88 h 119"/>
                  <a:gd name="T16" fmla="*/ 81 w 118"/>
                  <a:gd name="T17" fmla="*/ 64 h 119"/>
                  <a:gd name="T18" fmla="*/ 81 w 118"/>
                  <a:gd name="T19" fmla="*/ 0 h 119"/>
                  <a:gd name="T20" fmla="*/ 118 w 118"/>
                  <a:gd name="T21" fmla="*/ 0 h 119"/>
                  <a:gd name="T22" fmla="*/ 118 w 118"/>
                  <a:gd name="T23" fmla="*/ 118 h 119"/>
                  <a:gd name="T24" fmla="*/ 81 w 118"/>
                  <a:gd name="T25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19">
                    <a:moveTo>
                      <a:pt x="81" y="118"/>
                    </a:moveTo>
                    <a:cubicBezTo>
                      <a:pt x="81" y="101"/>
                      <a:pt x="81" y="101"/>
                      <a:pt x="81" y="101"/>
                    </a:cubicBezTo>
                    <a:cubicBezTo>
                      <a:pt x="74" y="112"/>
                      <a:pt x="62" y="119"/>
                      <a:pt x="45" y="119"/>
                    </a:cubicBezTo>
                    <a:cubicBezTo>
                      <a:pt x="19" y="119"/>
                      <a:pt x="0" y="101"/>
                      <a:pt x="0" y="6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80"/>
                      <a:pt x="45" y="88"/>
                      <a:pt x="59" y="88"/>
                    </a:cubicBezTo>
                    <a:cubicBezTo>
                      <a:pt x="72" y="88"/>
                      <a:pt x="81" y="80"/>
                      <a:pt x="81" y="64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118"/>
                      <a:pt x="118" y="118"/>
                      <a:pt x="118" y="118"/>
                    </a:cubicBezTo>
                    <a:lnTo>
                      <a:pt x="81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Freeform 51"/>
              <p:cNvSpPr>
                <a:spLocks/>
              </p:cNvSpPr>
              <p:nvPr/>
            </p:nvSpPr>
            <p:spPr bwMode="auto">
              <a:xfrm>
                <a:off x="5005388" y="5187950"/>
                <a:ext cx="203200" cy="242888"/>
              </a:xfrm>
              <a:custGeom>
                <a:avLst/>
                <a:gdLst>
                  <a:gd name="T0" fmla="*/ 51 w 102"/>
                  <a:gd name="T1" fmla="*/ 0 h 121"/>
                  <a:gd name="T2" fmla="*/ 101 w 102"/>
                  <a:gd name="T3" fmla="*/ 38 h 121"/>
                  <a:gd name="T4" fmla="*/ 64 w 102"/>
                  <a:gd name="T5" fmla="*/ 38 h 121"/>
                  <a:gd name="T6" fmla="*/ 49 w 102"/>
                  <a:gd name="T7" fmla="*/ 28 h 121"/>
                  <a:gd name="T8" fmla="*/ 35 w 102"/>
                  <a:gd name="T9" fmla="*/ 36 h 121"/>
                  <a:gd name="T10" fmla="*/ 102 w 102"/>
                  <a:gd name="T11" fmla="*/ 83 h 121"/>
                  <a:gd name="T12" fmla="*/ 52 w 102"/>
                  <a:gd name="T13" fmla="*/ 121 h 121"/>
                  <a:gd name="T14" fmla="*/ 0 w 102"/>
                  <a:gd name="T15" fmla="*/ 82 h 121"/>
                  <a:gd name="T16" fmla="*/ 37 w 102"/>
                  <a:gd name="T17" fmla="*/ 82 h 121"/>
                  <a:gd name="T18" fmla="*/ 52 w 102"/>
                  <a:gd name="T19" fmla="*/ 92 h 121"/>
                  <a:gd name="T20" fmla="*/ 67 w 102"/>
                  <a:gd name="T21" fmla="*/ 82 h 121"/>
                  <a:gd name="T22" fmla="*/ 0 w 102"/>
                  <a:gd name="T23" fmla="*/ 36 h 121"/>
                  <a:gd name="T24" fmla="*/ 51 w 102"/>
                  <a:gd name="T2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" h="121">
                    <a:moveTo>
                      <a:pt x="51" y="0"/>
                    </a:moveTo>
                    <a:cubicBezTo>
                      <a:pt x="79" y="0"/>
                      <a:pt x="100" y="14"/>
                      <a:pt x="101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4" y="30"/>
                      <a:pt x="58" y="28"/>
                      <a:pt x="49" y="28"/>
                    </a:cubicBezTo>
                    <a:cubicBezTo>
                      <a:pt x="40" y="28"/>
                      <a:pt x="35" y="31"/>
                      <a:pt x="35" y="36"/>
                    </a:cubicBezTo>
                    <a:cubicBezTo>
                      <a:pt x="35" y="55"/>
                      <a:pt x="102" y="41"/>
                      <a:pt x="102" y="83"/>
                    </a:cubicBezTo>
                    <a:cubicBezTo>
                      <a:pt x="102" y="106"/>
                      <a:pt x="80" y="121"/>
                      <a:pt x="52" y="121"/>
                    </a:cubicBezTo>
                    <a:cubicBezTo>
                      <a:pt x="24" y="121"/>
                      <a:pt x="2" y="109"/>
                      <a:pt x="0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8" y="90"/>
                      <a:pt x="44" y="92"/>
                      <a:pt x="52" y="92"/>
                    </a:cubicBezTo>
                    <a:cubicBezTo>
                      <a:pt x="61" y="92"/>
                      <a:pt x="67" y="88"/>
                      <a:pt x="67" y="82"/>
                    </a:cubicBezTo>
                    <a:cubicBezTo>
                      <a:pt x="67" y="64"/>
                      <a:pt x="0" y="77"/>
                      <a:pt x="0" y="36"/>
                    </a:cubicBezTo>
                    <a:cubicBezTo>
                      <a:pt x="0" y="17"/>
                      <a:pt x="17" y="0"/>
                      <a:pt x="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Freeform 52"/>
              <p:cNvSpPr>
                <a:spLocks noEditPoints="1"/>
              </p:cNvSpPr>
              <p:nvPr/>
            </p:nvSpPr>
            <p:spPr bwMode="auto">
              <a:xfrm>
                <a:off x="5380038" y="5178425"/>
                <a:ext cx="79375" cy="247650"/>
              </a:xfrm>
              <a:custGeom>
                <a:avLst/>
                <a:gdLst>
                  <a:gd name="T0" fmla="*/ 0 w 40"/>
                  <a:gd name="T1" fmla="*/ 20 h 124"/>
                  <a:gd name="T2" fmla="*/ 20 w 40"/>
                  <a:gd name="T3" fmla="*/ 0 h 124"/>
                  <a:gd name="T4" fmla="*/ 40 w 40"/>
                  <a:gd name="T5" fmla="*/ 20 h 124"/>
                  <a:gd name="T6" fmla="*/ 20 w 40"/>
                  <a:gd name="T7" fmla="*/ 40 h 124"/>
                  <a:gd name="T8" fmla="*/ 0 w 40"/>
                  <a:gd name="T9" fmla="*/ 20 h 124"/>
                  <a:gd name="T10" fmla="*/ 0 w 40"/>
                  <a:gd name="T11" fmla="*/ 104 h 124"/>
                  <a:gd name="T12" fmla="*/ 20 w 40"/>
                  <a:gd name="T13" fmla="*/ 85 h 124"/>
                  <a:gd name="T14" fmla="*/ 40 w 40"/>
                  <a:gd name="T15" fmla="*/ 104 h 124"/>
                  <a:gd name="T16" fmla="*/ 20 w 40"/>
                  <a:gd name="T17" fmla="*/ 124 h 124"/>
                  <a:gd name="T18" fmla="*/ 0 w 40"/>
                  <a:gd name="T19" fmla="*/ 10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124">
                    <a:moveTo>
                      <a:pt x="0" y="20"/>
                    </a:move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lose/>
                    <a:moveTo>
                      <a:pt x="0" y="104"/>
                    </a:moveTo>
                    <a:cubicBezTo>
                      <a:pt x="0" y="93"/>
                      <a:pt x="9" y="85"/>
                      <a:pt x="20" y="85"/>
                    </a:cubicBezTo>
                    <a:cubicBezTo>
                      <a:pt x="31" y="85"/>
                      <a:pt x="40" y="93"/>
                      <a:pt x="40" y="104"/>
                    </a:cubicBezTo>
                    <a:cubicBezTo>
                      <a:pt x="40" y="115"/>
                      <a:pt x="31" y="124"/>
                      <a:pt x="20" y="124"/>
                    </a:cubicBezTo>
                    <a:cubicBezTo>
                      <a:pt x="9" y="124"/>
                      <a:pt x="0" y="115"/>
                      <a:pt x="0" y="1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444750" y="5648325"/>
                <a:ext cx="217488" cy="223838"/>
              </a:xfrm>
              <a:custGeom>
                <a:avLst/>
                <a:gdLst>
                  <a:gd name="T0" fmla="*/ 76 w 109"/>
                  <a:gd name="T1" fmla="*/ 111 h 112"/>
                  <a:gd name="T2" fmla="*/ 76 w 109"/>
                  <a:gd name="T3" fmla="*/ 94 h 112"/>
                  <a:gd name="T4" fmla="*/ 42 w 109"/>
                  <a:gd name="T5" fmla="*/ 112 h 112"/>
                  <a:gd name="T6" fmla="*/ 0 w 109"/>
                  <a:gd name="T7" fmla="*/ 65 h 112"/>
                  <a:gd name="T8" fmla="*/ 0 w 109"/>
                  <a:gd name="T9" fmla="*/ 0 h 112"/>
                  <a:gd name="T10" fmla="*/ 33 w 109"/>
                  <a:gd name="T11" fmla="*/ 0 h 112"/>
                  <a:gd name="T12" fmla="*/ 33 w 109"/>
                  <a:gd name="T13" fmla="*/ 60 h 112"/>
                  <a:gd name="T14" fmla="*/ 55 w 109"/>
                  <a:gd name="T15" fmla="*/ 83 h 112"/>
                  <a:gd name="T16" fmla="*/ 76 w 109"/>
                  <a:gd name="T17" fmla="*/ 60 h 112"/>
                  <a:gd name="T18" fmla="*/ 76 w 109"/>
                  <a:gd name="T19" fmla="*/ 0 h 112"/>
                  <a:gd name="T20" fmla="*/ 109 w 109"/>
                  <a:gd name="T21" fmla="*/ 0 h 112"/>
                  <a:gd name="T22" fmla="*/ 109 w 109"/>
                  <a:gd name="T23" fmla="*/ 111 h 112"/>
                  <a:gd name="T24" fmla="*/ 76 w 109"/>
                  <a:gd name="T25" fmla="*/ 1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12">
                    <a:moveTo>
                      <a:pt x="76" y="111"/>
                    </a:moveTo>
                    <a:cubicBezTo>
                      <a:pt x="76" y="94"/>
                      <a:pt x="76" y="94"/>
                      <a:pt x="76" y="94"/>
                    </a:cubicBezTo>
                    <a:cubicBezTo>
                      <a:pt x="69" y="105"/>
                      <a:pt x="58" y="112"/>
                      <a:pt x="42" y="112"/>
                    </a:cubicBezTo>
                    <a:cubicBezTo>
                      <a:pt x="18" y="112"/>
                      <a:pt x="0" y="94"/>
                      <a:pt x="0" y="6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75"/>
                      <a:pt x="42" y="83"/>
                      <a:pt x="55" y="83"/>
                    </a:cubicBezTo>
                    <a:cubicBezTo>
                      <a:pt x="67" y="83"/>
                      <a:pt x="76" y="75"/>
                      <a:pt x="76" y="6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111"/>
                      <a:pt x="109" y="111"/>
                      <a:pt x="109" y="111"/>
                    </a:cubicBezTo>
                    <a:lnTo>
                      <a:pt x="76" y="111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Freeform 54"/>
              <p:cNvSpPr>
                <a:spLocks/>
              </p:cNvSpPr>
              <p:nvPr/>
            </p:nvSpPr>
            <p:spPr bwMode="auto">
              <a:xfrm>
                <a:off x="2722563" y="5646738"/>
                <a:ext cx="219075" cy="223838"/>
              </a:xfrm>
              <a:custGeom>
                <a:avLst/>
                <a:gdLst>
                  <a:gd name="T0" fmla="*/ 34 w 110"/>
                  <a:gd name="T1" fmla="*/ 1 h 112"/>
                  <a:gd name="T2" fmla="*/ 34 w 110"/>
                  <a:gd name="T3" fmla="*/ 18 h 112"/>
                  <a:gd name="T4" fmla="*/ 67 w 110"/>
                  <a:gd name="T5" fmla="*/ 0 h 112"/>
                  <a:gd name="T6" fmla="*/ 110 w 110"/>
                  <a:gd name="T7" fmla="*/ 47 h 112"/>
                  <a:gd name="T8" fmla="*/ 110 w 110"/>
                  <a:gd name="T9" fmla="*/ 112 h 112"/>
                  <a:gd name="T10" fmla="*/ 76 w 110"/>
                  <a:gd name="T11" fmla="*/ 112 h 112"/>
                  <a:gd name="T12" fmla="*/ 76 w 110"/>
                  <a:gd name="T13" fmla="*/ 52 h 112"/>
                  <a:gd name="T14" fmla="*/ 55 w 110"/>
                  <a:gd name="T15" fmla="*/ 29 h 112"/>
                  <a:gd name="T16" fmla="*/ 34 w 110"/>
                  <a:gd name="T17" fmla="*/ 52 h 112"/>
                  <a:gd name="T18" fmla="*/ 34 w 110"/>
                  <a:gd name="T19" fmla="*/ 112 h 112"/>
                  <a:gd name="T20" fmla="*/ 0 w 110"/>
                  <a:gd name="T21" fmla="*/ 112 h 112"/>
                  <a:gd name="T22" fmla="*/ 0 w 110"/>
                  <a:gd name="T23" fmla="*/ 1 h 112"/>
                  <a:gd name="T24" fmla="*/ 34 w 110"/>
                  <a:gd name="T25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2">
                    <a:moveTo>
                      <a:pt x="34" y="1"/>
                    </a:moveTo>
                    <a:cubicBezTo>
                      <a:pt x="34" y="18"/>
                      <a:pt x="34" y="18"/>
                      <a:pt x="34" y="18"/>
                    </a:cubicBezTo>
                    <a:cubicBezTo>
                      <a:pt x="40" y="7"/>
                      <a:pt x="52" y="0"/>
                      <a:pt x="67" y="0"/>
                    </a:cubicBezTo>
                    <a:cubicBezTo>
                      <a:pt x="92" y="0"/>
                      <a:pt x="110" y="18"/>
                      <a:pt x="110" y="47"/>
                    </a:cubicBezTo>
                    <a:cubicBezTo>
                      <a:pt x="110" y="112"/>
                      <a:pt x="110" y="112"/>
                      <a:pt x="110" y="112"/>
                    </a:cubicBezTo>
                    <a:cubicBezTo>
                      <a:pt x="76" y="112"/>
                      <a:pt x="76" y="112"/>
                      <a:pt x="76" y="112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6" y="37"/>
                      <a:pt x="68" y="29"/>
                      <a:pt x="55" y="29"/>
                    </a:cubicBezTo>
                    <a:cubicBezTo>
                      <a:pt x="42" y="29"/>
                      <a:pt x="34" y="37"/>
                      <a:pt x="34" y="52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Freeform 55"/>
              <p:cNvSpPr>
                <a:spLocks noEditPoints="1"/>
              </p:cNvSpPr>
              <p:nvPr/>
            </p:nvSpPr>
            <p:spPr bwMode="auto">
              <a:xfrm>
                <a:off x="2994025" y="5556250"/>
                <a:ext cx="77788" cy="314325"/>
              </a:xfrm>
              <a:custGeom>
                <a:avLst/>
                <a:gdLst>
                  <a:gd name="T0" fmla="*/ 0 w 39"/>
                  <a:gd name="T1" fmla="*/ 20 h 157"/>
                  <a:gd name="T2" fmla="*/ 19 w 39"/>
                  <a:gd name="T3" fmla="*/ 0 h 157"/>
                  <a:gd name="T4" fmla="*/ 39 w 39"/>
                  <a:gd name="T5" fmla="*/ 20 h 157"/>
                  <a:gd name="T6" fmla="*/ 19 w 39"/>
                  <a:gd name="T7" fmla="*/ 40 h 157"/>
                  <a:gd name="T8" fmla="*/ 0 w 39"/>
                  <a:gd name="T9" fmla="*/ 20 h 157"/>
                  <a:gd name="T10" fmla="*/ 36 w 39"/>
                  <a:gd name="T11" fmla="*/ 46 h 157"/>
                  <a:gd name="T12" fmla="*/ 36 w 39"/>
                  <a:gd name="T13" fmla="*/ 157 h 157"/>
                  <a:gd name="T14" fmla="*/ 3 w 39"/>
                  <a:gd name="T15" fmla="*/ 157 h 157"/>
                  <a:gd name="T16" fmla="*/ 3 w 39"/>
                  <a:gd name="T17" fmla="*/ 46 h 157"/>
                  <a:gd name="T18" fmla="*/ 36 w 39"/>
                  <a:gd name="T19" fmla="*/ 4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157">
                    <a:moveTo>
                      <a:pt x="0" y="20"/>
                    </a:moveTo>
                    <a:cubicBezTo>
                      <a:pt x="0" y="9"/>
                      <a:pt x="8" y="0"/>
                      <a:pt x="19" y="0"/>
                    </a:cubicBezTo>
                    <a:cubicBezTo>
                      <a:pt x="30" y="0"/>
                      <a:pt x="39" y="9"/>
                      <a:pt x="39" y="20"/>
                    </a:cubicBezTo>
                    <a:cubicBezTo>
                      <a:pt x="39" y="31"/>
                      <a:pt x="30" y="40"/>
                      <a:pt x="19" y="40"/>
                    </a:cubicBezTo>
                    <a:cubicBezTo>
                      <a:pt x="8" y="40"/>
                      <a:pt x="0" y="31"/>
                      <a:pt x="0" y="20"/>
                    </a:cubicBezTo>
                    <a:close/>
                    <a:moveTo>
                      <a:pt x="36" y="46"/>
                    </a:moveTo>
                    <a:cubicBezTo>
                      <a:pt x="36" y="157"/>
                      <a:pt x="36" y="157"/>
                      <a:pt x="36" y="157"/>
                    </a:cubicBezTo>
                    <a:cubicBezTo>
                      <a:pt x="3" y="157"/>
                      <a:pt x="3" y="157"/>
                      <a:pt x="3" y="157"/>
                    </a:cubicBezTo>
                    <a:cubicBezTo>
                      <a:pt x="3" y="46"/>
                      <a:pt x="3" y="46"/>
                      <a:pt x="3" y="46"/>
                    </a:cubicBezTo>
                    <a:lnTo>
                      <a:pt x="36" y="46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Freeform 56"/>
              <p:cNvSpPr>
                <a:spLocks/>
              </p:cNvSpPr>
              <p:nvPr/>
            </p:nvSpPr>
            <p:spPr bwMode="auto">
              <a:xfrm>
                <a:off x="3097213" y="5648325"/>
                <a:ext cx="244475" cy="222250"/>
              </a:xfrm>
              <a:custGeom>
                <a:avLst/>
                <a:gdLst>
                  <a:gd name="T0" fmla="*/ 77 w 154"/>
                  <a:gd name="T1" fmla="*/ 103 h 140"/>
                  <a:gd name="T2" fmla="*/ 108 w 154"/>
                  <a:gd name="T3" fmla="*/ 0 h 140"/>
                  <a:gd name="T4" fmla="*/ 154 w 154"/>
                  <a:gd name="T5" fmla="*/ 0 h 140"/>
                  <a:gd name="T6" fmla="*/ 105 w 154"/>
                  <a:gd name="T7" fmla="*/ 140 h 140"/>
                  <a:gd name="T8" fmla="*/ 49 w 154"/>
                  <a:gd name="T9" fmla="*/ 140 h 140"/>
                  <a:gd name="T10" fmla="*/ 0 w 154"/>
                  <a:gd name="T11" fmla="*/ 0 h 140"/>
                  <a:gd name="T12" fmla="*/ 46 w 154"/>
                  <a:gd name="T13" fmla="*/ 0 h 140"/>
                  <a:gd name="T14" fmla="*/ 77 w 154"/>
                  <a:gd name="T15" fmla="*/ 10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40">
                    <a:moveTo>
                      <a:pt x="77" y="103"/>
                    </a:moveTo>
                    <a:lnTo>
                      <a:pt x="108" y="0"/>
                    </a:lnTo>
                    <a:lnTo>
                      <a:pt x="154" y="0"/>
                    </a:lnTo>
                    <a:lnTo>
                      <a:pt x="105" y="140"/>
                    </a:lnTo>
                    <a:lnTo>
                      <a:pt x="49" y="140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77" y="103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Rectangle 57"/>
              <p:cNvSpPr>
                <a:spLocks noChangeArrowheads="1"/>
              </p:cNvSpPr>
              <p:nvPr/>
            </p:nvSpPr>
            <p:spPr bwMode="auto">
              <a:xfrm>
                <a:off x="3371850" y="5702300"/>
                <a:ext cx="173038" cy="55563"/>
              </a:xfrm>
              <a:prstGeom prst="rect">
                <a:avLst/>
              </a:pr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Freeform 58"/>
              <p:cNvSpPr>
                <a:spLocks noEditPoints="1"/>
              </p:cNvSpPr>
              <p:nvPr/>
            </p:nvSpPr>
            <p:spPr bwMode="auto">
              <a:xfrm>
                <a:off x="3584575" y="5646738"/>
                <a:ext cx="233363" cy="225425"/>
              </a:xfrm>
              <a:custGeom>
                <a:avLst/>
                <a:gdLst>
                  <a:gd name="T0" fmla="*/ 51 w 117"/>
                  <a:gd name="T1" fmla="*/ 0 h 113"/>
                  <a:gd name="T2" fmla="*/ 83 w 117"/>
                  <a:gd name="T3" fmla="*/ 16 h 113"/>
                  <a:gd name="T4" fmla="*/ 83 w 117"/>
                  <a:gd name="T5" fmla="*/ 1 h 113"/>
                  <a:gd name="T6" fmla="*/ 117 w 117"/>
                  <a:gd name="T7" fmla="*/ 1 h 113"/>
                  <a:gd name="T8" fmla="*/ 117 w 117"/>
                  <a:gd name="T9" fmla="*/ 112 h 113"/>
                  <a:gd name="T10" fmla="*/ 83 w 117"/>
                  <a:gd name="T11" fmla="*/ 112 h 113"/>
                  <a:gd name="T12" fmla="*/ 83 w 117"/>
                  <a:gd name="T13" fmla="*/ 96 h 113"/>
                  <a:gd name="T14" fmla="*/ 51 w 117"/>
                  <a:gd name="T15" fmla="*/ 113 h 113"/>
                  <a:gd name="T16" fmla="*/ 0 w 117"/>
                  <a:gd name="T17" fmla="*/ 57 h 113"/>
                  <a:gd name="T18" fmla="*/ 51 w 117"/>
                  <a:gd name="T19" fmla="*/ 0 h 113"/>
                  <a:gd name="T20" fmla="*/ 59 w 117"/>
                  <a:gd name="T21" fmla="*/ 29 h 113"/>
                  <a:gd name="T22" fmla="*/ 35 w 117"/>
                  <a:gd name="T23" fmla="*/ 57 h 113"/>
                  <a:gd name="T24" fmla="*/ 59 w 117"/>
                  <a:gd name="T25" fmla="*/ 84 h 113"/>
                  <a:gd name="T26" fmla="*/ 83 w 117"/>
                  <a:gd name="T27" fmla="*/ 57 h 113"/>
                  <a:gd name="T28" fmla="*/ 59 w 117"/>
                  <a:gd name="T29" fmla="*/ 2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" h="113">
                    <a:moveTo>
                      <a:pt x="51" y="0"/>
                    </a:moveTo>
                    <a:cubicBezTo>
                      <a:pt x="65" y="0"/>
                      <a:pt x="76" y="6"/>
                      <a:pt x="83" y="16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7" y="112"/>
                      <a:pt x="117" y="112"/>
                      <a:pt x="117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76" y="106"/>
                      <a:pt x="65" y="113"/>
                      <a:pt x="51" y="113"/>
                    </a:cubicBezTo>
                    <a:cubicBezTo>
                      <a:pt x="23" y="113"/>
                      <a:pt x="0" y="90"/>
                      <a:pt x="0" y="57"/>
                    </a:cubicBezTo>
                    <a:cubicBezTo>
                      <a:pt x="0" y="23"/>
                      <a:pt x="23" y="0"/>
                      <a:pt x="51" y="0"/>
                    </a:cubicBezTo>
                    <a:close/>
                    <a:moveTo>
                      <a:pt x="59" y="29"/>
                    </a:moveTo>
                    <a:cubicBezTo>
                      <a:pt x="47" y="29"/>
                      <a:pt x="35" y="38"/>
                      <a:pt x="35" y="57"/>
                    </a:cubicBezTo>
                    <a:cubicBezTo>
                      <a:pt x="35" y="75"/>
                      <a:pt x="47" y="84"/>
                      <a:pt x="59" y="84"/>
                    </a:cubicBezTo>
                    <a:cubicBezTo>
                      <a:pt x="70" y="84"/>
                      <a:pt x="83" y="75"/>
                      <a:pt x="83" y="57"/>
                    </a:cubicBezTo>
                    <a:cubicBezTo>
                      <a:pt x="83" y="38"/>
                      <a:pt x="70" y="29"/>
                      <a:pt x="59" y="29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Freeform 59"/>
              <p:cNvSpPr>
                <a:spLocks/>
              </p:cNvSpPr>
              <p:nvPr/>
            </p:nvSpPr>
            <p:spPr bwMode="auto">
              <a:xfrm>
                <a:off x="3876675" y="5646738"/>
                <a:ext cx="219075" cy="223838"/>
              </a:xfrm>
              <a:custGeom>
                <a:avLst/>
                <a:gdLst>
                  <a:gd name="T0" fmla="*/ 34 w 110"/>
                  <a:gd name="T1" fmla="*/ 1 h 112"/>
                  <a:gd name="T2" fmla="*/ 34 w 110"/>
                  <a:gd name="T3" fmla="*/ 18 h 112"/>
                  <a:gd name="T4" fmla="*/ 68 w 110"/>
                  <a:gd name="T5" fmla="*/ 0 h 112"/>
                  <a:gd name="T6" fmla="*/ 110 w 110"/>
                  <a:gd name="T7" fmla="*/ 47 h 112"/>
                  <a:gd name="T8" fmla="*/ 110 w 110"/>
                  <a:gd name="T9" fmla="*/ 112 h 112"/>
                  <a:gd name="T10" fmla="*/ 77 w 110"/>
                  <a:gd name="T11" fmla="*/ 112 h 112"/>
                  <a:gd name="T12" fmla="*/ 77 w 110"/>
                  <a:gd name="T13" fmla="*/ 52 h 112"/>
                  <a:gd name="T14" fmla="*/ 55 w 110"/>
                  <a:gd name="T15" fmla="*/ 29 h 112"/>
                  <a:gd name="T16" fmla="*/ 34 w 110"/>
                  <a:gd name="T17" fmla="*/ 52 h 112"/>
                  <a:gd name="T18" fmla="*/ 34 w 110"/>
                  <a:gd name="T19" fmla="*/ 112 h 112"/>
                  <a:gd name="T20" fmla="*/ 0 w 110"/>
                  <a:gd name="T21" fmla="*/ 112 h 112"/>
                  <a:gd name="T22" fmla="*/ 0 w 110"/>
                  <a:gd name="T23" fmla="*/ 1 h 112"/>
                  <a:gd name="T24" fmla="*/ 34 w 110"/>
                  <a:gd name="T25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2">
                    <a:moveTo>
                      <a:pt x="34" y="1"/>
                    </a:moveTo>
                    <a:cubicBezTo>
                      <a:pt x="34" y="18"/>
                      <a:pt x="34" y="18"/>
                      <a:pt x="34" y="18"/>
                    </a:cubicBezTo>
                    <a:cubicBezTo>
                      <a:pt x="41" y="7"/>
                      <a:pt x="52" y="0"/>
                      <a:pt x="68" y="0"/>
                    </a:cubicBezTo>
                    <a:cubicBezTo>
                      <a:pt x="92" y="0"/>
                      <a:pt x="110" y="18"/>
                      <a:pt x="110" y="47"/>
                    </a:cubicBezTo>
                    <a:cubicBezTo>
                      <a:pt x="110" y="112"/>
                      <a:pt x="110" y="112"/>
                      <a:pt x="110" y="112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37"/>
                      <a:pt x="68" y="29"/>
                      <a:pt x="55" y="29"/>
                    </a:cubicBezTo>
                    <a:cubicBezTo>
                      <a:pt x="43" y="29"/>
                      <a:pt x="34" y="37"/>
                      <a:pt x="34" y="52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Freeform 60"/>
              <p:cNvSpPr>
                <a:spLocks noEditPoints="1"/>
              </p:cNvSpPr>
              <p:nvPr/>
            </p:nvSpPr>
            <p:spPr bwMode="auto">
              <a:xfrm>
                <a:off x="4138613" y="5646738"/>
                <a:ext cx="231775" cy="330200"/>
              </a:xfrm>
              <a:custGeom>
                <a:avLst/>
                <a:gdLst>
                  <a:gd name="T0" fmla="*/ 50 w 116"/>
                  <a:gd name="T1" fmla="*/ 0 h 166"/>
                  <a:gd name="T2" fmla="*/ 82 w 116"/>
                  <a:gd name="T3" fmla="*/ 16 h 166"/>
                  <a:gd name="T4" fmla="*/ 82 w 116"/>
                  <a:gd name="T5" fmla="*/ 1 h 166"/>
                  <a:gd name="T6" fmla="*/ 116 w 116"/>
                  <a:gd name="T7" fmla="*/ 1 h 166"/>
                  <a:gd name="T8" fmla="*/ 116 w 116"/>
                  <a:gd name="T9" fmla="*/ 111 h 166"/>
                  <a:gd name="T10" fmla="*/ 61 w 116"/>
                  <a:gd name="T11" fmla="*/ 166 h 166"/>
                  <a:gd name="T12" fmla="*/ 4 w 116"/>
                  <a:gd name="T13" fmla="*/ 125 h 166"/>
                  <a:gd name="T14" fmla="*/ 37 w 116"/>
                  <a:gd name="T15" fmla="*/ 125 h 166"/>
                  <a:gd name="T16" fmla="*/ 61 w 116"/>
                  <a:gd name="T17" fmla="*/ 137 h 166"/>
                  <a:gd name="T18" fmla="*/ 82 w 116"/>
                  <a:gd name="T19" fmla="*/ 111 h 166"/>
                  <a:gd name="T20" fmla="*/ 82 w 116"/>
                  <a:gd name="T21" fmla="*/ 96 h 166"/>
                  <a:gd name="T22" fmla="*/ 50 w 116"/>
                  <a:gd name="T23" fmla="*/ 113 h 166"/>
                  <a:gd name="T24" fmla="*/ 0 w 116"/>
                  <a:gd name="T25" fmla="*/ 57 h 166"/>
                  <a:gd name="T26" fmla="*/ 50 w 116"/>
                  <a:gd name="T27" fmla="*/ 0 h 166"/>
                  <a:gd name="T28" fmla="*/ 58 w 116"/>
                  <a:gd name="T29" fmla="*/ 29 h 166"/>
                  <a:gd name="T30" fmla="*/ 34 w 116"/>
                  <a:gd name="T31" fmla="*/ 57 h 166"/>
                  <a:gd name="T32" fmla="*/ 58 w 116"/>
                  <a:gd name="T33" fmla="*/ 84 h 166"/>
                  <a:gd name="T34" fmla="*/ 82 w 116"/>
                  <a:gd name="T35" fmla="*/ 57 h 166"/>
                  <a:gd name="T36" fmla="*/ 58 w 116"/>
                  <a:gd name="T37" fmla="*/ 2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6" h="166">
                    <a:moveTo>
                      <a:pt x="50" y="0"/>
                    </a:moveTo>
                    <a:cubicBezTo>
                      <a:pt x="64" y="0"/>
                      <a:pt x="75" y="6"/>
                      <a:pt x="82" y="16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111"/>
                      <a:pt x="116" y="111"/>
                      <a:pt x="116" y="111"/>
                    </a:cubicBezTo>
                    <a:cubicBezTo>
                      <a:pt x="116" y="141"/>
                      <a:pt x="101" y="166"/>
                      <a:pt x="61" y="166"/>
                    </a:cubicBezTo>
                    <a:cubicBezTo>
                      <a:pt x="28" y="166"/>
                      <a:pt x="7" y="153"/>
                      <a:pt x="4" y="125"/>
                    </a:cubicBezTo>
                    <a:cubicBezTo>
                      <a:pt x="37" y="125"/>
                      <a:pt x="37" y="125"/>
                      <a:pt x="37" y="125"/>
                    </a:cubicBezTo>
                    <a:cubicBezTo>
                      <a:pt x="41" y="133"/>
                      <a:pt x="49" y="137"/>
                      <a:pt x="61" y="137"/>
                    </a:cubicBezTo>
                    <a:cubicBezTo>
                      <a:pt x="72" y="137"/>
                      <a:pt x="82" y="130"/>
                      <a:pt x="82" y="111"/>
                    </a:cubicBezTo>
                    <a:cubicBezTo>
                      <a:pt x="82" y="96"/>
                      <a:pt x="82" y="96"/>
                      <a:pt x="82" y="96"/>
                    </a:cubicBezTo>
                    <a:cubicBezTo>
                      <a:pt x="75" y="106"/>
                      <a:pt x="64" y="113"/>
                      <a:pt x="50" y="113"/>
                    </a:cubicBezTo>
                    <a:cubicBezTo>
                      <a:pt x="23" y="113"/>
                      <a:pt x="0" y="90"/>
                      <a:pt x="0" y="57"/>
                    </a:cubicBezTo>
                    <a:cubicBezTo>
                      <a:pt x="0" y="23"/>
                      <a:pt x="23" y="0"/>
                      <a:pt x="50" y="0"/>
                    </a:cubicBezTo>
                    <a:close/>
                    <a:moveTo>
                      <a:pt x="58" y="29"/>
                    </a:moveTo>
                    <a:cubicBezTo>
                      <a:pt x="47" y="29"/>
                      <a:pt x="34" y="38"/>
                      <a:pt x="34" y="57"/>
                    </a:cubicBezTo>
                    <a:cubicBezTo>
                      <a:pt x="34" y="75"/>
                      <a:pt x="47" y="84"/>
                      <a:pt x="58" y="84"/>
                    </a:cubicBezTo>
                    <a:cubicBezTo>
                      <a:pt x="70" y="84"/>
                      <a:pt x="82" y="75"/>
                      <a:pt x="82" y="57"/>
                    </a:cubicBezTo>
                    <a:cubicBezTo>
                      <a:pt x="82" y="38"/>
                      <a:pt x="70" y="29"/>
                      <a:pt x="58" y="29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Freeform 61"/>
              <p:cNvSpPr>
                <a:spLocks noEditPoints="1"/>
              </p:cNvSpPr>
              <p:nvPr/>
            </p:nvSpPr>
            <p:spPr bwMode="auto">
              <a:xfrm>
                <a:off x="4413250" y="5646738"/>
                <a:ext cx="222250" cy="225425"/>
              </a:xfrm>
              <a:custGeom>
                <a:avLst/>
                <a:gdLst>
                  <a:gd name="T0" fmla="*/ 55 w 111"/>
                  <a:gd name="T1" fmla="*/ 113 h 113"/>
                  <a:gd name="T2" fmla="*/ 0 w 111"/>
                  <a:gd name="T3" fmla="*/ 56 h 113"/>
                  <a:gd name="T4" fmla="*/ 55 w 111"/>
                  <a:gd name="T5" fmla="*/ 0 h 113"/>
                  <a:gd name="T6" fmla="*/ 111 w 111"/>
                  <a:gd name="T7" fmla="*/ 57 h 113"/>
                  <a:gd name="T8" fmla="*/ 110 w 111"/>
                  <a:gd name="T9" fmla="*/ 68 h 113"/>
                  <a:gd name="T10" fmla="*/ 34 w 111"/>
                  <a:gd name="T11" fmla="*/ 68 h 113"/>
                  <a:gd name="T12" fmla="*/ 55 w 111"/>
                  <a:gd name="T13" fmla="*/ 84 h 113"/>
                  <a:gd name="T14" fmla="*/ 71 w 111"/>
                  <a:gd name="T15" fmla="*/ 76 h 113"/>
                  <a:gd name="T16" fmla="*/ 108 w 111"/>
                  <a:gd name="T17" fmla="*/ 76 h 113"/>
                  <a:gd name="T18" fmla="*/ 55 w 111"/>
                  <a:gd name="T19" fmla="*/ 113 h 113"/>
                  <a:gd name="T20" fmla="*/ 35 w 111"/>
                  <a:gd name="T21" fmla="*/ 46 h 113"/>
                  <a:gd name="T22" fmla="*/ 76 w 111"/>
                  <a:gd name="T23" fmla="*/ 46 h 113"/>
                  <a:gd name="T24" fmla="*/ 55 w 111"/>
                  <a:gd name="T25" fmla="*/ 29 h 113"/>
                  <a:gd name="T26" fmla="*/ 35 w 111"/>
                  <a:gd name="T27" fmla="*/ 4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1" h="113">
                    <a:moveTo>
                      <a:pt x="55" y="113"/>
                    </a:moveTo>
                    <a:cubicBezTo>
                      <a:pt x="23" y="113"/>
                      <a:pt x="0" y="91"/>
                      <a:pt x="0" y="56"/>
                    </a:cubicBezTo>
                    <a:cubicBezTo>
                      <a:pt x="0" y="22"/>
                      <a:pt x="23" y="0"/>
                      <a:pt x="55" y="0"/>
                    </a:cubicBezTo>
                    <a:cubicBezTo>
                      <a:pt x="86" y="0"/>
                      <a:pt x="111" y="20"/>
                      <a:pt x="111" y="57"/>
                    </a:cubicBezTo>
                    <a:cubicBezTo>
                      <a:pt x="111" y="60"/>
                      <a:pt x="111" y="64"/>
                      <a:pt x="110" y="68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6" y="77"/>
                      <a:pt x="43" y="84"/>
                      <a:pt x="55" y="84"/>
                    </a:cubicBezTo>
                    <a:cubicBezTo>
                      <a:pt x="64" y="84"/>
                      <a:pt x="67" y="81"/>
                      <a:pt x="71" y="76"/>
                    </a:cubicBezTo>
                    <a:cubicBezTo>
                      <a:pt x="108" y="76"/>
                      <a:pt x="108" y="76"/>
                      <a:pt x="108" y="76"/>
                    </a:cubicBezTo>
                    <a:cubicBezTo>
                      <a:pt x="101" y="98"/>
                      <a:pt x="81" y="113"/>
                      <a:pt x="55" y="113"/>
                    </a:cubicBezTo>
                    <a:close/>
                    <a:moveTo>
                      <a:pt x="35" y="46"/>
                    </a:moveTo>
                    <a:cubicBezTo>
                      <a:pt x="76" y="46"/>
                      <a:pt x="76" y="46"/>
                      <a:pt x="76" y="46"/>
                    </a:cubicBezTo>
                    <a:cubicBezTo>
                      <a:pt x="75" y="36"/>
                      <a:pt x="66" y="29"/>
                      <a:pt x="55" y="29"/>
                    </a:cubicBezTo>
                    <a:cubicBezTo>
                      <a:pt x="44" y="29"/>
                      <a:pt x="36" y="36"/>
                      <a:pt x="35" y="46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Freeform 62"/>
              <p:cNvSpPr>
                <a:spLocks/>
              </p:cNvSpPr>
              <p:nvPr/>
            </p:nvSpPr>
            <p:spPr bwMode="auto">
              <a:xfrm>
                <a:off x="4679950" y="5646738"/>
                <a:ext cx="128588" cy="223838"/>
              </a:xfrm>
              <a:custGeom>
                <a:avLst/>
                <a:gdLst>
                  <a:gd name="T0" fmla="*/ 0 w 65"/>
                  <a:gd name="T1" fmla="*/ 112 h 112"/>
                  <a:gd name="T2" fmla="*/ 0 w 65"/>
                  <a:gd name="T3" fmla="*/ 1 h 112"/>
                  <a:gd name="T4" fmla="*/ 34 w 65"/>
                  <a:gd name="T5" fmla="*/ 1 h 112"/>
                  <a:gd name="T6" fmla="*/ 34 w 65"/>
                  <a:gd name="T7" fmla="*/ 22 h 112"/>
                  <a:gd name="T8" fmla="*/ 65 w 65"/>
                  <a:gd name="T9" fmla="*/ 0 h 112"/>
                  <a:gd name="T10" fmla="*/ 65 w 65"/>
                  <a:gd name="T11" fmla="*/ 35 h 112"/>
                  <a:gd name="T12" fmla="*/ 57 w 65"/>
                  <a:gd name="T13" fmla="*/ 35 h 112"/>
                  <a:gd name="T14" fmla="*/ 34 w 65"/>
                  <a:gd name="T15" fmla="*/ 59 h 112"/>
                  <a:gd name="T16" fmla="*/ 34 w 65"/>
                  <a:gd name="T17" fmla="*/ 112 h 112"/>
                  <a:gd name="T18" fmla="*/ 0 w 65"/>
                  <a:gd name="T1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12">
                    <a:moveTo>
                      <a:pt x="0" y="1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41" y="9"/>
                      <a:pt x="52" y="0"/>
                      <a:pt x="65" y="0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42" y="35"/>
                      <a:pt x="34" y="40"/>
                      <a:pt x="34" y="59"/>
                    </a:cubicBezTo>
                    <a:cubicBezTo>
                      <a:pt x="34" y="112"/>
                      <a:pt x="34" y="112"/>
                      <a:pt x="34" y="112"/>
                    </a:cubicBez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Freeform 63"/>
              <p:cNvSpPr>
                <a:spLocks/>
              </p:cNvSpPr>
              <p:nvPr/>
            </p:nvSpPr>
            <p:spPr bwMode="auto">
              <a:xfrm>
                <a:off x="4830763" y="5646738"/>
                <a:ext cx="190500" cy="225425"/>
              </a:xfrm>
              <a:custGeom>
                <a:avLst/>
                <a:gdLst>
                  <a:gd name="T0" fmla="*/ 48 w 95"/>
                  <a:gd name="T1" fmla="*/ 0 h 113"/>
                  <a:gd name="T2" fmla="*/ 95 w 95"/>
                  <a:gd name="T3" fmla="*/ 36 h 113"/>
                  <a:gd name="T4" fmla="*/ 60 w 95"/>
                  <a:gd name="T5" fmla="*/ 36 h 113"/>
                  <a:gd name="T6" fmla="*/ 46 w 95"/>
                  <a:gd name="T7" fmla="*/ 26 h 113"/>
                  <a:gd name="T8" fmla="*/ 33 w 95"/>
                  <a:gd name="T9" fmla="*/ 35 h 113"/>
                  <a:gd name="T10" fmla="*/ 95 w 95"/>
                  <a:gd name="T11" fmla="*/ 78 h 113"/>
                  <a:gd name="T12" fmla="*/ 49 w 95"/>
                  <a:gd name="T13" fmla="*/ 113 h 113"/>
                  <a:gd name="T14" fmla="*/ 0 w 95"/>
                  <a:gd name="T15" fmla="*/ 77 h 113"/>
                  <a:gd name="T16" fmla="*/ 35 w 95"/>
                  <a:gd name="T17" fmla="*/ 77 h 113"/>
                  <a:gd name="T18" fmla="*/ 49 w 95"/>
                  <a:gd name="T19" fmla="*/ 87 h 113"/>
                  <a:gd name="T20" fmla="*/ 62 w 95"/>
                  <a:gd name="T21" fmla="*/ 77 h 113"/>
                  <a:gd name="T22" fmla="*/ 0 w 95"/>
                  <a:gd name="T23" fmla="*/ 35 h 113"/>
                  <a:gd name="T24" fmla="*/ 48 w 95"/>
                  <a:gd name="T2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" h="113">
                    <a:moveTo>
                      <a:pt x="48" y="0"/>
                    </a:moveTo>
                    <a:cubicBezTo>
                      <a:pt x="74" y="0"/>
                      <a:pt x="93" y="14"/>
                      <a:pt x="95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59" y="28"/>
                      <a:pt x="54" y="26"/>
                      <a:pt x="46" y="26"/>
                    </a:cubicBezTo>
                    <a:cubicBezTo>
                      <a:pt x="38" y="26"/>
                      <a:pt x="33" y="29"/>
                      <a:pt x="33" y="35"/>
                    </a:cubicBezTo>
                    <a:cubicBezTo>
                      <a:pt x="33" y="52"/>
                      <a:pt x="95" y="39"/>
                      <a:pt x="95" y="78"/>
                    </a:cubicBezTo>
                    <a:cubicBezTo>
                      <a:pt x="95" y="99"/>
                      <a:pt x="75" y="113"/>
                      <a:pt x="49" y="113"/>
                    </a:cubicBezTo>
                    <a:cubicBezTo>
                      <a:pt x="23" y="113"/>
                      <a:pt x="2" y="102"/>
                      <a:pt x="0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6" y="84"/>
                      <a:pt x="41" y="87"/>
                      <a:pt x="49" y="87"/>
                    </a:cubicBezTo>
                    <a:cubicBezTo>
                      <a:pt x="57" y="87"/>
                      <a:pt x="62" y="83"/>
                      <a:pt x="62" y="77"/>
                    </a:cubicBezTo>
                    <a:cubicBezTo>
                      <a:pt x="62" y="60"/>
                      <a:pt x="0" y="73"/>
                      <a:pt x="0" y="35"/>
                    </a:cubicBezTo>
                    <a:cubicBezTo>
                      <a:pt x="0" y="16"/>
                      <a:pt x="16" y="0"/>
                      <a:pt x="48" y="0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Oval 64"/>
              <p:cNvSpPr>
                <a:spLocks noChangeArrowheads="1"/>
              </p:cNvSpPr>
              <p:nvPr/>
            </p:nvSpPr>
            <p:spPr bwMode="auto">
              <a:xfrm>
                <a:off x="5051425" y="5795963"/>
                <a:ext cx="73025" cy="74613"/>
              </a:xfrm>
              <a:prstGeom prst="ellipse">
                <a:avLst/>
              </a:pr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Freeform 65"/>
              <p:cNvSpPr>
                <a:spLocks/>
              </p:cNvSpPr>
              <p:nvPr/>
            </p:nvSpPr>
            <p:spPr bwMode="auto">
              <a:xfrm>
                <a:off x="5146675" y="5559425"/>
                <a:ext cx="117475" cy="311150"/>
              </a:xfrm>
              <a:custGeom>
                <a:avLst/>
                <a:gdLst>
                  <a:gd name="T0" fmla="*/ 0 w 59"/>
                  <a:gd name="T1" fmla="*/ 72 h 155"/>
                  <a:gd name="T2" fmla="*/ 0 w 59"/>
                  <a:gd name="T3" fmla="*/ 44 h 155"/>
                  <a:gd name="T4" fmla="*/ 11 w 59"/>
                  <a:gd name="T5" fmla="*/ 44 h 155"/>
                  <a:gd name="T6" fmla="*/ 11 w 59"/>
                  <a:gd name="T7" fmla="*/ 40 h 155"/>
                  <a:gd name="T8" fmla="*/ 57 w 59"/>
                  <a:gd name="T9" fmla="*/ 0 h 155"/>
                  <a:gd name="T10" fmla="*/ 57 w 59"/>
                  <a:gd name="T11" fmla="*/ 29 h 155"/>
                  <a:gd name="T12" fmla="*/ 44 w 59"/>
                  <a:gd name="T13" fmla="*/ 40 h 155"/>
                  <a:gd name="T14" fmla="*/ 44 w 59"/>
                  <a:gd name="T15" fmla="*/ 44 h 155"/>
                  <a:gd name="T16" fmla="*/ 59 w 59"/>
                  <a:gd name="T17" fmla="*/ 44 h 155"/>
                  <a:gd name="T18" fmla="*/ 59 w 59"/>
                  <a:gd name="T19" fmla="*/ 72 h 155"/>
                  <a:gd name="T20" fmla="*/ 44 w 59"/>
                  <a:gd name="T21" fmla="*/ 72 h 155"/>
                  <a:gd name="T22" fmla="*/ 44 w 59"/>
                  <a:gd name="T23" fmla="*/ 155 h 155"/>
                  <a:gd name="T24" fmla="*/ 11 w 59"/>
                  <a:gd name="T25" fmla="*/ 155 h 155"/>
                  <a:gd name="T26" fmla="*/ 11 w 59"/>
                  <a:gd name="T27" fmla="*/ 72 h 155"/>
                  <a:gd name="T28" fmla="*/ 0 w 59"/>
                  <a:gd name="T29" fmla="*/ 7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155">
                    <a:moveTo>
                      <a:pt x="0" y="72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12"/>
                      <a:pt x="25" y="0"/>
                      <a:pt x="57" y="0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48" y="29"/>
                      <a:pt x="44" y="31"/>
                      <a:pt x="44" y="40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4" y="155"/>
                      <a:pt x="44" y="155"/>
                      <a:pt x="44" y="155"/>
                    </a:cubicBezTo>
                    <a:cubicBezTo>
                      <a:pt x="11" y="155"/>
                      <a:pt x="11" y="155"/>
                      <a:pt x="11" y="155"/>
                    </a:cubicBezTo>
                    <a:cubicBezTo>
                      <a:pt x="11" y="72"/>
                      <a:pt x="11" y="72"/>
                      <a:pt x="11" y="72"/>
                    </a:cubicBez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Freeform 66"/>
              <p:cNvSpPr>
                <a:spLocks/>
              </p:cNvSpPr>
              <p:nvPr/>
            </p:nvSpPr>
            <p:spPr bwMode="auto">
              <a:xfrm>
                <a:off x="5300663" y="5646738"/>
                <a:ext cx="130175" cy="223838"/>
              </a:xfrm>
              <a:custGeom>
                <a:avLst/>
                <a:gdLst>
                  <a:gd name="T0" fmla="*/ 0 w 65"/>
                  <a:gd name="T1" fmla="*/ 112 h 112"/>
                  <a:gd name="T2" fmla="*/ 0 w 65"/>
                  <a:gd name="T3" fmla="*/ 1 h 112"/>
                  <a:gd name="T4" fmla="*/ 34 w 65"/>
                  <a:gd name="T5" fmla="*/ 1 h 112"/>
                  <a:gd name="T6" fmla="*/ 34 w 65"/>
                  <a:gd name="T7" fmla="*/ 22 h 112"/>
                  <a:gd name="T8" fmla="*/ 65 w 65"/>
                  <a:gd name="T9" fmla="*/ 0 h 112"/>
                  <a:gd name="T10" fmla="*/ 65 w 65"/>
                  <a:gd name="T11" fmla="*/ 35 h 112"/>
                  <a:gd name="T12" fmla="*/ 57 w 65"/>
                  <a:gd name="T13" fmla="*/ 35 h 112"/>
                  <a:gd name="T14" fmla="*/ 34 w 65"/>
                  <a:gd name="T15" fmla="*/ 59 h 112"/>
                  <a:gd name="T16" fmla="*/ 34 w 65"/>
                  <a:gd name="T17" fmla="*/ 112 h 112"/>
                  <a:gd name="T18" fmla="*/ 0 w 65"/>
                  <a:gd name="T1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12">
                    <a:moveTo>
                      <a:pt x="0" y="1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41" y="9"/>
                      <a:pt x="52" y="0"/>
                      <a:pt x="65" y="0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42" y="35"/>
                      <a:pt x="34" y="40"/>
                      <a:pt x="34" y="59"/>
                    </a:cubicBezTo>
                    <a:cubicBezTo>
                      <a:pt x="34" y="112"/>
                      <a:pt x="34" y="112"/>
                      <a:pt x="34" y="112"/>
                    </a:cubicBez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307549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r-FR">
                <a:solidFill>
                  <a:srgbClr val="000000"/>
                </a:solidFill>
                <a:latin typeface="Verdana"/>
                <a:ea typeface="Times New Roman" panose="02020603050405020304" pitchFamily="18" charset="0"/>
                <a:cs typeface="Arial"/>
              </a:rPr>
              <a:t>Réseau Régional à Très Haut Débit pour l'ESR dans les Pays de la Loire</a:t>
            </a:r>
            <a:endParaRPr lang="fr-FR">
              <a:latin typeface="Verdana"/>
              <a:cs typeface="Arial"/>
            </a:endParaRPr>
          </a:p>
          <a:p>
            <a:endParaRPr lang="fr-FR">
              <a:solidFill>
                <a:srgbClr val="000000"/>
              </a:solidFill>
              <a:latin typeface="Verdana"/>
              <a:cs typeface="Arial"/>
            </a:endParaRPr>
          </a:p>
          <a:p>
            <a:r>
              <a:rPr lang="fr-FR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CPER 2021-2027</a:t>
            </a:r>
            <a:endParaRPr lang="fr-FR">
              <a:solidFill>
                <a:srgbClr val="000000"/>
              </a:solidFill>
              <a:latin typeface="Verdana"/>
              <a:cs typeface="Ari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>
                <a:effectLst/>
                <a:latin typeface="Verdana"/>
                <a:ea typeface="Times New Roman" panose="02020603050405020304" pitchFamily="18" charset="0"/>
                <a:cs typeface="Arial"/>
              </a:rPr>
              <a:t>Politique régionale : </a:t>
            </a:r>
            <a:r>
              <a:rPr lang="fr-FR">
                <a:latin typeface="Verdana"/>
                <a:ea typeface="Times New Roman" panose="02020603050405020304" pitchFamily="18" charset="0"/>
                <a:cs typeface="Arial"/>
              </a:rPr>
              <a:t>RRTHD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22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Verdana"/>
                <a:cs typeface="Arial"/>
              </a:rPr>
              <a:t>RRTHD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2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7E31B8D5-6264-4AEC-A366-C18A4F82E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9" y="1240656"/>
            <a:ext cx="5530239" cy="568147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F7935E8-1FB9-49C6-AAAB-E0917BBE0C0E}"/>
              </a:ext>
            </a:extLst>
          </p:cNvPr>
          <p:cNvSpPr txBox="1"/>
          <p:nvPr/>
        </p:nvSpPr>
        <p:spPr>
          <a:xfrm>
            <a:off x="5705606" y="3148209"/>
            <a:ext cx="309810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>
                <a:solidFill>
                  <a:srgbClr val="0BBAEF"/>
                </a:solidFill>
                <a:cs typeface="Calibri"/>
              </a:rPr>
              <a:t>Préambule </a:t>
            </a:r>
          </a:p>
          <a:p>
            <a:pPr algn="ctr"/>
            <a:endParaRPr lang="fr-FR" sz="2400">
              <a:solidFill>
                <a:srgbClr val="0BBAEF"/>
              </a:solidFill>
              <a:cs typeface="Calibri"/>
            </a:endParaRPr>
          </a:p>
          <a:p>
            <a:pPr algn="ctr"/>
            <a:r>
              <a:rPr lang="fr-FR" sz="2400">
                <a:solidFill>
                  <a:srgbClr val="0BBAEF"/>
                </a:solidFill>
              </a:rPr>
              <a:t>Vision de Renater en Pays de la Loir</a:t>
            </a:r>
            <a:r>
              <a:rPr lang="fr-FR" sz="2400">
                <a:solidFill>
                  <a:srgbClr val="0BBAEF"/>
                </a:solidFill>
                <a:latin typeface="Calibri"/>
                <a:cs typeface="Calibri"/>
              </a:rPr>
              <a:t>e</a:t>
            </a:r>
            <a:endParaRPr lang="fr-FR" sz="2400">
              <a:solidFill>
                <a:srgbClr val="0BBAE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87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Verdana"/>
                <a:cs typeface="Arial"/>
              </a:rPr>
              <a:t>RRTHD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DB2DFC0-F33F-40DF-90D7-FD3094801449}"/>
              </a:ext>
            </a:extLst>
          </p:cNvPr>
          <p:cNvSpPr txBox="1"/>
          <p:nvPr/>
        </p:nvSpPr>
        <p:spPr>
          <a:xfrm>
            <a:off x="392483" y="1363249"/>
            <a:ext cx="6939418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u="sng">
                <a:solidFill>
                  <a:srgbClr val="0070C0"/>
                </a:solidFill>
                <a:latin typeface="Arial"/>
                <a:cs typeface="Arial"/>
              </a:rPr>
              <a:t>Convention 3U en date du 15 avril 2019</a:t>
            </a:r>
            <a:endParaRPr lang="fr-FR" u="sng">
              <a:solidFill>
                <a:srgbClr val="0070C0"/>
              </a:solidFill>
              <a:ea typeface="+mn-lt"/>
              <a:cs typeface="+mn-lt"/>
            </a:endParaRPr>
          </a:p>
          <a:p>
            <a:pPr marL="1200150" lvl="2" indent="-285750">
              <a:spcBef>
                <a:spcPct val="50000"/>
              </a:spcBef>
              <a:buFont typeface="Arial,Sans-Serif"/>
              <a:buChar char="•"/>
            </a:pPr>
            <a:r>
              <a:rPr lang="fr-FR">
                <a:latin typeface="Arial"/>
                <a:cs typeface="Arial"/>
              </a:rPr>
              <a:t>Modalités d’exploitation </a:t>
            </a:r>
            <a:endParaRPr lang="en-US">
              <a:ea typeface="+mn-lt"/>
              <a:cs typeface="+mn-lt"/>
            </a:endParaRPr>
          </a:p>
          <a:p>
            <a:pPr marL="1200150" lvl="2" indent="-285750">
              <a:spcBef>
                <a:spcPct val="50000"/>
              </a:spcBef>
              <a:buFont typeface="Arial,Sans-Serif"/>
              <a:buChar char="•"/>
            </a:pPr>
            <a:r>
              <a:rPr lang="fr-FR">
                <a:latin typeface="Arial"/>
                <a:cs typeface="Arial"/>
              </a:rPr>
              <a:t>Dispositions financières ( 20 / 40 / 40 )</a:t>
            </a:r>
            <a:endParaRPr lang="en-US">
              <a:ea typeface="+mn-lt"/>
              <a:cs typeface="+mn-lt"/>
            </a:endParaRPr>
          </a:p>
          <a:p>
            <a:pPr marL="1200150" lvl="2" indent="-285750">
              <a:spcBef>
                <a:spcPct val="50000"/>
              </a:spcBef>
              <a:buFont typeface="Arial,Sans-Serif"/>
              <a:buChar char="•"/>
            </a:pPr>
            <a:r>
              <a:rPr lang="fr-FR">
                <a:solidFill>
                  <a:srgbClr val="000000"/>
                </a:solidFill>
                <a:latin typeface="Arial"/>
                <a:cs typeface="Arial"/>
              </a:rPr>
              <a:t>Pilotage du projet : UA</a:t>
            </a:r>
          </a:p>
          <a:p>
            <a:pPr lvl="2">
              <a:spcBef>
                <a:spcPct val="50000"/>
              </a:spcBef>
            </a:pPr>
            <a:endParaRPr lang="fr-FR" u="sng">
              <a:solidFill>
                <a:srgbClr val="0070C0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fr-FR" u="sng">
                <a:solidFill>
                  <a:srgbClr val="0070C0"/>
                </a:solidFill>
                <a:latin typeface="Arial"/>
                <a:cs typeface="Arial"/>
              </a:rPr>
              <a:t>Convention UA / Renater en date du 31 août</a:t>
            </a:r>
            <a:r>
              <a:rPr lang="fr-FR" u="sng">
                <a:solidFill>
                  <a:srgbClr val="0BBAEF"/>
                </a:solidFill>
                <a:latin typeface="Arial"/>
                <a:cs typeface="Arial"/>
              </a:rPr>
              <a:t> </a:t>
            </a:r>
            <a:r>
              <a:rPr lang="fr-FR" u="sng">
                <a:latin typeface="Arial"/>
                <a:cs typeface="Arial"/>
              </a:rPr>
              <a:t> </a:t>
            </a:r>
            <a:endParaRPr lang="fr-FR" u="sng">
              <a:latin typeface="Arial"/>
              <a:ea typeface="+mn-lt"/>
              <a:cs typeface="Arial"/>
            </a:endParaRPr>
          </a:p>
          <a:p>
            <a:pPr marL="1200150" lvl="2" indent="-285750">
              <a:spcBef>
                <a:spcPct val="50000"/>
              </a:spcBef>
              <a:buFont typeface="Arial"/>
              <a:buChar char="•"/>
            </a:pPr>
            <a:r>
              <a:rPr lang="fr-FR">
                <a:latin typeface="Arial"/>
                <a:ea typeface="+mn-lt"/>
                <a:cs typeface="+mn-lt"/>
              </a:rPr>
              <a:t>Convention de transfert de gestion et d’usage, réseau Nantes-Angers-Le Mans-Paris entre Renater et l’université d’Angers</a:t>
            </a:r>
            <a:endParaRPr lang="fr-FR">
              <a:latin typeface="Arial"/>
              <a:cs typeface="Arial"/>
            </a:endParaRPr>
          </a:p>
          <a:p>
            <a:pPr marL="1200150" lvl="2" indent="-285750">
              <a:spcBef>
                <a:spcPct val="50000"/>
              </a:spcBef>
              <a:buFont typeface="Arial"/>
              <a:buChar char="•"/>
            </a:pPr>
            <a:r>
              <a:rPr lang="fr-FR">
                <a:latin typeface="Arial"/>
                <a:cs typeface="Calibri"/>
              </a:rPr>
              <a:t>Financement Renater sur 2020 et 2021 : 144 K€</a:t>
            </a:r>
          </a:p>
          <a:p>
            <a:pPr marL="1200150" lvl="2" indent="-285750">
              <a:spcBef>
                <a:spcPct val="50000"/>
              </a:spcBef>
              <a:buFont typeface="Arial"/>
              <a:buChar char="•"/>
            </a:pPr>
            <a:endParaRPr lang="fr-FR">
              <a:latin typeface="Calibri"/>
              <a:cs typeface="Calibri"/>
            </a:endParaRPr>
          </a:p>
          <a:p>
            <a:pPr>
              <a:spcBef>
                <a:spcPct val="50000"/>
              </a:spcBef>
            </a:pPr>
            <a:r>
              <a:rPr lang="fr-FR" u="sng">
                <a:solidFill>
                  <a:srgbClr val="0070C0"/>
                </a:solidFill>
                <a:latin typeface="Arial"/>
                <a:cs typeface="Calibri"/>
              </a:rPr>
              <a:t>Convention en cours pour subvention Région / UA </a:t>
            </a:r>
          </a:p>
          <a:p>
            <a:pPr marL="1200150" lvl="2" indent="-285750">
              <a:spcBef>
                <a:spcPct val="50000"/>
              </a:spcBef>
              <a:buFont typeface="Arial"/>
              <a:buChar char="•"/>
            </a:pPr>
            <a:r>
              <a:rPr lang="fr-FR">
                <a:latin typeface="Arial"/>
                <a:cs typeface="Calibri"/>
              </a:rPr>
              <a:t>Financement de 59 K€ / an</a:t>
            </a:r>
          </a:p>
          <a:p>
            <a:endParaRPr lang="fr-FR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349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Verdana"/>
                <a:cs typeface="Arial"/>
              </a:rPr>
              <a:t>RRTHD</a:t>
            </a:r>
            <a:endParaRPr lang="fr-FR">
              <a:cs typeface="Arial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17665" y="2190466"/>
            <a:ext cx="8310366" cy="43038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>
                <a:latin typeface="Arial"/>
                <a:cs typeface="Arial"/>
              </a:rPr>
              <a:t>Liaisons  lambda 10Gb/s </a:t>
            </a:r>
            <a:r>
              <a:rPr lang="fr-FR" sz="1800" b="1">
                <a:latin typeface="Arial"/>
                <a:cs typeface="Arial"/>
              </a:rPr>
              <a:t>Gigalis</a:t>
            </a:r>
            <a:endParaRPr lang="fr-FR" sz="1800"/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fr-FR" sz="1600">
                <a:latin typeface="Arial"/>
                <a:ea typeface="Verdana"/>
                <a:cs typeface="Arial"/>
              </a:rPr>
              <a:t>Nantes – Angers</a:t>
            </a:r>
            <a:endParaRPr lang="en-US" sz="1600">
              <a:ea typeface="Verdana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fr-FR" sz="1600">
                <a:latin typeface="Arial"/>
                <a:ea typeface="Verdana"/>
                <a:cs typeface="Arial"/>
              </a:rPr>
              <a:t>Angers – Le Mans</a:t>
            </a:r>
            <a:endParaRPr lang="en-US" sz="1600">
              <a:ea typeface="Verdana"/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/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>
                <a:latin typeface="Arial"/>
                <a:cs typeface="Arial"/>
              </a:rPr>
              <a:t>Liaison FON OR-Angers </a:t>
            </a:r>
            <a:endParaRPr lang="en-US" sz="1800"/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fr-FR" sz="1600">
                <a:latin typeface="Arial"/>
                <a:ea typeface="Verdana"/>
                <a:cs typeface="Arial"/>
              </a:rPr>
              <a:t>Angers – Angers</a:t>
            </a:r>
            <a:endParaRPr lang="en-US" sz="1600">
              <a:ea typeface="Verdana"/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/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>
                <a:latin typeface="Arial"/>
                <a:cs typeface="Arial"/>
              </a:rPr>
              <a:t>Liaison FON Le Mans Université</a:t>
            </a:r>
            <a:endParaRPr lang="en-US" sz="1800"/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fr-FR" sz="1600">
                <a:latin typeface="Arial"/>
                <a:ea typeface="Verdana"/>
                <a:cs typeface="Arial"/>
              </a:rPr>
              <a:t>Le Mans – Le Mans</a:t>
            </a:r>
            <a:endParaRPr lang="en-US" sz="1600">
              <a:ea typeface="Verdana"/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/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>
                <a:latin typeface="Arial"/>
                <a:cs typeface="Arial"/>
              </a:rPr>
              <a:t>Liaison lambda 10Gb/s </a:t>
            </a:r>
            <a:r>
              <a:rPr lang="fr-FR" sz="1800" b="1">
                <a:latin typeface="Arial"/>
                <a:cs typeface="Arial"/>
              </a:rPr>
              <a:t>SFR (marché UA 2018/16 pour 3 ans à compter du 1</a:t>
            </a:r>
            <a:r>
              <a:rPr lang="fr-FR" sz="1800" b="1" baseline="30000">
                <a:latin typeface="Arial"/>
                <a:cs typeface="Arial"/>
              </a:rPr>
              <a:t>er</a:t>
            </a:r>
            <a:r>
              <a:rPr lang="fr-FR" sz="1800" b="1">
                <a:latin typeface="Arial"/>
                <a:cs typeface="Arial"/>
              </a:rPr>
              <a:t> oct 2019) </a:t>
            </a:r>
            <a:endParaRPr lang="en-US" sz="1800"/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fr-FR" sz="1600">
                <a:latin typeface="Arial"/>
                <a:ea typeface="Verdana"/>
                <a:cs typeface="Arial"/>
              </a:rPr>
              <a:t>Le Mans - Paris Telehouse2</a:t>
            </a:r>
            <a:endParaRPr lang="en-US" sz="1600">
              <a:ea typeface="Verdana"/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/>
          </a:p>
          <a:p>
            <a:pPr algn="just">
              <a:lnSpc>
                <a:spcPct val="150000"/>
              </a:lnSpc>
              <a:buFont typeface="Arial"/>
              <a:buChar char="•"/>
            </a:pPr>
            <a:endParaRPr lang="fr-FR" sz="180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A8FC4A2-0468-41B8-8A05-CD1CBE93234A}"/>
              </a:ext>
            </a:extLst>
          </p:cNvPr>
          <p:cNvSpPr txBox="1"/>
          <p:nvPr/>
        </p:nvSpPr>
        <p:spPr>
          <a:xfrm>
            <a:off x="559496" y="1436317"/>
            <a:ext cx="608347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>
                <a:solidFill>
                  <a:srgbClr val="0070C0"/>
                </a:solidFill>
                <a:latin typeface="Arial"/>
                <a:cs typeface="Arial"/>
              </a:rPr>
              <a:t>Quelques éléments techniques</a:t>
            </a:r>
          </a:p>
        </p:txBody>
      </p:sp>
    </p:spTree>
    <p:extLst>
      <p:ext uri="{BB962C8B-B14F-4D97-AF65-F5344CB8AC3E}">
        <p14:creationId xmlns:p14="http://schemas.microsoft.com/office/powerpoint/2010/main" val="67370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Verdana"/>
                <a:ea typeface="Verdana"/>
                <a:cs typeface="Arial"/>
              </a:rPr>
              <a:t>RRTHD en 2020 </a:t>
            </a:r>
            <a:endParaRPr lang="fr-FR">
              <a:cs typeface="Arial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0B061E41-4B26-46BB-9271-7646C5C17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39" y="1301103"/>
            <a:ext cx="7189938" cy="505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1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Verdana"/>
                <a:ea typeface="Verdana"/>
                <a:cs typeface="Arial"/>
              </a:rPr>
              <a:t>RRTHD &amp; CPER 2021-2027</a:t>
            </a:r>
            <a:endParaRPr lang="fr-FR">
              <a:cs typeface="Arial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FE110F5B-1E50-4826-8E5B-CE2CB542E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75" y="1332078"/>
            <a:ext cx="6803721" cy="50289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7DB872F-B4EB-4D4E-8679-0DE9DFABA03A}"/>
              </a:ext>
            </a:extLst>
          </p:cNvPr>
          <p:cNvSpPr txBox="1"/>
          <p:nvPr/>
        </p:nvSpPr>
        <p:spPr>
          <a:xfrm>
            <a:off x="6592866" y="2073057"/>
            <a:ext cx="342169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0070C0"/>
                </a:solidFill>
                <a:latin typeface="Arial"/>
                <a:cs typeface="Calibri"/>
              </a:rPr>
              <a:t>Un CPER unifié</a:t>
            </a:r>
            <a:r>
              <a:rPr lang="fr-FR">
                <a:solidFill>
                  <a:srgbClr val="0070C0"/>
                </a:solidFill>
                <a:latin typeface="Arial"/>
                <a:ea typeface="+mn-lt"/>
                <a:cs typeface="+mn-lt"/>
              </a:rPr>
              <a:t> de</a:t>
            </a:r>
            <a:endParaRPr lang="fr-FR">
              <a:solidFill>
                <a:srgbClr val="0070C0"/>
              </a:solidFill>
              <a:latin typeface="Calibri"/>
              <a:ea typeface="+mn-lt"/>
              <a:cs typeface="+mn-lt"/>
            </a:endParaRPr>
          </a:p>
          <a:p>
            <a:r>
              <a:rPr lang="fr-FR">
                <a:solidFill>
                  <a:srgbClr val="0070C0"/>
                </a:solidFill>
                <a:latin typeface="Arial"/>
                <a:ea typeface="+mn-lt"/>
                <a:cs typeface="+mn-lt"/>
              </a:rPr>
              <a:t> 2</a:t>
            </a:r>
            <a:r>
              <a:rPr lang="fr-FR">
                <a:solidFill>
                  <a:srgbClr val="0070C0"/>
                </a:solidFill>
                <a:ea typeface="+mn-lt"/>
                <a:cs typeface="+mn-lt"/>
              </a:rPr>
              <a:t>6,4M€ entre les 3U</a:t>
            </a:r>
            <a:endParaRPr lang="fr-FR">
              <a:solidFill>
                <a:srgbClr val="0070C0"/>
              </a:solidFill>
              <a:cs typeface="Calibri"/>
            </a:endParaRPr>
          </a:p>
          <a:p>
            <a:endParaRPr lang="fr-FR">
              <a:solidFill>
                <a:srgbClr val="0070C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r-FR">
                <a:solidFill>
                  <a:srgbClr val="0070C0"/>
                </a:solidFill>
                <a:ea typeface="+mn-lt"/>
                <a:cs typeface="+mn-lt"/>
              </a:rPr>
              <a:t>Réseaux : 4M€</a:t>
            </a:r>
            <a:endParaRPr lang="fr-FR">
              <a:solidFill>
                <a:srgbClr val="0070C0"/>
              </a:solidFill>
              <a:cs typeface="Calibri"/>
            </a:endParaRPr>
          </a:p>
          <a:p>
            <a:endParaRPr lang="fr-FR">
              <a:solidFill>
                <a:srgbClr val="0070C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r-FR">
                <a:solidFill>
                  <a:srgbClr val="0070C0"/>
                </a:solidFill>
                <a:ea typeface="+mn-lt"/>
                <a:cs typeface="+mn-lt"/>
              </a:rPr>
              <a:t>Datacenter (Nantes) </a:t>
            </a:r>
          </a:p>
          <a:p>
            <a:r>
              <a:rPr lang="fr-FR">
                <a:solidFill>
                  <a:srgbClr val="0070C0"/>
                </a:solidFill>
                <a:ea typeface="+mn-lt"/>
                <a:cs typeface="+mn-lt"/>
              </a:rPr>
              <a:t>       13,4 M€</a:t>
            </a:r>
            <a:endParaRPr lang="fr-FR">
              <a:solidFill>
                <a:srgbClr val="0070C0"/>
              </a:solidFill>
              <a:cs typeface="Calibri"/>
            </a:endParaRPr>
          </a:p>
          <a:p>
            <a:endParaRPr lang="fr-FR">
              <a:solidFill>
                <a:srgbClr val="0070C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r-FR">
                <a:solidFill>
                  <a:srgbClr val="0070C0"/>
                </a:solidFill>
                <a:ea typeface="+mn-lt"/>
                <a:cs typeface="+mn-lt"/>
              </a:rPr>
              <a:t>Calcul : 9M€</a:t>
            </a:r>
            <a:endParaRPr lang="fr-FR">
              <a:solidFill>
                <a:srgbClr val="0070C0"/>
              </a:solidFill>
              <a:cs typeface="Calibri"/>
            </a:endParaRPr>
          </a:p>
          <a:p>
            <a:endParaRPr lang="fr-FR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4841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147d9e7dc2122205fb1b393135fa8e95be45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ivrable-FR-A4-Paysage-201609">
  <a:themeElements>
    <a:clrScheme name="Wavestone 2">
      <a:dk1>
        <a:srgbClr val="5F5F5F"/>
      </a:dk1>
      <a:lt1>
        <a:srgbClr val="FFFFFF"/>
      </a:lt1>
      <a:dk2>
        <a:srgbClr val="F4F3F0"/>
      </a:dk2>
      <a:lt2>
        <a:srgbClr val="503078"/>
      </a:lt2>
      <a:accent1>
        <a:srgbClr val="8C9B9C"/>
      </a:accent1>
      <a:accent2>
        <a:srgbClr val="CAC5B8"/>
      </a:accent2>
      <a:accent3>
        <a:srgbClr val="667E76"/>
      </a:accent3>
      <a:accent4>
        <a:srgbClr val="938481"/>
      </a:accent4>
      <a:accent5>
        <a:srgbClr val="048B9A"/>
      </a:accent5>
      <a:accent6>
        <a:srgbClr val="D1B4A6"/>
      </a:accent6>
      <a:hlink>
        <a:srgbClr val="048B9A"/>
      </a:hlink>
      <a:folHlink>
        <a:srgbClr val="048B9A"/>
      </a:folHlink>
    </a:clrScheme>
    <a:fontScheme name="Wavestone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2"/>
            </a:solidFill>
            <a:ea typeface="+mj-ea"/>
            <a:cs typeface="+mj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rIns="108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.Livrable-FR-A4-Paysage-201609.potx" id="{FCD3306F-7B95-4C31-9348-D41334DD14B8}" vid="{F403B9CA-B509-487D-BCC2-78A399799CE8}"/>
    </a:ext>
  </a:extLst>
</a:theme>
</file>

<file path=ppt/theme/theme6.xml><?xml version="1.0" encoding="utf-8"?>
<a:theme xmlns:a="http://schemas.openxmlformats.org/drawingml/2006/main" name="1_Livrable-FR-A4-Paysage-201609">
  <a:themeElements>
    <a:clrScheme name="Wavestone 2">
      <a:dk1>
        <a:srgbClr val="5F5F5F"/>
      </a:dk1>
      <a:lt1>
        <a:srgbClr val="FFFFFF"/>
      </a:lt1>
      <a:dk2>
        <a:srgbClr val="F4F3F0"/>
      </a:dk2>
      <a:lt2>
        <a:srgbClr val="503078"/>
      </a:lt2>
      <a:accent1>
        <a:srgbClr val="8C9B9C"/>
      </a:accent1>
      <a:accent2>
        <a:srgbClr val="CAC5B8"/>
      </a:accent2>
      <a:accent3>
        <a:srgbClr val="667E76"/>
      </a:accent3>
      <a:accent4>
        <a:srgbClr val="938481"/>
      </a:accent4>
      <a:accent5>
        <a:srgbClr val="048B9A"/>
      </a:accent5>
      <a:accent6>
        <a:srgbClr val="D1B4A6"/>
      </a:accent6>
      <a:hlink>
        <a:srgbClr val="048B9A"/>
      </a:hlink>
      <a:folHlink>
        <a:srgbClr val="048B9A"/>
      </a:folHlink>
    </a:clrScheme>
    <a:fontScheme name="Wavestone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2"/>
            </a:solidFill>
            <a:ea typeface="+mj-ea"/>
            <a:cs typeface="+mj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rIns="108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.Livrable-FR-A4-Paysage-201609.potx" id="{FCD3306F-7B95-4C31-9348-D41334DD14B8}" vid="{F403B9CA-B509-487D-BCC2-78A399799CE8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5124F87E27A249A3E5FD8F38EE66B6" ma:contentTypeVersion="8" ma:contentTypeDescription="Crée un document." ma:contentTypeScope="" ma:versionID="c48e185e1733c2a7bbf0839185cf25a6">
  <xsd:schema xmlns:xsd="http://www.w3.org/2001/XMLSchema" xmlns:xs="http://www.w3.org/2001/XMLSchema" xmlns:p="http://schemas.microsoft.com/office/2006/metadata/properties" xmlns:ns2="c85ac62b-27f5-466b-a372-3296fbd6ea94" xmlns:ns3="14b81776-e133-4dce-b2e8-6afb0b38aa2f" targetNamespace="http://schemas.microsoft.com/office/2006/metadata/properties" ma:root="true" ma:fieldsID="0ab17e79f18687d7b559ed312f22019a" ns2:_="" ns3:_="">
    <xsd:import namespace="c85ac62b-27f5-466b-a372-3296fbd6ea94"/>
    <xsd:import namespace="14b81776-e133-4dce-b2e8-6afb0b38aa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ac62b-27f5-466b-a372-3296fbd6ea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81776-e133-4dce-b2e8-6afb0b38aa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4b81776-e133-4dce-b2e8-6afb0b38aa2f">
      <UserInfo>
        <DisplayName>Christophe Delalande</DisplayName>
        <AccountId>21</AccountId>
        <AccountType/>
      </UserInfo>
      <UserInfo>
        <DisplayName>Jean-Jacques Plard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12CCE84-2782-466D-8A69-84CC19A2D7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8FABF3-C1FC-4DC5-B78D-A32D2B3BBC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5ac62b-27f5-466b-a372-3296fbd6ea94"/>
    <ds:schemaRef ds:uri="14b81776-e133-4dce-b2e8-6afb0b38aa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EC3839-6E11-4460-8B8E-A99F6FD854CE}">
  <ds:schemaRefs>
    <ds:schemaRef ds:uri="c85ac62b-27f5-466b-a372-3296fbd6ea94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14b81776-e133-4dce-b2e8-6afb0b38aa2f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1957</Words>
  <Application>Microsoft Office PowerPoint</Application>
  <PresentationFormat>Affichage à l'écran (4:3)</PresentationFormat>
  <Paragraphs>290</Paragraphs>
  <Slides>36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36</vt:i4>
      </vt:variant>
    </vt:vector>
  </HeadingPairs>
  <TitlesOfParts>
    <vt:vector size="51" baseType="lpstr">
      <vt:lpstr>Arial</vt:lpstr>
      <vt:lpstr>Arial,Sans-Serif</vt:lpstr>
      <vt:lpstr>Calibri</vt:lpstr>
      <vt:lpstr>Century Gothic</vt:lpstr>
      <vt:lpstr>LucidaGrande</vt:lpstr>
      <vt:lpstr>Symbol</vt:lpstr>
      <vt:lpstr>Tahoma</vt:lpstr>
      <vt:lpstr>Tempus Sans ITC</vt:lpstr>
      <vt:lpstr>Verdana</vt:lpstr>
      <vt:lpstr>Thème Office</vt:lpstr>
      <vt:lpstr>1_Conception personnalisée</vt:lpstr>
      <vt:lpstr>Conception personnalisée</vt:lpstr>
      <vt:lpstr>4_Thème Office</vt:lpstr>
      <vt:lpstr>Livrable-FR-A4-Paysage-201609</vt:lpstr>
      <vt:lpstr>1_Livrable-FR-A4-Paysage-201609</vt:lpstr>
      <vt:lpstr>Commission Permanente du Numérique</vt:lpstr>
      <vt:lpstr>Ordre du jour</vt:lpstr>
      <vt:lpstr>Approbation du relevé de conclusions  de la CPN du 26 juin 2020</vt:lpstr>
      <vt:lpstr>Politique régionale : RRTHD</vt:lpstr>
      <vt:lpstr>RRTHD</vt:lpstr>
      <vt:lpstr>RRTHD</vt:lpstr>
      <vt:lpstr>RRTHD</vt:lpstr>
      <vt:lpstr>RRTHD en 2020 </vt:lpstr>
      <vt:lpstr>RRTHD &amp; CPER 2021-2027</vt:lpstr>
      <vt:lpstr>RRTHD : trajectoire technique</vt:lpstr>
      <vt:lpstr>RRTHD : trajectoire technique</vt:lpstr>
      <vt:lpstr>RRTHD : prochains jalons</vt:lpstr>
      <vt:lpstr>Projet Hype 13</vt:lpstr>
      <vt:lpstr>Projet Hype 13</vt:lpstr>
      <vt:lpstr>Mesures COVID &amp; renforcement des services aux usagers </vt:lpstr>
      <vt:lpstr>Nouvelle vague achats portables pour COVID</vt:lpstr>
      <vt:lpstr>Prise en charge des matériels des personnels BIATSS des composantes par la DDN</vt:lpstr>
      <vt:lpstr>Dispositif équipement  nouveaux arrivants UA</vt:lpstr>
      <vt:lpstr>Mesures de rentrée  pour étudiants en difficulté</vt:lpstr>
      <vt:lpstr>Evolution du dispositif classe virtuelle</vt:lpstr>
      <vt:lpstr>Evolution du dispositif classe virtuelle</vt:lpstr>
      <vt:lpstr>Evolution du dispositif classe virtuelle</vt:lpstr>
      <vt:lpstr>Formations par micro-learning</vt:lpstr>
      <vt:lpstr>Projet de formation des personnels</vt:lpstr>
      <vt:lpstr>Projet de formation des personnels</vt:lpstr>
      <vt:lpstr>Projet de formation des personnels</vt:lpstr>
      <vt:lpstr>Projet de formation des personnels</vt:lpstr>
      <vt:lpstr>Projet de formation des personnels</vt:lpstr>
      <vt:lpstr>Copies écran v.0</vt:lpstr>
      <vt:lpstr>Projet de formation des personnels</vt:lpstr>
      <vt:lpstr>Examens de janvier</vt:lpstr>
      <vt:lpstr>Organiser les examens  avec le Lab’UA</vt:lpstr>
      <vt:lpstr>Infrastructure de  video-projection</vt:lpstr>
      <vt:lpstr>Questions diverses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Schrafstetter</dc:creator>
  <cp:lastModifiedBy>Paola</cp:lastModifiedBy>
  <cp:revision>1</cp:revision>
  <cp:lastPrinted>2020-06-18T16:33:05Z</cp:lastPrinted>
  <dcterms:created xsi:type="dcterms:W3CDTF">2017-09-01T12:55:01Z</dcterms:created>
  <dcterms:modified xsi:type="dcterms:W3CDTF">2020-10-06T13:41:09Z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0x010100315124F87E27A249A3E5FD8F38EE66B6</vt:lpwstr>
  </property>
  <property fmtid="{D5CDD505-2E9C-101B-9397-08002B2CF9AE}" pid="3" name="AuthorIds_UIVersion_1536">
    <vt:lpwstr>6</vt:lpwstr>
  </property>
</Properties>
</file>