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7" r:id="rId5"/>
    <p:sldMasterId id="2147483709" r:id="rId6"/>
    <p:sldMasterId id="2147483822" r:id="rId7"/>
    <p:sldMasterId id="2147483843" r:id="rId8"/>
  </p:sldMasterIdLst>
  <p:notesMasterIdLst>
    <p:notesMasterId r:id="rId60"/>
  </p:notesMasterIdLst>
  <p:sldIdLst>
    <p:sldId id="256" r:id="rId9"/>
    <p:sldId id="831" r:id="rId10"/>
    <p:sldId id="705" r:id="rId11"/>
    <p:sldId id="819" r:id="rId12"/>
    <p:sldId id="843" r:id="rId13"/>
    <p:sldId id="821" r:id="rId14"/>
    <p:sldId id="841" r:id="rId15"/>
    <p:sldId id="840" r:id="rId16"/>
    <p:sldId id="844" r:id="rId17"/>
    <p:sldId id="846" r:id="rId18"/>
    <p:sldId id="845" r:id="rId19"/>
    <p:sldId id="842" r:id="rId20"/>
    <p:sldId id="812" r:id="rId21"/>
    <p:sldId id="852" r:id="rId22"/>
    <p:sldId id="853" r:id="rId23"/>
    <p:sldId id="854" r:id="rId24"/>
    <p:sldId id="855" r:id="rId25"/>
    <p:sldId id="856" r:id="rId26"/>
    <p:sldId id="857" r:id="rId27"/>
    <p:sldId id="814" r:id="rId28"/>
    <p:sldId id="858" r:id="rId29"/>
    <p:sldId id="816" r:id="rId30"/>
    <p:sldId id="817" r:id="rId31"/>
    <p:sldId id="859" r:id="rId32"/>
    <p:sldId id="818" r:id="rId33"/>
    <p:sldId id="820" r:id="rId34"/>
    <p:sldId id="834" r:id="rId35"/>
    <p:sldId id="822" r:id="rId36"/>
    <p:sldId id="823" r:id="rId37"/>
    <p:sldId id="824" r:id="rId38"/>
    <p:sldId id="836" r:id="rId39"/>
    <p:sldId id="837" r:id="rId40"/>
    <p:sldId id="826" r:id="rId41"/>
    <p:sldId id="827" r:id="rId42"/>
    <p:sldId id="848" r:id="rId43"/>
    <p:sldId id="849" r:id="rId44"/>
    <p:sldId id="850" r:id="rId45"/>
    <p:sldId id="851" r:id="rId46"/>
    <p:sldId id="828" r:id="rId47"/>
    <p:sldId id="775" r:id="rId48"/>
    <p:sldId id="832" r:id="rId49"/>
    <p:sldId id="833" r:id="rId50"/>
    <p:sldId id="839" r:id="rId51"/>
    <p:sldId id="773" r:id="rId52"/>
    <p:sldId id="829" r:id="rId53"/>
    <p:sldId id="838" r:id="rId54"/>
    <p:sldId id="830" r:id="rId55"/>
    <p:sldId id="847" r:id="rId56"/>
    <p:sldId id="713" r:id="rId57"/>
    <p:sldId id="493" r:id="rId58"/>
    <p:sldId id="492" r:id="rId59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3428358-90C1-42B6-B31F-5F2103B8D6BC}">
          <p14:sldIdLst>
            <p14:sldId id="256"/>
          </p14:sldIdLst>
        </p14:section>
        <p14:section name="Section sans titre" id="{EF803953-6F88-448A-A4D0-18F6A986EFF8}">
          <p14:sldIdLst>
            <p14:sldId id="831"/>
            <p14:sldId id="705"/>
            <p14:sldId id="819"/>
            <p14:sldId id="843"/>
            <p14:sldId id="821"/>
            <p14:sldId id="841"/>
            <p14:sldId id="840"/>
            <p14:sldId id="844"/>
            <p14:sldId id="846"/>
            <p14:sldId id="845"/>
            <p14:sldId id="842"/>
            <p14:sldId id="812"/>
            <p14:sldId id="852"/>
            <p14:sldId id="853"/>
            <p14:sldId id="854"/>
            <p14:sldId id="855"/>
            <p14:sldId id="856"/>
            <p14:sldId id="857"/>
            <p14:sldId id="814"/>
            <p14:sldId id="858"/>
            <p14:sldId id="816"/>
            <p14:sldId id="817"/>
            <p14:sldId id="859"/>
            <p14:sldId id="818"/>
            <p14:sldId id="820"/>
            <p14:sldId id="834"/>
            <p14:sldId id="822"/>
            <p14:sldId id="823"/>
            <p14:sldId id="824"/>
            <p14:sldId id="836"/>
            <p14:sldId id="837"/>
            <p14:sldId id="826"/>
            <p14:sldId id="827"/>
            <p14:sldId id="848"/>
            <p14:sldId id="849"/>
            <p14:sldId id="850"/>
            <p14:sldId id="851"/>
            <p14:sldId id="828"/>
            <p14:sldId id="775"/>
            <p14:sldId id="832"/>
            <p14:sldId id="833"/>
            <p14:sldId id="839"/>
            <p14:sldId id="773"/>
            <p14:sldId id="829"/>
            <p14:sldId id="838"/>
            <p14:sldId id="830"/>
            <p14:sldId id="847"/>
            <p14:sldId id="713"/>
            <p14:sldId id="493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 Vincendeau" initials="SV" lastIdx="1" clrIdx="0"/>
  <p:cmAuthor id="1" name="Daniel Bourrion" initials="DB" lastIdx="1" clrIdx="1">
    <p:extLst>
      <p:ext uri="{19B8F6BF-5375-455C-9EA6-DF929625EA0E}">
        <p15:presenceInfo xmlns:p15="http://schemas.microsoft.com/office/powerpoint/2012/main" userId="S::daniel.bourrion@univ-angers.fr::5d034e2d-c6aa-4c66-b6fb-18a87295a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AEF"/>
    <a:srgbClr val="0BBBEF"/>
    <a:srgbClr val="000000"/>
    <a:srgbClr val="898989"/>
    <a:srgbClr val="69B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03533-A28B-4F6C-98FA-BA19131CC8DB}" v="26" dt="2022-03-17T09:49:07.113"/>
    <p1510:client id="{5137817C-A265-7944-B754-E69FBE7A74A7}" v="26" dt="2022-03-17T11:04:19.310"/>
    <p1510:client id="{51EE745C-2859-49CB-A44C-3AC4298F0166}" v="14" dt="2022-03-17T13:53:41.451"/>
    <p1510:client id="{7300C6FB-FC78-4116-9766-C935ED69F551}" v="8" dt="2022-03-17T10:57:31.543"/>
    <p1510:client id="{77A6629A-8E30-3CCB-51C8-7696BE223C7A}" v="66" dt="2022-03-17T14:59:58.656"/>
    <p1510:client id="{7CDC5E01-21A2-0E43-3C33-94E3FEC867B7}" v="419" dt="2022-03-17T14:29:04.578"/>
    <p1510:client id="{9A569C78-B529-557C-466A-C3BB084BCF6A}" v="47" dt="2022-03-17T23:27:24.139"/>
    <p1510:client id="{A1110291-2DA7-42F5-94E2-732960B28F31}" v="15" dt="2022-03-18T06:45:07.300"/>
    <p1510:client id="{A1D9B370-8E4F-F9E1-A21F-8612F7AE3547}" v="44" dt="2022-03-17T08:20:07.981"/>
    <p1510:client id="{A6D9A55F-F017-40D8-8DB6-DB4465E9C4F1}" v="4" dt="2022-03-18T07:35:55.768"/>
    <p1510:client id="{B97CF02F-FB5D-3107-FB42-217AA7B020DC}" v="7" dt="2022-03-17T14:33:10.705"/>
    <p1510:client id="{F8A4B4B3-0AB0-40B1-BECD-B27920CEF78F}" v="96" dt="2022-03-17T13:48:44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tags" Target="tags/tag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microsoft.com/office/2015/10/relationships/revisionInfo" Target="revisionInfo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niv-angers.fr\espace_des_personnels\PRESIDENCE\DAG\Sg-Secret-Gen\ELECTIONS\3%20CONSEILS%20CENTRAUX\CONSEILS%20CENTRAUX%202022%20-%20Usagers\D&#233;pouillement\R&#233;sultats%20et%20participation\Taux%20de%20participation%20Usagers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niv-angers.fr\espace_des_personnels\PRESIDENCE\DAG\Sg-Secret-Gen\ELECTIONS\3%20CONSEILS%20CENTRAUX\CONSEILS%20CENTRAUX%202022%20-%20Usagers\D&#233;pouillement\R&#233;sultats%20et%20participation\Taux%20de%20participation%20Usagers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>
                <a:solidFill>
                  <a:srgbClr val="0070C0"/>
                </a:solidFill>
              </a:rPr>
              <a:t>Taux de participation global au Conseil d'administration</a:t>
            </a:r>
          </a:p>
        </c:rich>
      </c:tx>
      <c:layout>
        <c:manualLayout>
          <c:xMode val="edge"/>
          <c:yMode val="edge"/>
          <c:x val="0.166336155770337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Graphiques!$B$5</c:f>
              <c:strCache>
                <c:ptCount val="1"/>
                <c:pt idx="0">
                  <c:v>Taux de participation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Graphiques!$A$6:$A$10</c:f>
              <c:numCache>
                <c:formatCode>General</c:formatCode>
                <c:ptCount val="5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  <c:pt idx="4">
                  <c:v>2022</c:v>
                </c:pt>
              </c:numCache>
            </c:numRef>
          </c:cat>
          <c:val>
            <c:numRef>
              <c:f>Graphiques!$B$6:$B$10</c:f>
              <c:numCache>
                <c:formatCode>0.00%</c:formatCode>
                <c:ptCount val="5"/>
                <c:pt idx="0">
                  <c:v>0.15310000000000001</c:v>
                </c:pt>
                <c:pt idx="1">
                  <c:v>0.1338</c:v>
                </c:pt>
                <c:pt idx="2">
                  <c:v>0.1086</c:v>
                </c:pt>
                <c:pt idx="3">
                  <c:v>8.2400000000000001E-2</c:v>
                </c:pt>
                <c:pt idx="4">
                  <c:v>0.12189999999999999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BE-4684-981D-2E8ABB0CD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687744"/>
        <c:axId val="309559696"/>
      </c:lineChart>
      <c:catAx>
        <c:axId val="22668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9559696"/>
        <c:crosses val="autoZero"/>
        <c:auto val="1"/>
        <c:lblAlgn val="ctr"/>
        <c:lblOffset val="100"/>
        <c:noMultiLvlLbl val="0"/>
      </c:catAx>
      <c:valAx>
        <c:axId val="30955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668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i="0" baseline="0">
                <a:solidFill>
                  <a:srgbClr val="C00000"/>
                </a:solidFill>
                <a:effectLst/>
              </a:rPr>
              <a:t>Taux de participation global à la Commission de la formation et de la vie universitaire</a:t>
            </a:r>
            <a:endParaRPr lang="fr-FR" sz="2400" b="1">
              <a:solidFill>
                <a:srgbClr val="C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Graphiques!$B$39</c:f>
              <c:strCache>
                <c:ptCount val="1"/>
                <c:pt idx="0">
                  <c:v>Taux de participation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Graphiques!$A$40:$A$44</c:f>
              <c:numCache>
                <c:formatCode>General</c:formatCode>
                <c:ptCount val="5"/>
                <c:pt idx="0">
                  <c:v>2014</c:v>
                </c:pt>
                <c:pt idx="1">
                  <c:v>2016</c:v>
                </c:pt>
                <c:pt idx="2">
                  <c:v>2018</c:v>
                </c:pt>
                <c:pt idx="3">
                  <c:v>2020</c:v>
                </c:pt>
                <c:pt idx="4">
                  <c:v>2022</c:v>
                </c:pt>
              </c:numCache>
            </c:numRef>
          </c:cat>
          <c:val>
            <c:numRef>
              <c:f>Graphiques!$B$40:$B$44</c:f>
              <c:numCache>
                <c:formatCode>0.00%</c:formatCode>
                <c:ptCount val="5"/>
                <c:pt idx="0">
                  <c:v>0.15429999999999999</c:v>
                </c:pt>
                <c:pt idx="1">
                  <c:v>0.13669999999999999</c:v>
                </c:pt>
                <c:pt idx="2">
                  <c:v>0.1091</c:v>
                </c:pt>
                <c:pt idx="3">
                  <c:v>7.1599999999999997E-2</c:v>
                </c:pt>
                <c:pt idx="4">
                  <c:v>8.6199999999999999E-2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4B-4532-B938-EDB61464C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8698832"/>
        <c:axId val="308693344"/>
      </c:lineChart>
      <c:catAx>
        <c:axId val="30869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8693344"/>
        <c:crosses val="autoZero"/>
        <c:auto val="1"/>
        <c:lblAlgn val="ctr"/>
        <c:lblOffset val="100"/>
        <c:noMultiLvlLbl val="0"/>
      </c:catAx>
      <c:valAx>
        <c:axId val="30869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86988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9EAD-AD01-4746-BD3C-71A663349F42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D956-6367-49CA-B37E-8B9CA66BF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BD956-6367-49CA-B37E-8B9CA66BF27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33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28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8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7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21823A-F740-42C3-ACB0-61FD95936EAA}"/>
              </a:ext>
            </a:extLst>
          </p:cNvPr>
          <p:cNvSpPr/>
          <p:nvPr userDrawn="1"/>
        </p:nvSpPr>
        <p:spPr>
          <a:xfrm>
            <a:off x="163902" y="145062"/>
            <a:ext cx="8816196" cy="3252188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2979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6392"/>
            <a:ext cx="6858000" cy="13414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EC214-D9D2-4665-977E-C37D135B8E86}"/>
              </a:ext>
            </a:extLst>
          </p:cNvPr>
          <p:cNvSpPr/>
          <p:nvPr userDrawn="1"/>
        </p:nvSpPr>
        <p:spPr>
          <a:xfrm>
            <a:off x="163902" y="145062"/>
            <a:ext cx="559998" cy="138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65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6947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916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470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364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31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1563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9142F-7272-41AA-89FA-98415222E6FA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5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400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3268EE-B5C7-4C5E-96C0-636DCFD5B750}"/>
              </a:ext>
            </a:extLst>
          </p:cNvPr>
          <p:cNvSpPr/>
          <p:nvPr userDrawn="1"/>
        </p:nvSpPr>
        <p:spPr>
          <a:xfrm>
            <a:off x="314678" y="310551"/>
            <a:ext cx="8669547" cy="9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180735-B75E-457E-8CC5-70C8F5D93868}"/>
              </a:ext>
            </a:extLst>
          </p:cNvPr>
          <p:cNvSpPr/>
          <p:nvPr userDrawn="1"/>
        </p:nvSpPr>
        <p:spPr>
          <a:xfrm>
            <a:off x="198408" y="163902"/>
            <a:ext cx="8669547" cy="905774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1"/>
            <a:ext cx="7886700" cy="759126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996"/>
            <a:ext cx="7886700" cy="4675967"/>
          </a:xfrm>
        </p:spPr>
        <p:txBody>
          <a:bodyPr/>
          <a:lstStyle>
            <a:lvl2pPr marL="685800" indent="-228600">
              <a:buFont typeface="Verdana" panose="020B0604030504040204" pitchFamily="34" charset="0"/>
              <a:buChar char="–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4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4843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8044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257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2616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65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858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9587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2156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20350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5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4817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989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5D449D-C643-48A7-BD21-96E794B46011}"/>
              </a:ext>
            </a:extLst>
          </p:cNvPr>
          <p:cNvSpPr/>
          <p:nvPr userDrawn="1"/>
        </p:nvSpPr>
        <p:spPr>
          <a:xfrm>
            <a:off x="314678" y="310550"/>
            <a:ext cx="8669547" cy="3562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D4570A-232C-435D-AFE1-AD6DAD22DFD9}"/>
              </a:ext>
            </a:extLst>
          </p:cNvPr>
          <p:cNvSpPr/>
          <p:nvPr userDrawn="1"/>
        </p:nvSpPr>
        <p:spPr>
          <a:xfrm>
            <a:off x="198408" y="146649"/>
            <a:ext cx="8669547" cy="3562709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8747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7202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4961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4543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0317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BDE18-7311-4D84-95CA-5D3720DCD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5B82AA-5F66-49EA-B902-E3C9DEA7E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65899-6662-4A98-B504-821FCED8542D}"/>
              </a:ext>
            </a:extLst>
          </p:cNvPr>
          <p:cNvSpPr/>
          <p:nvPr userDrawn="1"/>
        </p:nvSpPr>
        <p:spPr>
          <a:xfrm>
            <a:off x="0" y="1"/>
            <a:ext cx="900836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F5822-830B-4B01-88D8-B7D29C796E95}"/>
              </a:ext>
            </a:extLst>
          </p:cNvPr>
          <p:cNvSpPr/>
          <p:nvPr userDrawn="1"/>
        </p:nvSpPr>
        <p:spPr>
          <a:xfrm>
            <a:off x="78581" y="95249"/>
            <a:ext cx="8991000" cy="6660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70585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8A04F6-BC06-49DE-AE35-07E6C02478C8}"/>
              </a:ext>
            </a:extLst>
          </p:cNvPr>
          <p:cNvSpPr/>
          <p:nvPr userDrawn="1"/>
        </p:nvSpPr>
        <p:spPr>
          <a:xfrm>
            <a:off x="357187" y="486172"/>
            <a:ext cx="8596313" cy="2949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480EBF-863D-4F47-9684-06EAAECA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" y="232570"/>
            <a:ext cx="8605838" cy="2891631"/>
          </a:xfrm>
          <a:solidFill>
            <a:srgbClr val="0BBBEF"/>
          </a:solidFill>
        </p:spPr>
        <p:txBody>
          <a:bodyPr anchor="ctr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C19024-B985-4959-AA8E-F82FF5CB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37" y="3537745"/>
            <a:ext cx="8234363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99EE0F-4835-44FC-9C71-F5C1274C3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0693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DFEB0D-8C6F-4239-A2C8-0E1BBD8132D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9E5EC5-C364-4CAC-876F-BCFEB9E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04604-87A8-4B52-A5CE-B9A72243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2471"/>
            <a:ext cx="7886700" cy="35647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4823D1-1F79-427E-AD4D-3862830B3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48736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538667-5CEF-40D4-BB4B-73F5027F845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7283E42-833D-4ED4-B08D-E59D79C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78FDDBF-890B-45AB-99D4-6941BEC00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61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39091-94BF-4AB9-B41C-CB0F9276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022723-B1E4-4D21-A029-81B1688B2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D07E78-F805-4EE4-B956-60038269E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C910A2-5A78-4589-8976-64E92853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2BD5B3-BF30-453F-8434-0ED6EB0C1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</p:spTree>
    <p:extLst>
      <p:ext uri="{BB962C8B-B14F-4D97-AF65-F5344CB8AC3E}">
        <p14:creationId xmlns:p14="http://schemas.microsoft.com/office/powerpoint/2010/main" val="17665377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30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26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Noi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7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7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7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982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8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8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8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13075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1268414"/>
            <a:ext cx="8507077" cy="4968875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3A78BB8-1A9B-4281-867D-7F46668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1590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3"/>
            <a:ext cx="4126657" cy="4968000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436" y="1268413"/>
            <a:ext cx="4126657" cy="4968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111C96-5471-4B1E-8E82-0A858416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67590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9328"/>
            <a:ext cx="571562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2091951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894574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3697197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4499820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8718" y="1289328"/>
            <a:ext cx="12756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8718" y="4499820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8718" y="3697197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8718" y="2894574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8718" y="2091951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5302445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8718" y="5302445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24638" y="1289328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638" y="2091951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8" y="2894574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8" y="3697197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24638" y="4499820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24638" y="5302445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977794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2012"/>
            <a:ext cx="5594684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75755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233094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708635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556188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9983" y="1282012"/>
            <a:ext cx="1159660" cy="4140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9983" y="556188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9983" y="2708635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9983" y="2233094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9983" y="175755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3184176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9983" y="3184176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26662" y="3659717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26662" y="4135258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19983" y="4135258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19983" y="3659717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26662" y="4610799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19983" y="4610799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26662" y="5086340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19983" y="5086340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30222" y="1282012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30222" y="175755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30222" y="2233094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30222" y="2708635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30222" y="3184176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0222" y="3659717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30222" y="4135258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30222" y="4610799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30222" y="5086340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30222" y="556188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33147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1134723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3290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88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10511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1961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35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6"/>
            <a:ext cx="9144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4"/>
          <a:stretch/>
        </p:blipFill>
        <p:spPr bwMode="auto">
          <a:xfrm>
            <a:off x="-14356" y="1"/>
            <a:ext cx="9158356" cy="6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0"/>
            <a:ext cx="2126274" cy="52292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PARIS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LONDRES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YORK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SINGAPORE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DUBAI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SAO PAULO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LUXEMBOURG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MADRID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MILAN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BRUXELLES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GENEVE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CASABLANCA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ISTAMBUL *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LYON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MARSEILLE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5301209"/>
            <a:ext cx="69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6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64549" y="3212976"/>
          <a:ext cx="8671012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fr-FR" sz="900" b="1"/>
                        <a:t>Niveau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fr-FR" sz="10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fr-FR" sz="22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45673" y="410412"/>
            <a:ext cx="438042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Remaining bug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Police Tahoma italique ne passe pas à l’impression depuis un document PDF généré directement par PPT.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Passer par une imprimante PDF type PDF Creator.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/>
        </p:nvGraphicFramePr>
        <p:xfrm>
          <a:off x="335141" y="1470716"/>
          <a:ext cx="8520100" cy="177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326140"/>
          </a:xfrm>
        </p:spPr>
        <p:txBody>
          <a:bodyPr lIns="108000" tIns="3600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730806"/>
            <a:ext cx="4126656" cy="753979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Raccourci pour changer de niveau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Shift + Alt + Flèche droite ou gauche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621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669088"/>
            <a:ext cx="915865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fr-FR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9" name="Numero"/>
          <p:cNvSpPr>
            <a:spLocks noChangeArrowheads="1"/>
          </p:cNvSpPr>
          <p:nvPr userDrawn="1"/>
        </p:nvSpPr>
        <p:spPr bwMode="auto">
          <a:xfrm>
            <a:off x="8839626" y="6669093"/>
            <a:ext cx="304374" cy="2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4" tIns="45692" rIns="91384" bIns="45692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DD48-17BC-4FDF-AB5F-031E7608C1BF}" type="slidenum">
              <a:rPr kumimoji="1" lang="fr-CA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1" lang="fr-CA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549200" y="134838"/>
            <a:ext cx="8102991" cy="255186"/>
          </a:xfrm>
        </p:spPr>
        <p:txBody>
          <a:bodyPr>
            <a:noAutofit/>
          </a:bodyPr>
          <a:lstStyle>
            <a:lvl1pPr algn="l">
              <a:defRPr sz="140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Titre section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49204" y="387470"/>
            <a:ext cx="8121614" cy="38561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6924" indent="0" algn="l">
              <a:buNone/>
              <a:defRPr/>
            </a:lvl2pPr>
            <a:lvl3pPr marL="913848" indent="0" algn="l">
              <a:buNone/>
              <a:defRPr/>
            </a:lvl3pPr>
            <a:lvl4pPr marL="1370770" indent="0" algn="l">
              <a:buNone/>
              <a:defRPr/>
            </a:lvl4pPr>
            <a:lvl5pPr marL="1827694" indent="0" algn="l">
              <a:buNone/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4390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08206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4"/>
            <a:ext cx="4718769" cy="3795699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200"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1100"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171706"/>
            <a:ext cx="9144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50622" y="1268414"/>
            <a:ext cx="3575471" cy="3255699"/>
          </a:xfrm>
        </p:spPr>
        <p:txBody>
          <a:bodyPr anchor="t"/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fr-FR"/>
              <a:t>Insérer votre illustration ici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50461" y="4524112"/>
            <a:ext cx="3575631" cy="540000"/>
          </a:xfrm>
        </p:spPr>
        <p:txBody>
          <a:bodyPr lIns="0" rIns="0" anchor="b"/>
          <a:lstStyle>
            <a:lvl1pPr algn="l">
              <a:buFontTx/>
              <a:buNone/>
              <a:defRPr sz="100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36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noProof="0"/>
              <a:t>Insérer le titre de votre illustration ici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274" y="5189706"/>
            <a:ext cx="2399262" cy="104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66700" marR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100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2pPr>
            <a:lvl3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3pPr>
            <a:lvl4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4pPr>
            <a:lvl5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5pPr>
            <a:lvl6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6pPr>
            <a:lvl7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7pPr>
            <a:lvl8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8pPr>
            <a:lvl9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31742" y="5189706"/>
            <a:ext cx="2399262" cy="1044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1000" dirty="0" smtClean="0"/>
            </a:lvl1pPr>
          </a:lstStyle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805" y="5549706"/>
            <a:ext cx="2990769" cy="32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95250" indent="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400" b="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Résultats et éléments-clés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Complete with a title here that carries your message on two lines at most for more </a:t>
            </a:r>
            <a:r>
              <a:rPr lang="en-US" noProof="0"/>
              <a:t>readability</a:t>
            </a:r>
            <a:endParaRPr lang="fr-FR" noProof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1221314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rple background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 &gt;&gt;</a:t>
            </a:r>
          </a:p>
          <a:p>
            <a:r>
              <a:rPr lang="en-US" noProof="0"/>
              <a:t>to insert a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964881" y="6503348"/>
            <a:ext cx="1503133" cy="230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18" name="Textfeld 6"/>
          <p:cNvSpPr txBox="1"/>
          <p:nvPr userDrawn="1"/>
        </p:nvSpPr>
        <p:spPr bwMode="gray">
          <a:xfrm>
            <a:off x="8493666" y="6549298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9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9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78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50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B6B8-529C-465F-A35B-898488350AA5}" type="datetimeFigureOut">
              <a:rPr lang="fr-FR" smtClean="0"/>
              <a:pPr/>
              <a:t>18/03/2022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8B05904-3DC1-402C-BE37-D66601B90EC6}"/>
              </a:ext>
            </a:extLst>
          </p:cNvPr>
          <p:cNvGrpSpPr/>
          <p:nvPr userDrawn="1"/>
        </p:nvGrpSpPr>
        <p:grpSpPr>
          <a:xfrm>
            <a:off x="7491675" y="5531642"/>
            <a:ext cx="1163877" cy="1142208"/>
            <a:chOff x="6708775" y="-482600"/>
            <a:chExt cx="596900" cy="585787"/>
          </a:xfrm>
        </p:grpSpPr>
        <p:sp>
          <p:nvSpPr>
            <p:cNvPr id="32" name="Freeform 244">
              <a:extLst>
                <a:ext uri="{FF2B5EF4-FFF2-40B4-BE49-F238E27FC236}">
                  <a16:creationId xmlns:a16="http://schemas.microsoft.com/office/drawing/2014/main" id="{5E4E6750-E829-40CC-8948-BDD7301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-82550"/>
              <a:ext cx="39688" cy="38100"/>
            </a:xfrm>
            <a:custGeom>
              <a:avLst/>
              <a:gdLst>
                <a:gd name="T0" fmla="*/ 14 w 80"/>
                <a:gd name="T1" fmla="*/ 66 h 80"/>
                <a:gd name="T2" fmla="*/ 14 w 80"/>
                <a:gd name="T3" fmla="*/ 0 h 80"/>
                <a:gd name="T4" fmla="*/ 0 w 80"/>
                <a:gd name="T5" fmla="*/ 0 h 80"/>
                <a:gd name="T6" fmla="*/ 0 w 80"/>
                <a:gd name="T7" fmla="*/ 80 h 80"/>
                <a:gd name="T8" fmla="*/ 80 w 80"/>
                <a:gd name="T9" fmla="*/ 80 h 80"/>
                <a:gd name="T10" fmla="*/ 80 w 80"/>
                <a:gd name="T11" fmla="*/ 0 h 80"/>
                <a:gd name="T12" fmla="*/ 67 w 80"/>
                <a:gd name="T13" fmla="*/ 0 h 80"/>
                <a:gd name="T14" fmla="*/ 67 w 80"/>
                <a:gd name="T15" fmla="*/ 66 h 80"/>
                <a:gd name="T16" fmla="*/ 14 w 80"/>
                <a:gd name="T1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4" y="6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66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45">
              <a:extLst>
                <a:ext uri="{FF2B5EF4-FFF2-40B4-BE49-F238E27FC236}">
                  <a16:creationId xmlns:a16="http://schemas.microsoft.com/office/drawing/2014/main" id="{8FE4A4DB-884D-4680-83B5-71A9D509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80 h 80"/>
                <a:gd name="T4" fmla="*/ 14 w 80"/>
                <a:gd name="T5" fmla="*/ 80 h 80"/>
                <a:gd name="T6" fmla="*/ 14 w 80"/>
                <a:gd name="T7" fmla="*/ 12 h 80"/>
                <a:gd name="T8" fmla="*/ 67 w 80"/>
                <a:gd name="T9" fmla="*/ 12 h 80"/>
                <a:gd name="T10" fmla="*/ 67 w 80"/>
                <a:gd name="T11" fmla="*/ 80 h 80"/>
                <a:gd name="T12" fmla="*/ 80 w 80"/>
                <a:gd name="T13" fmla="*/ 80 h 80"/>
                <a:gd name="T14" fmla="*/ 80 w 80"/>
                <a:gd name="T15" fmla="*/ 0 h 80"/>
                <a:gd name="T16" fmla="*/ 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80"/>
                  </a:lnTo>
                  <a:lnTo>
                    <a:pt x="14" y="80"/>
                  </a:lnTo>
                  <a:lnTo>
                    <a:pt x="14" y="12"/>
                  </a:lnTo>
                  <a:lnTo>
                    <a:pt x="67" y="12"/>
                  </a:lnTo>
                  <a:lnTo>
                    <a:pt x="67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46">
              <a:extLst>
                <a:ext uri="{FF2B5EF4-FFF2-40B4-BE49-F238E27FC236}">
                  <a16:creationId xmlns:a16="http://schemas.microsoft.com/office/drawing/2014/main" id="{CEE14759-EA83-43E2-B246-736EDD4A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95250"/>
              <a:ext cx="7938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247">
              <a:extLst>
                <a:ext uri="{FF2B5EF4-FFF2-40B4-BE49-F238E27FC236}">
                  <a16:creationId xmlns:a16="http://schemas.microsoft.com/office/drawing/2014/main" id="{0190FBC4-8591-442F-AB72-F16D1074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82550"/>
              <a:ext cx="7938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48">
              <a:extLst>
                <a:ext uri="{FF2B5EF4-FFF2-40B4-BE49-F238E27FC236}">
                  <a16:creationId xmlns:a16="http://schemas.microsoft.com/office/drawing/2014/main" id="{DA7D266A-1AA6-4687-A222-B1D14811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-82550"/>
              <a:ext cx="39688" cy="38100"/>
            </a:xfrm>
            <a:custGeom>
              <a:avLst/>
              <a:gdLst>
                <a:gd name="T0" fmla="*/ 66 w 80"/>
                <a:gd name="T1" fmla="*/ 0 h 80"/>
                <a:gd name="T2" fmla="*/ 47 w 80"/>
                <a:gd name="T3" fmla="*/ 66 h 80"/>
                <a:gd name="T4" fmla="*/ 33 w 80"/>
                <a:gd name="T5" fmla="*/ 66 h 80"/>
                <a:gd name="T6" fmla="*/ 13 w 80"/>
                <a:gd name="T7" fmla="*/ 0 h 80"/>
                <a:gd name="T8" fmla="*/ 0 w 80"/>
                <a:gd name="T9" fmla="*/ 0 h 80"/>
                <a:gd name="T10" fmla="*/ 21 w 80"/>
                <a:gd name="T11" fmla="*/ 80 h 80"/>
                <a:gd name="T12" fmla="*/ 58 w 80"/>
                <a:gd name="T13" fmla="*/ 80 h 80"/>
                <a:gd name="T14" fmla="*/ 80 w 80"/>
                <a:gd name="T15" fmla="*/ 0 h 80"/>
                <a:gd name="T16" fmla="*/ 66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6" y="0"/>
                  </a:moveTo>
                  <a:cubicBezTo>
                    <a:pt x="66" y="0"/>
                    <a:pt x="47" y="64"/>
                    <a:pt x="47" y="66"/>
                  </a:cubicBezTo>
                  <a:lnTo>
                    <a:pt x="33" y="6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1" y="80"/>
                  </a:lnTo>
                  <a:lnTo>
                    <a:pt x="58" y="80"/>
                  </a:lnTo>
                  <a:lnTo>
                    <a:pt x="8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49">
              <a:extLst>
                <a:ext uri="{FF2B5EF4-FFF2-40B4-BE49-F238E27FC236}">
                  <a16:creationId xmlns:a16="http://schemas.microsoft.com/office/drawing/2014/main" id="{34A8E66B-7B9F-4D19-B4E2-FD096BA85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50" y="-82550"/>
              <a:ext cx="38100" cy="38100"/>
            </a:xfrm>
            <a:custGeom>
              <a:avLst/>
              <a:gdLst>
                <a:gd name="T0" fmla="*/ 66 w 80"/>
                <a:gd name="T1" fmla="*/ 66 h 80"/>
                <a:gd name="T2" fmla="*/ 15 w 80"/>
                <a:gd name="T3" fmla="*/ 66 h 80"/>
                <a:gd name="T4" fmla="*/ 15 w 80"/>
                <a:gd name="T5" fmla="*/ 46 h 80"/>
                <a:gd name="T6" fmla="*/ 80 w 80"/>
                <a:gd name="T7" fmla="*/ 46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  <a:gd name="T14" fmla="*/ 66 w 80"/>
                <a:gd name="T15" fmla="*/ 80 h 80"/>
                <a:gd name="T16" fmla="*/ 66 w 80"/>
                <a:gd name="T17" fmla="*/ 66 h 80"/>
                <a:gd name="T18" fmla="*/ 15 w 80"/>
                <a:gd name="T19" fmla="*/ 14 h 80"/>
                <a:gd name="T20" fmla="*/ 66 w 80"/>
                <a:gd name="T21" fmla="*/ 14 h 80"/>
                <a:gd name="T22" fmla="*/ 66 w 80"/>
                <a:gd name="T23" fmla="*/ 34 h 80"/>
                <a:gd name="T24" fmla="*/ 15 w 80"/>
                <a:gd name="T25" fmla="*/ 34 h 80"/>
                <a:gd name="T26" fmla="*/ 15 w 80"/>
                <a:gd name="T2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66" y="66"/>
                  </a:moveTo>
                  <a:lnTo>
                    <a:pt x="15" y="66"/>
                  </a:lnTo>
                  <a:lnTo>
                    <a:pt x="15" y="46"/>
                  </a:lnTo>
                  <a:lnTo>
                    <a:pt x="80" y="46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66" y="66"/>
                  </a:lnTo>
                  <a:close/>
                  <a:moveTo>
                    <a:pt x="15" y="14"/>
                  </a:moveTo>
                  <a:lnTo>
                    <a:pt x="66" y="14"/>
                  </a:lnTo>
                  <a:lnTo>
                    <a:pt x="66" y="34"/>
                  </a:lnTo>
                  <a:lnTo>
                    <a:pt x="15" y="3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50">
              <a:extLst>
                <a:ext uri="{FF2B5EF4-FFF2-40B4-BE49-F238E27FC236}">
                  <a16:creationId xmlns:a16="http://schemas.microsoft.com/office/drawing/2014/main" id="{333BB094-50B3-458C-AB81-B30C046E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-82550"/>
              <a:ext cx="23813" cy="38100"/>
            </a:xfrm>
            <a:custGeom>
              <a:avLst/>
              <a:gdLst>
                <a:gd name="T0" fmla="*/ 14 w 50"/>
                <a:gd name="T1" fmla="*/ 80 h 80"/>
                <a:gd name="T2" fmla="*/ 14 w 50"/>
                <a:gd name="T3" fmla="*/ 12 h 80"/>
                <a:gd name="T4" fmla="*/ 50 w 50"/>
                <a:gd name="T5" fmla="*/ 12 h 80"/>
                <a:gd name="T6" fmla="*/ 50 w 50"/>
                <a:gd name="T7" fmla="*/ 0 h 80"/>
                <a:gd name="T8" fmla="*/ 0 w 50"/>
                <a:gd name="T9" fmla="*/ 0 h 80"/>
                <a:gd name="T10" fmla="*/ 0 w 50"/>
                <a:gd name="T11" fmla="*/ 80 h 80"/>
                <a:gd name="T12" fmla="*/ 14 w 5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0">
                  <a:moveTo>
                    <a:pt x="14" y="80"/>
                  </a:moveTo>
                  <a:lnTo>
                    <a:pt x="14" y="12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51">
              <a:extLst>
                <a:ext uri="{FF2B5EF4-FFF2-40B4-BE49-F238E27FC236}">
                  <a16:creationId xmlns:a16="http://schemas.microsoft.com/office/drawing/2014/main" id="{B7C94C48-0C8E-4F58-82B6-6823845E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46 h 80"/>
                <a:gd name="T4" fmla="*/ 33 w 80"/>
                <a:gd name="T5" fmla="*/ 46 h 80"/>
                <a:gd name="T6" fmla="*/ 65 w 80"/>
                <a:gd name="T7" fmla="*/ 46 h 80"/>
                <a:gd name="T8" fmla="*/ 65 w 80"/>
                <a:gd name="T9" fmla="*/ 66 h 80"/>
                <a:gd name="T10" fmla="*/ 0 w 80"/>
                <a:gd name="T11" fmla="*/ 66 h 80"/>
                <a:gd name="T12" fmla="*/ 0 w 80"/>
                <a:gd name="T13" fmla="*/ 80 h 80"/>
                <a:gd name="T14" fmla="*/ 80 w 80"/>
                <a:gd name="T15" fmla="*/ 80 h 80"/>
                <a:gd name="T16" fmla="*/ 80 w 80"/>
                <a:gd name="T17" fmla="*/ 32 h 80"/>
                <a:gd name="T18" fmla="*/ 14 w 80"/>
                <a:gd name="T19" fmla="*/ 32 h 80"/>
                <a:gd name="T20" fmla="*/ 14 w 80"/>
                <a:gd name="T21" fmla="*/ 12 h 80"/>
                <a:gd name="T22" fmla="*/ 66 w 80"/>
                <a:gd name="T23" fmla="*/ 12 h 80"/>
                <a:gd name="T24" fmla="*/ 66 w 80"/>
                <a:gd name="T25" fmla="*/ 0 h 80"/>
                <a:gd name="T26" fmla="*/ 0 w 80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46"/>
                  </a:lnTo>
                  <a:lnTo>
                    <a:pt x="33" y="46"/>
                  </a:lnTo>
                  <a:lnTo>
                    <a:pt x="65" y="46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32"/>
                  </a:lnTo>
                  <a:lnTo>
                    <a:pt x="14" y="32"/>
                  </a:lnTo>
                  <a:lnTo>
                    <a:pt x="14" y="12"/>
                  </a:lnTo>
                  <a:lnTo>
                    <a:pt x="66" y="12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252">
              <a:extLst>
                <a:ext uri="{FF2B5EF4-FFF2-40B4-BE49-F238E27FC236}">
                  <a16:creationId xmlns:a16="http://schemas.microsoft.com/office/drawing/2014/main" id="{BE1262AD-07E9-431A-BFD4-7CB59E6C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82550"/>
              <a:ext cx="6350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Rectangle 253">
              <a:extLst>
                <a:ext uri="{FF2B5EF4-FFF2-40B4-BE49-F238E27FC236}">
                  <a16:creationId xmlns:a16="http://schemas.microsoft.com/office/drawing/2014/main" id="{AD7175E7-E863-4B9F-9A35-76993226C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95250"/>
              <a:ext cx="6350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4">
              <a:extLst>
                <a:ext uri="{FF2B5EF4-FFF2-40B4-BE49-F238E27FC236}">
                  <a16:creationId xmlns:a16="http://schemas.microsoft.com/office/drawing/2014/main" id="{4237EF54-E367-4432-84DA-BE10A503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-95250"/>
              <a:ext cx="25400" cy="50800"/>
            </a:xfrm>
            <a:custGeom>
              <a:avLst/>
              <a:gdLst>
                <a:gd name="T0" fmla="*/ 14 w 53"/>
                <a:gd name="T1" fmla="*/ 24 h 104"/>
                <a:gd name="T2" fmla="*/ 14 w 53"/>
                <a:gd name="T3" fmla="*/ 0 h 104"/>
                <a:gd name="T4" fmla="*/ 0 w 53"/>
                <a:gd name="T5" fmla="*/ 0 h 104"/>
                <a:gd name="T6" fmla="*/ 0 w 53"/>
                <a:gd name="T7" fmla="*/ 53 h 104"/>
                <a:gd name="T8" fmla="*/ 0 w 53"/>
                <a:gd name="T9" fmla="*/ 104 h 104"/>
                <a:gd name="T10" fmla="*/ 53 w 53"/>
                <a:gd name="T11" fmla="*/ 104 h 104"/>
                <a:gd name="T12" fmla="*/ 53 w 53"/>
                <a:gd name="T13" fmla="*/ 90 h 104"/>
                <a:gd name="T14" fmla="*/ 14 w 53"/>
                <a:gd name="T15" fmla="*/ 90 h 104"/>
                <a:gd name="T16" fmla="*/ 14 w 53"/>
                <a:gd name="T17" fmla="*/ 36 h 104"/>
                <a:gd name="T18" fmla="*/ 42 w 53"/>
                <a:gd name="T19" fmla="*/ 36 h 104"/>
                <a:gd name="T20" fmla="*/ 42 w 53"/>
                <a:gd name="T21" fmla="*/ 24 h 104"/>
                <a:gd name="T22" fmla="*/ 14 w 53"/>
                <a:gd name="T23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104">
                  <a:moveTo>
                    <a:pt x="14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104"/>
                  </a:lnTo>
                  <a:lnTo>
                    <a:pt x="53" y="104"/>
                  </a:lnTo>
                  <a:lnTo>
                    <a:pt x="53" y="90"/>
                  </a:lnTo>
                  <a:lnTo>
                    <a:pt x="14" y="90"/>
                  </a:lnTo>
                  <a:lnTo>
                    <a:pt x="14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55">
              <a:extLst>
                <a:ext uri="{FF2B5EF4-FFF2-40B4-BE49-F238E27FC236}">
                  <a16:creationId xmlns:a16="http://schemas.microsoft.com/office/drawing/2014/main" id="{24671760-DD62-48B6-9C20-DE19CECC1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9475" y="-95250"/>
              <a:ext cx="38100" cy="50800"/>
            </a:xfrm>
            <a:custGeom>
              <a:avLst/>
              <a:gdLst>
                <a:gd name="T0" fmla="*/ 65 w 79"/>
                <a:gd name="T1" fmla="*/ 90 h 104"/>
                <a:gd name="T2" fmla="*/ 14 w 79"/>
                <a:gd name="T3" fmla="*/ 90 h 104"/>
                <a:gd name="T4" fmla="*/ 14 w 79"/>
                <a:gd name="T5" fmla="*/ 70 h 104"/>
                <a:gd name="T6" fmla="*/ 79 w 79"/>
                <a:gd name="T7" fmla="*/ 70 h 104"/>
                <a:gd name="T8" fmla="*/ 79 w 79"/>
                <a:gd name="T9" fmla="*/ 24 h 104"/>
                <a:gd name="T10" fmla="*/ 44 w 79"/>
                <a:gd name="T11" fmla="*/ 24 h 104"/>
                <a:gd name="T12" fmla="*/ 60 w 79"/>
                <a:gd name="T13" fmla="*/ 0 h 104"/>
                <a:gd name="T14" fmla="*/ 46 w 79"/>
                <a:gd name="T15" fmla="*/ 0 h 104"/>
                <a:gd name="T16" fmla="*/ 29 w 79"/>
                <a:gd name="T17" fmla="*/ 24 h 104"/>
                <a:gd name="T18" fmla="*/ 0 w 79"/>
                <a:gd name="T19" fmla="*/ 24 h 104"/>
                <a:gd name="T20" fmla="*/ 0 w 79"/>
                <a:gd name="T21" fmla="*/ 104 h 104"/>
                <a:gd name="T22" fmla="*/ 66 w 79"/>
                <a:gd name="T23" fmla="*/ 104 h 104"/>
                <a:gd name="T24" fmla="*/ 66 w 79"/>
                <a:gd name="T25" fmla="*/ 90 h 104"/>
                <a:gd name="T26" fmla="*/ 65 w 79"/>
                <a:gd name="T27" fmla="*/ 90 h 104"/>
                <a:gd name="T28" fmla="*/ 14 w 79"/>
                <a:gd name="T29" fmla="*/ 38 h 104"/>
                <a:gd name="T30" fmla="*/ 65 w 79"/>
                <a:gd name="T31" fmla="*/ 38 h 104"/>
                <a:gd name="T32" fmla="*/ 65 w 79"/>
                <a:gd name="T33" fmla="*/ 58 h 104"/>
                <a:gd name="T34" fmla="*/ 14 w 79"/>
                <a:gd name="T35" fmla="*/ 58 h 104"/>
                <a:gd name="T36" fmla="*/ 14 w 79"/>
                <a:gd name="T37" fmla="*/ 3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04">
                  <a:moveTo>
                    <a:pt x="65" y="90"/>
                  </a:moveTo>
                  <a:lnTo>
                    <a:pt x="14" y="90"/>
                  </a:lnTo>
                  <a:lnTo>
                    <a:pt x="14" y="70"/>
                  </a:lnTo>
                  <a:lnTo>
                    <a:pt x="79" y="70"/>
                  </a:lnTo>
                  <a:lnTo>
                    <a:pt x="79" y="24"/>
                  </a:lnTo>
                  <a:lnTo>
                    <a:pt x="44" y="24"/>
                  </a:lnTo>
                  <a:lnTo>
                    <a:pt x="60" y="0"/>
                  </a:lnTo>
                  <a:lnTo>
                    <a:pt x="46" y="0"/>
                  </a:lnTo>
                  <a:cubicBezTo>
                    <a:pt x="46" y="0"/>
                    <a:pt x="33" y="16"/>
                    <a:pt x="29" y="24"/>
                  </a:cubicBezTo>
                  <a:lnTo>
                    <a:pt x="0" y="24"/>
                  </a:lnTo>
                  <a:lnTo>
                    <a:pt x="0" y="104"/>
                  </a:lnTo>
                  <a:lnTo>
                    <a:pt x="66" y="104"/>
                  </a:lnTo>
                  <a:lnTo>
                    <a:pt x="66" y="90"/>
                  </a:lnTo>
                  <a:lnTo>
                    <a:pt x="65" y="90"/>
                  </a:lnTo>
                  <a:close/>
                  <a:moveTo>
                    <a:pt x="14" y="38"/>
                  </a:moveTo>
                  <a:lnTo>
                    <a:pt x="65" y="38"/>
                  </a:lnTo>
                  <a:lnTo>
                    <a:pt x="65" y="58"/>
                  </a:lnTo>
                  <a:lnTo>
                    <a:pt x="14" y="5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6">
              <a:extLst>
                <a:ext uri="{FF2B5EF4-FFF2-40B4-BE49-F238E27FC236}">
                  <a16:creationId xmlns:a16="http://schemas.microsoft.com/office/drawing/2014/main" id="{FF602D85-3C85-4308-B5D6-3DF5BA1B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8775" y="-12700"/>
              <a:ext cx="80963" cy="80963"/>
            </a:xfrm>
            <a:custGeom>
              <a:avLst/>
              <a:gdLst>
                <a:gd name="T0" fmla="*/ 133 w 165"/>
                <a:gd name="T1" fmla="*/ 125 h 166"/>
                <a:gd name="T2" fmla="*/ 133 w 165"/>
                <a:gd name="T3" fmla="*/ 56 h 166"/>
                <a:gd name="T4" fmla="*/ 73 w 165"/>
                <a:gd name="T5" fmla="*/ 0 h 166"/>
                <a:gd name="T6" fmla="*/ 7 w 165"/>
                <a:gd name="T7" fmla="*/ 35 h 166"/>
                <a:gd name="T8" fmla="*/ 28 w 165"/>
                <a:gd name="T9" fmla="*/ 52 h 166"/>
                <a:gd name="T10" fmla="*/ 73 w 165"/>
                <a:gd name="T11" fmla="*/ 11 h 166"/>
                <a:gd name="T12" fmla="*/ 98 w 165"/>
                <a:gd name="T13" fmla="*/ 56 h 166"/>
                <a:gd name="T14" fmla="*/ 98 w 165"/>
                <a:gd name="T15" fmla="*/ 73 h 166"/>
                <a:gd name="T16" fmla="*/ 0 w 165"/>
                <a:gd name="T17" fmla="*/ 126 h 166"/>
                <a:gd name="T18" fmla="*/ 47 w 165"/>
                <a:gd name="T19" fmla="*/ 166 h 166"/>
                <a:gd name="T20" fmla="*/ 97 w 165"/>
                <a:gd name="T21" fmla="*/ 142 h 166"/>
                <a:gd name="T22" fmla="*/ 126 w 165"/>
                <a:gd name="T23" fmla="*/ 166 h 166"/>
                <a:gd name="T24" fmla="*/ 165 w 165"/>
                <a:gd name="T25" fmla="*/ 160 h 166"/>
                <a:gd name="T26" fmla="*/ 165 w 165"/>
                <a:gd name="T27" fmla="*/ 151 h 166"/>
                <a:gd name="T28" fmla="*/ 151 w 165"/>
                <a:gd name="T29" fmla="*/ 153 h 166"/>
                <a:gd name="T30" fmla="*/ 133 w 165"/>
                <a:gd name="T31" fmla="*/ 125 h 166"/>
                <a:gd name="T32" fmla="*/ 97 w 165"/>
                <a:gd name="T33" fmla="*/ 106 h 166"/>
                <a:gd name="T34" fmla="*/ 62 w 165"/>
                <a:gd name="T35" fmla="*/ 145 h 166"/>
                <a:gd name="T36" fmla="*/ 40 w 165"/>
                <a:gd name="T37" fmla="*/ 120 h 166"/>
                <a:gd name="T38" fmla="*/ 97 w 165"/>
                <a:gd name="T39" fmla="*/ 85 h 166"/>
                <a:gd name="T40" fmla="*/ 97 w 165"/>
                <a:gd name="T41" fmla="*/ 10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66">
                  <a:moveTo>
                    <a:pt x="133" y="125"/>
                  </a:moveTo>
                  <a:lnTo>
                    <a:pt x="133" y="56"/>
                  </a:lnTo>
                  <a:cubicBezTo>
                    <a:pt x="133" y="17"/>
                    <a:pt x="118" y="0"/>
                    <a:pt x="73" y="0"/>
                  </a:cubicBezTo>
                  <a:cubicBezTo>
                    <a:pt x="43" y="0"/>
                    <a:pt x="7" y="11"/>
                    <a:pt x="7" y="35"/>
                  </a:cubicBezTo>
                  <a:cubicBezTo>
                    <a:pt x="7" y="47"/>
                    <a:pt x="17" y="52"/>
                    <a:pt x="28" y="52"/>
                  </a:cubicBezTo>
                  <a:cubicBezTo>
                    <a:pt x="62" y="52"/>
                    <a:pt x="37" y="11"/>
                    <a:pt x="73" y="11"/>
                  </a:cubicBezTo>
                  <a:cubicBezTo>
                    <a:pt x="98" y="11"/>
                    <a:pt x="98" y="37"/>
                    <a:pt x="98" y="56"/>
                  </a:cubicBezTo>
                  <a:lnTo>
                    <a:pt x="98" y="73"/>
                  </a:lnTo>
                  <a:cubicBezTo>
                    <a:pt x="75" y="75"/>
                    <a:pt x="0" y="78"/>
                    <a:pt x="0" y="126"/>
                  </a:cubicBezTo>
                  <a:cubicBezTo>
                    <a:pt x="0" y="148"/>
                    <a:pt x="22" y="166"/>
                    <a:pt x="47" y="166"/>
                  </a:cubicBezTo>
                  <a:cubicBezTo>
                    <a:pt x="75" y="166"/>
                    <a:pt x="90" y="150"/>
                    <a:pt x="97" y="142"/>
                  </a:cubicBezTo>
                  <a:cubicBezTo>
                    <a:pt x="100" y="153"/>
                    <a:pt x="105" y="166"/>
                    <a:pt x="126" y="166"/>
                  </a:cubicBezTo>
                  <a:cubicBezTo>
                    <a:pt x="141" y="166"/>
                    <a:pt x="152" y="163"/>
                    <a:pt x="165" y="160"/>
                  </a:cubicBezTo>
                  <a:lnTo>
                    <a:pt x="165" y="151"/>
                  </a:lnTo>
                  <a:cubicBezTo>
                    <a:pt x="160" y="152"/>
                    <a:pt x="155" y="153"/>
                    <a:pt x="151" y="153"/>
                  </a:cubicBezTo>
                  <a:cubicBezTo>
                    <a:pt x="138" y="153"/>
                    <a:pt x="133" y="146"/>
                    <a:pt x="133" y="125"/>
                  </a:cubicBezTo>
                  <a:close/>
                  <a:moveTo>
                    <a:pt x="97" y="106"/>
                  </a:moveTo>
                  <a:cubicBezTo>
                    <a:pt x="97" y="131"/>
                    <a:pt x="83" y="145"/>
                    <a:pt x="62" y="145"/>
                  </a:cubicBezTo>
                  <a:cubicBezTo>
                    <a:pt x="47" y="145"/>
                    <a:pt x="40" y="133"/>
                    <a:pt x="40" y="120"/>
                  </a:cubicBezTo>
                  <a:cubicBezTo>
                    <a:pt x="40" y="87"/>
                    <a:pt x="83" y="85"/>
                    <a:pt x="97" y="85"/>
                  </a:cubicBezTo>
                  <a:lnTo>
                    <a:pt x="97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7">
              <a:extLst>
                <a:ext uri="{FF2B5EF4-FFF2-40B4-BE49-F238E27FC236}">
                  <a16:creationId xmlns:a16="http://schemas.microsoft.com/office/drawing/2014/main" id="{251A8DD7-387B-4149-A045-F728E10BB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-12700"/>
              <a:ext cx="95250" cy="79375"/>
            </a:xfrm>
            <a:custGeom>
              <a:avLst/>
              <a:gdLst>
                <a:gd name="T0" fmla="*/ 169 w 196"/>
                <a:gd name="T1" fmla="*/ 125 h 162"/>
                <a:gd name="T2" fmla="*/ 169 w 196"/>
                <a:gd name="T3" fmla="*/ 46 h 162"/>
                <a:gd name="T4" fmla="*/ 125 w 196"/>
                <a:gd name="T5" fmla="*/ 0 h 162"/>
                <a:gd name="T6" fmla="*/ 65 w 196"/>
                <a:gd name="T7" fmla="*/ 41 h 162"/>
                <a:gd name="T8" fmla="*/ 64 w 196"/>
                <a:gd name="T9" fmla="*/ 41 h 162"/>
                <a:gd name="T10" fmla="*/ 64 w 196"/>
                <a:gd name="T11" fmla="*/ 0 h 162"/>
                <a:gd name="T12" fmla="*/ 0 w 196"/>
                <a:gd name="T13" fmla="*/ 8 h 162"/>
                <a:gd name="T14" fmla="*/ 0 w 196"/>
                <a:gd name="T15" fmla="*/ 16 h 162"/>
                <a:gd name="T16" fmla="*/ 28 w 196"/>
                <a:gd name="T17" fmla="*/ 43 h 162"/>
                <a:gd name="T18" fmla="*/ 28 w 196"/>
                <a:gd name="T19" fmla="*/ 125 h 162"/>
                <a:gd name="T20" fmla="*/ 0 w 196"/>
                <a:gd name="T21" fmla="*/ 155 h 162"/>
                <a:gd name="T22" fmla="*/ 0 w 196"/>
                <a:gd name="T23" fmla="*/ 162 h 162"/>
                <a:gd name="T24" fmla="*/ 91 w 196"/>
                <a:gd name="T25" fmla="*/ 162 h 162"/>
                <a:gd name="T26" fmla="*/ 91 w 196"/>
                <a:gd name="T27" fmla="*/ 155 h 162"/>
                <a:gd name="T28" fmla="*/ 64 w 196"/>
                <a:gd name="T29" fmla="*/ 125 h 162"/>
                <a:gd name="T30" fmla="*/ 64 w 196"/>
                <a:gd name="T31" fmla="*/ 78 h 162"/>
                <a:gd name="T32" fmla="*/ 109 w 196"/>
                <a:gd name="T33" fmla="*/ 21 h 162"/>
                <a:gd name="T34" fmla="*/ 133 w 196"/>
                <a:gd name="T35" fmla="*/ 73 h 162"/>
                <a:gd name="T36" fmla="*/ 133 w 196"/>
                <a:gd name="T37" fmla="*/ 125 h 162"/>
                <a:gd name="T38" fmla="*/ 105 w 196"/>
                <a:gd name="T39" fmla="*/ 155 h 162"/>
                <a:gd name="T40" fmla="*/ 105 w 196"/>
                <a:gd name="T41" fmla="*/ 162 h 162"/>
                <a:gd name="T42" fmla="*/ 196 w 196"/>
                <a:gd name="T43" fmla="*/ 162 h 162"/>
                <a:gd name="T44" fmla="*/ 196 w 196"/>
                <a:gd name="T45" fmla="*/ 155 h 162"/>
                <a:gd name="T46" fmla="*/ 169 w 196"/>
                <a:gd name="T47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62">
                  <a:moveTo>
                    <a:pt x="169" y="125"/>
                  </a:moveTo>
                  <a:lnTo>
                    <a:pt x="169" y="46"/>
                  </a:lnTo>
                  <a:cubicBezTo>
                    <a:pt x="169" y="20"/>
                    <a:pt x="161" y="0"/>
                    <a:pt x="125" y="0"/>
                  </a:cubicBezTo>
                  <a:cubicBezTo>
                    <a:pt x="90" y="0"/>
                    <a:pt x="74" y="26"/>
                    <a:pt x="65" y="41"/>
                  </a:cubicBezTo>
                  <a:lnTo>
                    <a:pt x="64" y="41"/>
                  </a:lnTo>
                  <a:lnTo>
                    <a:pt x="64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4" y="16"/>
                    <a:pt x="28" y="18"/>
                    <a:pt x="28" y="43"/>
                  </a:cubicBezTo>
                  <a:lnTo>
                    <a:pt x="28" y="125"/>
                  </a:lnTo>
                  <a:cubicBezTo>
                    <a:pt x="28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4" y="148"/>
                    <a:pt x="64" y="125"/>
                  </a:cubicBezTo>
                  <a:lnTo>
                    <a:pt x="64" y="78"/>
                  </a:lnTo>
                  <a:cubicBezTo>
                    <a:pt x="64" y="57"/>
                    <a:pt x="88" y="21"/>
                    <a:pt x="109" y="21"/>
                  </a:cubicBezTo>
                  <a:cubicBezTo>
                    <a:pt x="126" y="21"/>
                    <a:pt x="133" y="32"/>
                    <a:pt x="133" y="73"/>
                  </a:cubicBezTo>
                  <a:lnTo>
                    <a:pt x="133" y="125"/>
                  </a:lnTo>
                  <a:cubicBezTo>
                    <a:pt x="133" y="148"/>
                    <a:pt x="126" y="155"/>
                    <a:pt x="105" y="155"/>
                  </a:cubicBezTo>
                  <a:lnTo>
                    <a:pt x="105" y="162"/>
                  </a:lnTo>
                  <a:lnTo>
                    <a:pt x="196" y="162"/>
                  </a:lnTo>
                  <a:lnTo>
                    <a:pt x="196" y="155"/>
                  </a:lnTo>
                  <a:cubicBezTo>
                    <a:pt x="175" y="155"/>
                    <a:pt x="169" y="148"/>
                    <a:pt x="169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8">
              <a:extLst>
                <a:ext uri="{FF2B5EF4-FFF2-40B4-BE49-F238E27FC236}">
                  <a16:creationId xmlns:a16="http://schemas.microsoft.com/office/drawing/2014/main" id="{71ED7B9E-5EC4-43A9-A56B-C590D9491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6263" y="-26988"/>
              <a:ext cx="87313" cy="130175"/>
            </a:xfrm>
            <a:custGeom>
              <a:avLst/>
              <a:gdLst>
                <a:gd name="T0" fmla="*/ 155 w 178"/>
                <a:gd name="T1" fmla="*/ 0 h 264"/>
                <a:gd name="T2" fmla="*/ 114 w 178"/>
                <a:gd name="T3" fmla="*/ 38 h 264"/>
                <a:gd name="T4" fmla="*/ 75 w 178"/>
                <a:gd name="T5" fmla="*/ 28 h 264"/>
                <a:gd name="T6" fmla="*/ 8 w 178"/>
                <a:gd name="T7" fmla="*/ 84 h 264"/>
                <a:gd name="T8" fmla="*/ 33 w 178"/>
                <a:gd name="T9" fmla="*/ 129 h 264"/>
                <a:gd name="T10" fmla="*/ 12 w 178"/>
                <a:gd name="T11" fmla="*/ 169 h 264"/>
                <a:gd name="T12" fmla="*/ 23 w 178"/>
                <a:gd name="T13" fmla="*/ 189 h 264"/>
                <a:gd name="T14" fmla="*/ 0 w 178"/>
                <a:gd name="T15" fmla="*/ 223 h 264"/>
                <a:gd name="T16" fmla="*/ 75 w 178"/>
                <a:gd name="T17" fmla="*/ 264 h 264"/>
                <a:gd name="T18" fmla="*/ 169 w 178"/>
                <a:gd name="T19" fmla="*/ 204 h 264"/>
                <a:gd name="T20" fmla="*/ 114 w 178"/>
                <a:gd name="T21" fmla="*/ 163 h 264"/>
                <a:gd name="T22" fmla="*/ 57 w 178"/>
                <a:gd name="T23" fmla="*/ 163 h 264"/>
                <a:gd name="T24" fmla="*/ 38 w 178"/>
                <a:gd name="T25" fmla="*/ 150 h 264"/>
                <a:gd name="T26" fmla="*/ 45 w 178"/>
                <a:gd name="T27" fmla="*/ 135 h 264"/>
                <a:gd name="T28" fmla="*/ 77 w 178"/>
                <a:gd name="T29" fmla="*/ 140 h 264"/>
                <a:gd name="T30" fmla="*/ 144 w 178"/>
                <a:gd name="T31" fmla="*/ 85 h 264"/>
                <a:gd name="T32" fmla="*/ 124 w 178"/>
                <a:gd name="T33" fmla="*/ 44 h 264"/>
                <a:gd name="T34" fmla="*/ 138 w 178"/>
                <a:gd name="T35" fmla="*/ 31 h 264"/>
                <a:gd name="T36" fmla="*/ 145 w 178"/>
                <a:gd name="T37" fmla="*/ 35 h 264"/>
                <a:gd name="T38" fmla="*/ 158 w 178"/>
                <a:gd name="T39" fmla="*/ 39 h 264"/>
                <a:gd name="T40" fmla="*/ 178 w 178"/>
                <a:gd name="T41" fmla="*/ 20 h 264"/>
                <a:gd name="T42" fmla="*/ 155 w 178"/>
                <a:gd name="T43" fmla="*/ 0 h 264"/>
                <a:gd name="T44" fmla="*/ 104 w 178"/>
                <a:gd name="T45" fmla="*/ 194 h 264"/>
                <a:gd name="T46" fmla="*/ 137 w 178"/>
                <a:gd name="T47" fmla="*/ 213 h 264"/>
                <a:gd name="T48" fmla="*/ 77 w 178"/>
                <a:gd name="T49" fmla="*/ 248 h 264"/>
                <a:gd name="T50" fmla="*/ 27 w 178"/>
                <a:gd name="T51" fmla="*/ 213 h 264"/>
                <a:gd name="T52" fmla="*/ 34 w 178"/>
                <a:gd name="T53" fmla="*/ 194 h 264"/>
                <a:gd name="T54" fmla="*/ 104 w 178"/>
                <a:gd name="T55" fmla="*/ 194 h 264"/>
                <a:gd name="T56" fmla="*/ 75 w 178"/>
                <a:gd name="T57" fmla="*/ 128 h 264"/>
                <a:gd name="T58" fmla="*/ 45 w 178"/>
                <a:gd name="T59" fmla="*/ 85 h 264"/>
                <a:gd name="T60" fmla="*/ 75 w 178"/>
                <a:gd name="T61" fmla="*/ 40 h 264"/>
                <a:gd name="T62" fmla="*/ 105 w 178"/>
                <a:gd name="T63" fmla="*/ 85 h 264"/>
                <a:gd name="T64" fmla="*/ 75 w 178"/>
                <a:gd name="T65" fmla="*/ 12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264">
                  <a:moveTo>
                    <a:pt x="155" y="0"/>
                  </a:moveTo>
                  <a:cubicBezTo>
                    <a:pt x="133" y="0"/>
                    <a:pt x="122" y="25"/>
                    <a:pt x="114" y="38"/>
                  </a:cubicBezTo>
                  <a:cubicBezTo>
                    <a:pt x="104" y="33"/>
                    <a:pt x="93" y="28"/>
                    <a:pt x="75" y="28"/>
                  </a:cubicBezTo>
                  <a:cubicBezTo>
                    <a:pt x="34" y="28"/>
                    <a:pt x="8" y="49"/>
                    <a:pt x="8" y="84"/>
                  </a:cubicBezTo>
                  <a:cubicBezTo>
                    <a:pt x="8" y="111"/>
                    <a:pt x="23" y="121"/>
                    <a:pt x="33" y="129"/>
                  </a:cubicBezTo>
                  <a:cubicBezTo>
                    <a:pt x="28" y="135"/>
                    <a:pt x="12" y="151"/>
                    <a:pt x="12" y="169"/>
                  </a:cubicBezTo>
                  <a:cubicBezTo>
                    <a:pt x="12" y="180"/>
                    <a:pt x="19" y="185"/>
                    <a:pt x="23" y="189"/>
                  </a:cubicBezTo>
                  <a:cubicBezTo>
                    <a:pt x="14" y="196"/>
                    <a:pt x="0" y="206"/>
                    <a:pt x="0" y="223"/>
                  </a:cubicBezTo>
                  <a:cubicBezTo>
                    <a:pt x="0" y="239"/>
                    <a:pt x="22" y="264"/>
                    <a:pt x="75" y="264"/>
                  </a:cubicBezTo>
                  <a:cubicBezTo>
                    <a:pt x="134" y="264"/>
                    <a:pt x="169" y="233"/>
                    <a:pt x="169" y="204"/>
                  </a:cubicBezTo>
                  <a:cubicBezTo>
                    <a:pt x="169" y="171"/>
                    <a:pt x="140" y="163"/>
                    <a:pt x="114" y="163"/>
                  </a:cubicBezTo>
                  <a:lnTo>
                    <a:pt x="57" y="163"/>
                  </a:lnTo>
                  <a:cubicBezTo>
                    <a:pt x="45" y="163"/>
                    <a:pt x="38" y="160"/>
                    <a:pt x="38" y="150"/>
                  </a:cubicBezTo>
                  <a:cubicBezTo>
                    <a:pt x="38" y="145"/>
                    <a:pt x="42" y="139"/>
                    <a:pt x="45" y="135"/>
                  </a:cubicBezTo>
                  <a:cubicBezTo>
                    <a:pt x="53" y="138"/>
                    <a:pt x="60" y="140"/>
                    <a:pt x="77" y="140"/>
                  </a:cubicBezTo>
                  <a:cubicBezTo>
                    <a:pt x="115" y="140"/>
                    <a:pt x="144" y="120"/>
                    <a:pt x="144" y="85"/>
                  </a:cubicBezTo>
                  <a:cubicBezTo>
                    <a:pt x="144" y="63"/>
                    <a:pt x="134" y="51"/>
                    <a:pt x="124" y="44"/>
                  </a:cubicBezTo>
                  <a:cubicBezTo>
                    <a:pt x="127" y="39"/>
                    <a:pt x="130" y="31"/>
                    <a:pt x="138" y="31"/>
                  </a:cubicBezTo>
                  <a:cubicBezTo>
                    <a:pt x="140" y="31"/>
                    <a:pt x="143" y="33"/>
                    <a:pt x="145" y="35"/>
                  </a:cubicBezTo>
                  <a:cubicBezTo>
                    <a:pt x="148" y="38"/>
                    <a:pt x="152" y="39"/>
                    <a:pt x="158" y="39"/>
                  </a:cubicBezTo>
                  <a:cubicBezTo>
                    <a:pt x="169" y="39"/>
                    <a:pt x="178" y="30"/>
                    <a:pt x="178" y="20"/>
                  </a:cubicBezTo>
                  <a:cubicBezTo>
                    <a:pt x="174" y="8"/>
                    <a:pt x="167" y="0"/>
                    <a:pt x="155" y="0"/>
                  </a:cubicBezTo>
                  <a:close/>
                  <a:moveTo>
                    <a:pt x="104" y="194"/>
                  </a:moveTo>
                  <a:cubicBezTo>
                    <a:pt x="119" y="194"/>
                    <a:pt x="137" y="199"/>
                    <a:pt x="137" y="213"/>
                  </a:cubicBezTo>
                  <a:cubicBezTo>
                    <a:pt x="137" y="229"/>
                    <a:pt x="112" y="248"/>
                    <a:pt x="77" y="248"/>
                  </a:cubicBezTo>
                  <a:cubicBezTo>
                    <a:pt x="43" y="248"/>
                    <a:pt x="27" y="226"/>
                    <a:pt x="27" y="213"/>
                  </a:cubicBezTo>
                  <a:cubicBezTo>
                    <a:pt x="27" y="205"/>
                    <a:pt x="30" y="200"/>
                    <a:pt x="34" y="194"/>
                  </a:cubicBezTo>
                  <a:lnTo>
                    <a:pt x="104" y="194"/>
                  </a:lnTo>
                  <a:close/>
                  <a:moveTo>
                    <a:pt x="75" y="128"/>
                  </a:moveTo>
                  <a:cubicBezTo>
                    <a:pt x="52" y="128"/>
                    <a:pt x="45" y="110"/>
                    <a:pt x="45" y="85"/>
                  </a:cubicBezTo>
                  <a:cubicBezTo>
                    <a:pt x="45" y="68"/>
                    <a:pt x="49" y="40"/>
                    <a:pt x="75" y="40"/>
                  </a:cubicBezTo>
                  <a:cubicBezTo>
                    <a:pt x="98" y="40"/>
                    <a:pt x="105" y="61"/>
                    <a:pt x="105" y="85"/>
                  </a:cubicBezTo>
                  <a:cubicBezTo>
                    <a:pt x="105" y="108"/>
                    <a:pt x="97" y="128"/>
                    <a:pt x="75" y="1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9">
              <a:extLst>
                <a:ext uri="{FF2B5EF4-FFF2-40B4-BE49-F238E27FC236}">
                  <a16:creationId xmlns:a16="http://schemas.microsoft.com/office/drawing/2014/main" id="{45F98E69-8A37-4A0A-B76D-E4955527C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625" y="-12700"/>
              <a:ext cx="69850" cy="80963"/>
            </a:xfrm>
            <a:custGeom>
              <a:avLst/>
              <a:gdLst>
                <a:gd name="T0" fmla="*/ 76 w 144"/>
                <a:gd name="T1" fmla="*/ 0 h 166"/>
                <a:gd name="T2" fmla="*/ 0 w 144"/>
                <a:gd name="T3" fmla="*/ 77 h 166"/>
                <a:gd name="T4" fmla="*/ 89 w 144"/>
                <a:gd name="T5" fmla="*/ 166 h 166"/>
                <a:gd name="T6" fmla="*/ 139 w 144"/>
                <a:gd name="T7" fmla="*/ 157 h 166"/>
                <a:gd name="T8" fmla="*/ 139 w 144"/>
                <a:gd name="T9" fmla="*/ 145 h 166"/>
                <a:gd name="T10" fmla="*/ 105 w 144"/>
                <a:gd name="T11" fmla="*/ 151 h 166"/>
                <a:gd name="T12" fmla="*/ 39 w 144"/>
                <a:gd name="T13" fmla="*/ 66 h 166"/>
                <a:gd name="T14" fmla="*/ 141 w 144"/>
                <a:gd name="T15" fmla="*/ 66 h 166"/>
                <a:gd name="T16" fmla="*/ 76 w 144"/>
                <a:gd name="T17" fmla="*/ 0 h 166"/>
                <a:gd name="T18" fmla="*/ 40 w 144"/>
                <a:gd name="T19" fmla="*/ 51 h 166"/>
                <a:gd name="T20" fmla="*/ 75 w 144"/>
                <a:gd name="T21" fmla="*/ 12 h 166"/>
                <a:gd name="T22" fmla="*/ 106 w 144"/>
                <a:gd name="T23" fmla="*/ 51 h 166"/>
                <a:gd name="T24" fmla="*/ 40 w 144"/>
                <a:gd name="T25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66">
                  <a:moveTo>
                    <a:pt x="76" y="0"/>
                  </a:moveTo>
                  <a:cubicBezTo>
                    <a:pt x="27" y="0"/>
                    <a:pt x="0" y="25"/>
                    <a:pt x="0" y="77"/>
                  </a:cubicBezTo>
                  <a:cubicBezTo>
                    <a:pt x="0" y="135"/>
                    <a:pt x="34" y="166"/>
                    <a:pt x="89" y="166"/>
                  </a:cubicBezTo>
                  <a:cubicBezTo>
                    <a:pt x="114" y="166"/>
                    <a:pt x="132" y="160"/>
                    <a:pt x="139" y="157"/>
                  </a:cubicBezTo>
                  <a:lnTo>
                    <a:pt x="139" y="145"/>
                  </a:lnTo>
                  <a:cubicBezTo>
                    <a:pt x="131" y="147"/>
                    <a:pt x="120" y="151"/>
                    <a:pt x="105" y="151"/>
                  </a:cubicBezTo>
                  <a:cubicBezTo>
                    <a:pt x="54" y="151"/>
                    <a:pt x="39" y="102"/>
                    <a:pt x="39" y="66"/>
                  </a:cubicBezTo>
                  <a:lnTo>
                    <a:pt x="141" y="66"/>
                  </a:lnTo>
                  <a:cubicBezTo>
                    <a:pt x="144" y="36"/>
                    <a:pt x="134" y="0"/>
                    <a:pt x="76" y="0"/>
                  </a:cubicBezTo>
                  <a:close/>
                  <a:moveTo>
                    <a:pt x="40" y="51"/>
                  </a:moveTo>
                  <a:cubicBezTo>
                    <a:pt x="40" y="37"/>
                    <a:pt x="47" y="12"/>
                    <a:pt x="75" y="12"/>
                  </a:cubicBezTo>
                  <a:cubicBezTo>
                    <a:pt x="100" y="12"/>
                    <a:pt x="106" y="30"/>
                    <a:pt x="106" y="51"/>
                  </a:cubicBezTo>
                  <a:lnTo>
                    <a:pt x="4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0">
              <a:extLst>
                <a:ext uri="{FF2B5EF4-FFF2-40B4-BE49-F238E27FC236}">
                  <a16:creationId xmlns:a16="http://schemas.microsoft.com/office/drawing/2014/main" id="{18F61ACB-5376-48E8-829F-BD96D223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0" y="-12700"/>
              <a:ext cx="66675" cy="79375"/>
            </a:xfrm>
            <a:custGeom>
              <a:avLst/>
              <a:gdLst>
                <a:gd name="T0" fmla="*/ 115 w 135"/>
                <a:gd name="T1" fmla="*/ 0 h 162"/>
                <a:gd name="T2" fmla="*/ 65 w 135"/>
                <a:gd name="T3" fmla="*/ 40 h 162"/>
                <a:gd name="T4" fmla="*/ 63 w 135"/>
                <a:gd name="T5" fmla="*/ 40 h 162"/>
                <a:gd name="T6" fmla="*/ 63 w 135"/>
                <a:gd name="T7" fmla="*/ 0 h 162"/>
                <a:gd name="T8" fmla="*/ 0 w 135"/>
                <a:gd name="T9" fmla="*/ 8 h 162"/>
                <a:gd name="T10" fmla="*/ 0 w 135"/>
                <a:gd name="T11" fmla="*/ 16 h 162"/>
                <a:gd name="T12" fmla="*/ 27 w 135"/>
                <a:gd name="T13" fmla="*/ 43 h 162"/>
                <a:gd name="T14" fmla="*/ 27 w 135"/>
                <a:gd name="T15" fmla="*/ 125 h 162"/>
                <a:gd name="T16" fmla="*/ 0 w 135"/>
                <a:gd name="T17" fmla="*/ 155 h 162"/>
                <a:gd name="T18" fmla="*/ 0 w 135"/>
                <a:gd name="T19" fmla="*/ 162 h 162"/>
                <a:gd name="T20" fmla="*/ 91 w 135"/>
                <a:gd name="T21" fmla="*/ 162 h 162"/>
                <a:gd name="T22" fmla="*/ 91 w 135"/>
                <a:gd name="T23" fmla="*/ 155 h 162"/>
                <a:gd name="T24" fmla="*/ 63 w 135"/>
                <a:gd name="T25" fmla="*/ 125 h 162"/>
                <a:gd name="T26" fmla="*/ 63 w 135"/>
                <a:gd name="T27" fmla="*/ 86 h 162"/>
                <a:gd name="T28" fmla="*/ 91 w 135"/>
                <a:gd name="T29" fmla="*/ 30 h 162"/>
                <a:gd name="T30" fmla="*/ 113 w 135"/>
                <a:gd name="T31" fmla="*/ 37 h 162"/>
                <a:gd name="T32" fmla="*/ 133 w 135"/>
                <a:gd name="T33" fmla="*/ 18 h 162"/>
                <a:gd name="T34" fmla="*/ 115 w 135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62">
                  <a:moveTo>
                    <a:pt x="115" y="0"/>
                  </a:moveTo>
                  <a:cubicBezTo>
                    <a:pt x="85" y="0"/>
                    <a:pt x="71" y="25"/>
                    <a:pt x="65" y="40"/>
                  </a:cubicBezTo>
                  <a:lnTo>
                    <a:pt x="63" y="40"/>
                  </a:lnTo>
                  <a:lnTo>
                    <a:pt x="63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3" y="16"/>
                    <a:pt x="27" y="18"/>
                    <a:pt x="27" y="43"/>
                  </a:cubicBezTo>
                  <a:lnTo>
                    <a:pt x="27" y="125"/>
                  </a:lnTo>
                  <a:cubicBezTo>
                    <a:pt x="27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3" y="148"/>
                    <a:pt x="63" y="125"/>
                  </a:cubicBezTo>
                  <a:lnTo>
                    <a:pt x="63" y="86"/>
                  </a:lnTo>
                  <a:cubicBezTo>
                    <a:pt x="63" y="51"/>
                    <a:pt x="80" y="30"/>
                    <a:pt x="91" y="30"/>
                  </a:cubicBezTo>
                  <a:cubicBezTo>
                    <a:pt x="103" y="30"/>
                    <a:pt x="101" y="37"/>
                    <a:pt x="113" y="37"/>
                  </a:cubicBezTo>
                  <a:cubicBezTo>
                    <a:pt x="123" y="37"/>
                    <a:pt x="133" y="30"/>
                    <a:pt x="133" y="18"/>
                  </a:cubicBezTo>
                  <a:cubicBezTo>
                    <a:pt x="135" y="6"/>
                    <a:pt x="122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61">
              <a:extLst>
                <a:ext uri="{FF2B5EF4-FFF2-40B4-BE49-F238E27FC236}">
                  <a16:creationId xmlns:a16="http://schemas.microsoft.com/office/drawing/2014/main" id="{7DA2A064-F1AF-46D4-8981-8AEEF81E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-12700"/>
              <a:ext cx="58738" cy="80963"/>
            </a:xfrm>
            <a:custGeom>
              <a:avLst/>
              <a:gdLst>
                <a:gd name="T0" fmla="*/ 99 w 118"/>
                <a:gd name="T1" fmla="*/ 82 h 166"/>
                <a:gd name="T2" fmla="*/ 34 w 118"/>
                <a:gd name="T3" fmla="*/ 35 h 166"/>
                <a:gd name="T4" fmla="*/ 62 w 118"/>
                <a:gd name="T5" fmla="*/ 12 h 166"/>
                <a:gd name="T6" fmla="*/ 98 w 118"/>
                <a:gd name="T7" fmla="*/ 47 h 166"/>
                <a:gd name="T8" fmla="*/ 108 w 118"/>
                <a:gd name="T9" fmla="*/ 47 h 166"/>
                <a:gd name="T10" fmla="*/ 105 w 118"/>
                <a:gd name="T11" fmla="*/ 6 h 166"/>
                <a:gd name="T12" fmla="*/ 64 w 118"/>
                <a:gd name="T13" fmla="*/ 0 h 166"/>
                <a:gd name="T14" fmla="*/ 0 w 118"/>
                <a:gd name="T15" fmla="*/ 45 h 166"/>
                <a:gd name="T16" fmla="*/ 27 w 118"/>
                <a:gd name="T17" fmla="*/ 85 h 166"/>
                <a:gd name="T18" fmla="*/ 84 w 118"/>
                <a:gd name="T19" fmla="*/ 128 h 166"/>
                <a:gd name="T20" fmla="*/ 52 w 118"/>
                <a:gd name="T21" fmla="*/ 155 h 166"/>
                <a:gd name="T22" fmla="*/ 10 w 118"/>
                <a:gd name="T23" fmla="*/ 113 h 166"/>
                <a:gd name="T24" fmla="*/ 0 w 118"/>
                <a:gd name="T25" fmla="*/ 113 h 166"/>
                <a:gd name="T26" fmla="*/ 3 w 118"/>
                <a:gd name="T27" fmla="*/ 160 h 166"/>
                <a:gd name="T28" fmla="*/ 53 w 118"/>
                <a:gd name="T29" fmla="*/ 166 h 166"/>
                <a:gd name="T30" fmla="*/ 118 w 118"/>
                <a:gd name="T31" fmla="*/ 118 h 166"/>
                <a:gd name="T32" fmla="*/ 99 w 118"/>
                <a:gd name="T33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66">
                  <a:moveTo>
                    <a:pt x="99" y="82"/>
                  </a:moveTo>
                  <a:cubicBezTo>
                    <a:pt x="77" y="66"/>
                    <a:pt x="34" y="57"/>
                    <a:pt x="34" y="35"/>
                  </a:cubicBezTo>
                  <a:cubicBezTo>
                    <a:pt x="34" y="22"/>
                    <a:pt x="45" y="12"/>
                    <a:pt x="62" y="12"/>
                  </a:cubicBezTo>
                  <a:cubicBezTo>
                    <a:pt x="89" y="12"/>
                    <a:pt x="97" y="35"/>
                    <a:pt x="98" y="47"/>
                  </a:cubicBezTo>
                  <a:lnTo>
                    <a:pt x="108" y="47"/>
                  </a:lnTo>
                  <a:lnTo>
                    <a:pt x="105" y="6"/>
                  </a:lnTo>
                  <a:cubicBezTo>
                    <a:pt x="94" y="3"/>
                    <a:pt x="82" y="0"/>
                    <a:pt x="64" y="0"/>
                  </a:cubicBezTo>
                  <a:cubicBezTo>
                    <a:pt x="29" y="0"/>
                    <a:pt x="0" y="13"/>
                    <a:pt x="0" y="45"/>
                  </a:cubicBezTo>
                  <a:cubicBezTo>
                    <a:pt x="0" y="63"/>
                    <a:pt x="9" y="73"/>
                    <a:pt x="27" y="85"/>
                  </a:cubicBezTo>
                  <a:cubicBezTo>
                    <a:pt x="48" y="98"/>
                    <a:pt x="84" y="106"/>
                    <a:pt x="84" y="128"/>
                  </a:cubicBezTo>
                  <a:cubicBezTo>
                    <a:pt x="84" y="146"/>
                    <a:pt x="67" y="155"/>
                    <a:pt x="52" y="155"/>
                  </a:cubicBezTo>
                  <a:cubicBezTo>
                    <a:pt x="24" y="155"/>
                    <a:pt x="10" y="133"/>
                    <a:pt x="10" y="113"/>
                  </a:cubicBezTo>
                  <a:lnTo>
                    <a:pt x="0" y="113"/>
                  </a:lnTo>
                  <a:lnTo>
                    <a:pt x="3" y="160"/>
                  </a:lnTo>
                  <a:cubicBezTo>
                    <a:pt x="12" y="162"/>
                    <a:pt x="32" y="166"/>
                    <a:pt x="53" y="166"/>
                  </a:cubicBezTo>
                  <a:cubicBezTo>
                    <a:pt x="95" y="166"/>
                    <a:pt x="118" y="147"/>
                    <a:pt x="118" y="118"/>
                  </a:cubicBezTo>
                  <a:cubicBezTo>
                    <a:pt x="118" y="102"/>
                    <a:pt x="109" y="90"/>
                    <a:pt x="99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62">
              <a:extLst>
                <a:ext uri="{FF2B5EF4-FFF2-40B4-BE49-F238E27FC236}">
                  <a16:creationId xmlns:a16="http://schemas.microsoft.com/office/drawing/2014/main" id="{0322B3F2-797C-4030-9B08-F0C2B256A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-385763"/>
              <a:ext cx="165100" cy="187325"/>
            </a:xfrm>
            <a:custGeom>
              <a:avLst/>
              <a:gdLst>
                <a:gd name="T0" fmla="*/ 319 w 338"/>
                <a:gd name="T1" fmla="*/ 364 h 384"/>
                <a:gd name="T2" fmla="*/ 284 w 338"/>
                <a:gd name="T3" fmla="*/ 326 h 384"/>
                <a:gd name="T4" fmla="*/ 284 w 338"/>
                <a:gd name="T5" fmla="*/ 128 h 384"/>
                <a:gd name="T6" fmla="*/ 150 w 338"/>
                <a:gd name="T7" fmla="*/ 0 h 384"/>
                <a:gd name="T8" fmla="*/ 13 w 338"/>
                <a:gd name="T9" fmla="*/ 79 h 384"/>
                <a:gd name="T10" fmla="*/ 53 w 338"/>
                <a:gd name="T11" fmla="*/ 115 h 384"/>
                <a:gd name="T12" fmla="*/ 91 w 338"/>
                <a:gd name="T13" fmla="*/ 74 h 384"/>
                <a:gd name="T14" fmla="*/ 149 w 338"/>
                <a:gd name="T15" fmla="*/ 28 h 384"/>
                <a:gd name="T16" fmla="*/ 219 w 338"/>
                <a:gd name="T17" fmla="*/ 143 h 384"/>
                <a:gd name="T18" fmla="*/ 219 w 338"/>
                <a:gd name="T19" fmla="*/ 173 h 384"/>
                <a:gd name="T20" fmla="*/ 0 w 338"/>
                <a:gd name="T21" fmla="*/ 294 h 384"/>
                <a:gd name="T22" fmla="*/ 100 w 338"/>
                <a:gd name="T23" fmla="*/ 384 h 384"/>
                <a:gd name="T24" fmla="*/ 218 w 338"/>
                <a:gd name="T25" fmla="*/ 325 h 384"/>
                <a:gd name="T26" fmla="*/ 219 w 338"/>
                <a:gd name="T27" fmla="*/ 325 h 384"/>
                <a:gd name="T28" fmla="*/ 281 w 338"/>
                <a:gd name="T29" fmla="*/ 384 h 384"/>
                <a:gd name="T30" fmla="*/ 323 w 338"/>
                <a:gd name="T31" fmla="*/ 381 h 384"/>
                <a:gd name="T32" fmla="*/ 328 w 338"/>
                <a:gd name="T33" fmla="*/ 376 h 384"/>
                <a:gd name="T34" fmla="*/ 338 w 338"/>
                <a:gd name="T35" fmla="*/ 361 h 384"/>
                <a:gd name="T36" fmla="*/ 319 w 338"/>
                <a:gd name="T37" fmla="*/ 3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4">
                  <a:moveTo>
                    <a:pt x="319" y="364"/>
                  </a:moveTo>
                  <a:cubicBezTo>
                    <a:pt x="293" y="364"/>
                    <a:pt x="284" y="354"/>
                    <a:pt x="284" y="326"/>
                  </a:cubicBezTo>
                  <a:lnTo>
                    <a:pt x="284" y="128"/>
                  </a:lnTo>
                  <a:cubicBezTo>
                    <a:pt x="284" y="53"/>
                    <a:pt x="263" y="0"/>
                    <a:pt x="150" y="0"/>
                  </a:cubicBezTo>
                  <a:cubicBezTo>
                    <a:pt x="93" y="0"/>
                    <a:pt x="13" y="26"/>
                    <a:pt x="13" y="79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6" y="115"/>
                    <a:pt x="91" y="106"/>
                    <a:pt x="91" y="74"/>
                  </a:cubicBezTo>
                  <a:cubicBezTo>
                    <a:pt x="91" y="49"/>
                    <a:pt x="98" y="28"/>
                    <a:pt x="149" y="28"/>
                  </a:cubicBezTo>
                  <a:cubicBezTo>
                    <a:pt x="219" y="28"/>
                    <a:pt x="219" y="86"/>
                    <a:pt x="219" y="143"/>
                  </a:cubicBezTo>
                  <a:lnTo>
                    <a:pt x="219" y="173"/>
                  </a:lnTo>
                  <a:cubicBezTo>
                    <a:pt x="156" y="178"/>
                    <a:pt x="0" y="178"/>
                    <a:pt x="0" y="294"/>
                  </a:cubicBezTo>
                  <a:cubicBezTo>
                    <a:pt x="0" y="346"/>
                    <a:pt x="43" y="384"/>
                    <a:pt x="100" y="384"/>
                  </a:cubicBezTo>
                  <a:cubicBezTo>
                    <a:pt x="156" y="384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4"/>
                    <a:pt x="281" y="384"/>
                  </a:cubicBezTo>
                  <a:cubicBezTo>
                    <a:pt x="291" y="384"/>
                    <a:pt x="301" y="384"/>
                    <a:pt x="323" y="381"/>
                  </a:cubicBezTo>
                  <a:lnTo>
                    <a:pt x="328" y="376"/>
                  </a:lnTo>
                  <a:cubicBezTo>
                    <a:pt x="331" y="371"/>
                    <a:pt x="335" y="366"/>
                    <a:pt x="338" y="361"/>
                  </a:cubicBezTo>
                  <a:cubicBezTo>
                    <a:pt x="324" y="364"/>
                    <a:pt x="321" y="364"/>
                    <a:pt x="319" y="3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63">
              <a:extLst>
                <a:ext uri="{FF2B5EF4-FFF2-40B4-BE49-F238E27FC236}">
                  <a16:creationId xmlns:a16="http://schemas.microsoft.com/office/drawing/2014/main" id="{05F4623F-F5EC-4543-8DF9-2E5EEA13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-355600"/>
              <a:ext cx="109538" cy="109538"/>
            </a:xfrm>
            <a:custGeom>
              <a:avLst/>
              <a:gdLst>
                <a:gd name="T0" fmla="*/ 20 w 224"/>
                <a:gd name="T1" fmla="*/ 0 h 224"/>
                <a:gd name="T2" fmla="*/ 0 w 224"/>
                <a:gd name="T3" fmla="*/ 19 h 224"/>
                <a:gd name="T4" fmla="*/ 0 w 224"/>
                <a:gd name="T5" fmla="*/ 224 h 224"/>
                <a:gd name="T6" fmla="*/ 224 w 224"/>
                <a:gd name="T7" fmla="*/ 224 h 224"/>
                <a:gd name="T8" fmla="*/ 224 w 224"/>
                <a:gd name="T9" fmla="*/ 0 h 224"/>
                <a:gd name="T10" fmla="*/ 149 w 224"/>
                <a:gd name="T11" fmla="*/ 0 h 224"/>
                <a:gd name="T12" fmla="*/ 149 w 224"/>
                <a:gd name="T13" fmla="*/ 149 h 224"/>
                <a:gd name="T14" fmla="*/ 74 w 224"/>
                <a:gd name="T15" fmla="*/ 149 h 224"/>
                <a:gd name="T16" fmla="*/ 74 w 224"/>
                <a:gd name="T17" fmla="*/ 0 h 224"/>
                <a:gd name="T18" fmla="*/ 20 w 224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4">
                  <a:moveTo>
                    <a:pt x="20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4" y="224"/>
                  </a:lnTo>
                  <a:lnTo>
                    <a:pt x="224" y="0"/>
                  </a:lnTo>
                  <a:lnTo>
                    <a:pt x="149" y="0"/>
                  </a:lnTo>
                  <a:lnTo>
                    <a:pt x="149" y="149"/>
                  </a:lnTo>
                  <a:lnTo>
                    <a:pt x="74" y="149"/>
                  </a:lnTo>
                  <a:lnTo>
                    <a:pt x="7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4">
              <a:extLst>
                <a:ext uri="{FF2B5EF4-FFF2-40B4-BE49-F238E27FC236}">
                  <a16:creationId xmlns:a16="http://schemas.microsoft.com/office/drawing/2014/main" id="{0D937415-F3D5-4469-A8E4-FD40E29C8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8325" y="-447675"/>
              <a:ext cx="387350" cy="311150"/>
            </a:xfrm>
            <a:custGeom>
              <a:avLst/>
              <a:gdLst>
                <a:gd name="T0" fmla="*/ 463 w 790"/>
                <a:gd name="T1" fmla="*/ 407 h 637"/>
                <a:gd name="T2" fmla="*/ 608 w 790"/>
                <a:gd name="T3" fmla="*/ 325 h 637"/>
                <a:gd name="T4" fmla="*/ 608 w 790"/>
                <a:gd name="T5" fmla="*/ 372 h 637"/>
                <a:gd name="T6" fmla="*/ 519 w 790"/>
                <a:gd name="T7" fmla="*/ 477 h 637"/>
                <a:gd name="T8" fmla="*/ 463 w 790"/>
                <a:gd name="T9" fmla="*/ 407 h 637"/>
                <a:gd name="T10" fmla="*/ 708 w 790"/>
                <a:gd name="T11" fmla="*/ 490 h 637"/>
                <a:gd name="T12" fmla="*/ 727 w 790"/>
                <a:gd name="T13" fmla="*/ 489 h 637"/>
                <a:gd name="T14" fmla="*/ 790 w 790"/>
                <a:gd name="T15" fmla="*/ 284 h 637"/>
                <a:gd name="T16" fmla="*/ 519 w 790"/>
                <a:gd name="T17" fmla="*/ 0 h 637"/>
                <a:gd name="T18" fmla="*/ 408 w 790"/>
                <a:gd name="T19" fmla="*/ 17 h 637"/>
                <a:gd name="T20" fmla="*/ 408 w 790"/>
                <a:gd name="T21" fmla="*/ 116 h 637"/>
                <a:gd name="T22" fmla="*/ 389 w 790"/>
                <a:gd name="T23" fmla="*/ 116 h 637"/>
                <a:gd name="T24" fmla="*/ 389 w 790"/>
                <a:gd name="T25" fmla="*/ 135 h 637"/>
                <a:gd name="T26" fmla="*/ 314 w 790"/>
                <a:gd name="T27" fmla="*/ 135 h 637"/>
                <a:gd name="T28" fmla="*/ 314 w 790"/>
                <a:gd name="T29" fmla="*/ 135 h 637"/>
                <a:gd name="T30" fmla="*/ 314 w 790"/>
                <a:gd name="T31" fmla="*/ 54 h 637"/>
                <a:gd name="T32" fmla="*/ 125 w 790"/>
                <a:gd name="T33" fmla="*/ 187 h 637"/>
                <a:gd name="T34" fmla="*/ 179 w 790"/>
                <a:gd name="T35" fmla="*/ 187 h 637"/>
                <a:gd name="T36" fmla="*/ 179 w 790"/>
                <a:gd name="T37" fmla="*/ 337 h 637"/>
                <a:gd name="T38" fmla="*/ 254 w 790"/>
                <a:gd name="T39" fmla="*/ 337 h 637"/>
                <a:gd name="T40" fmla="*/ 254 w 790"/>
                <a:gd name="T41" fmla="*/ 187 h 637"/>
                <a:gd name="T42" fmla="*/ 329 w 790"/>
                <a:gd name="T43" fmla="*/ 187 h 637"/>
                <a:gd name="T44" fmla="*/ 329 w 790"/>
                <a:gd name="T45" fmla="*/ 412 h 637"/>
                <a:gd name="T46" fmla="*/ 104 w 790"/>
                <a:gd name="T47" fmla="*/ 412 h 637"/>
                <a:gd name="T48" fmla="*/ 104 w 790"/>
                <a:gd name="T49" fmla="*/ 206 h 637"/>
                <a:gd name="T50" fmla="*/ 0 w 790"/>
                <a:gd name="T51" fmla="*/ 397 h 637"/>
                <a:gd name="T52" fmla="*/ 400 w 790"/>
                <a:gd name="T53" fmla="*/ 637 h 637"/>
                <a:gd name="T54" fmla="*/ 698 w 790"/>
                <a:gd name="T55" fmla="*/ 524 h 637"/>
                <a:gd name="T56" fmla="*/ 712 w 790"/>
                <a:gd name="T57" fmla="*/ 509 h 637"/>
                <a:gd name="T58" fmla="*/ 670 w 790"/>
                <a:gd name="T59" fmla="*/ 511 h 637"/>
                <a:gd name="T60" fmla="*/ 608 w 790"/>
                <a:gd name="T61" fmla="*/ 452 h 637"/>
                <a:gd name="T62" fmla="*/ 607 w 790"/>
                <a:gd name="T63" fmla="*/ 452 h 637"/>
                <a:gd name="T64" fmla="*/ 489 w 790"/>
                <a:gd name="T65" fmla="*/ 511 h 637"/>
                <a:gd name="T66" fmla="*/ 389 w 790"/>
                <a:gd name="T67" fmla="*/ 421 h 637"/>
                <a:gd name="T68" fmla="*/ 608 w 790"/>
                <a:gd name="T69" fmla="*/ 300 h 637"/>
                <a:gd name="T70" fmla="*/ 608 w 790"/>
                <a:gd name="T71" fmla="*/ 270 h 637"/>
                <a:gd name="T72" fmla="*/ 538 w 790"/>
                <a:gd name="T73" fmla="*/ 155 h 637"/>
                <a:gd name="T74" fmla="*/ 480 w 790"/>
                <a:gd name="T75" fmla="*/ 201 h 637"/>
                <a:gd name="T76" fmla="*/ 442 w 790"/>
                <a:gd name="T77" fmla="*/ 242 h 637"/>
                <a:gd name="T78" fmla="*/ 402 w 790"/>
                <a:gd name="T79" fmla="*/ 206 h 637"/>
                <a:gd name="T80" fmla="*/ 539 w 790"/>
                <a:gd name="T81" fmla="*/ 127 h 637"/>
                <a:gd name="T82" fmla="*/ 672 w 790"/>
                <a:gd name="T83" fmla="*/ 254 h 637"/>
                <a:gd name="T84" fmla="*/ 672 w 790"/>
                <a:gd name="T85" fmla="*/ 452 h 637"/>
                <a:gd name="T86" fmla="*/ 708 w 790"/>
                <a:gd name="T87" fmla="*/ 49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7">
                  <a:moveTo>
                    <a:pt x="463" y="407"/>
                  </a:moveTo>
                  <a:cubicBezTo>
                    <a:pt x="463" y="332"/>
                    <a:pt x="569" y="326"/>
                    <a:pt x="608" y="325"/>
                  </a:cubicBezTo>
                  <a:lnTo>
                    <a:pt x="608" y="372"/>
                  </a:lnTo>
                  <a:cubicBezTo>
                    <a:pt x="608" y="427"/>
                    <a:pt x="573" y="477"/>
                    <a:pt x="519" y="477"/>
                  </a:cubicBezTo>
                  <a:cubicBezTo>
                    <a:pt x="490" y="477"/>
                    <a:pt x="463" y="449"/>
                    <a:pt x="463" y="407"/>
                  </a:cubicBezTo>
                  <a:close/>
                  <a:moveTo>
                    <a:pt x="708" y="490"/>
                  </a:moveTo>
                  <a:cubicBezTo>
                    <a:pt x="710" y="490"/>
                    <a:pt x="713" y="490"/>
                    <a:pt x="727" y="489"/>
                  </a:cubicBezTo>
                  <a:cubicBezTo>
                    <a:pt x="770" y="426"/>
                    <a:pt x="790" y="351"/>
                    <a:pt x="790" y="284"/>
                  </a:cubicBezTo>
                  <a:cubicBezTo>
                    <a:pt x="790" y="129"/>
                    <a:pt x="684" y="0"/>
                    <a:pt x="519" y="0"/>
                  </a:cubicBezTo>
                  <a:cubicBezTo>
                    <a:pt x="484" y="0"/>
                    <a:pt x="447" y="6"/>
                    <a:pt x="408" y="17"/>
                  </a:cubicBezTo>
                  <a:lnTo>
                    <a:pt x="408" y="116"/>
                  </a:lnTo>
                  <a:lnTo>
                    <a:pt x="389" y="116"/>
                  </a:lnTo>
                  <a:lnTo>
                    <a:pt x="389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54"/>
                  </a:lnTo>
                  <a:cubicBezTo>
                    <a:pt x="253" y="85"/>
                    <a:pt x="189" y="129"/>
                    <a:pt x="125" y="187"/>
                  </a:cubicBezTo>
                  <a:lnTo>
                    <a:pt x="179" y="187"/>
                  </a:lnTo>
                  <a:lnTo>
                    <a:pt x="179" y="337"/>
                  </a:lnTo>
                  <a:lnTo>
                    <a:pt x="254" y="337"/>
                  </a:lnTo>
                  <a:lnTo>
                    <a:pt x="254" y="187"/>
                  </a:lnTo>
                  <a:lnTo>
                    <a:pt x="329" y="187"/>
                  </a:lnTo>
                  <a:lnTo>
                    <a:pt x="329" y="412"/>
                  </a:lnTo>
                  <a:lnTo>
                    <a:pt x="104" y="412"/>
                  </a:lnTo>
                  <a:lnTo>
                    <a:pt x="104" y="206"/>
                  </a:lnTo>
                  <a:cubicBezTo>
                    <a:pt x="29" y="279"/>
                    <a:pt x="0" y="342"/>
                    <a:pt x="0" y="397"/>
                  </a:cubicBezTo>
                  <a:cubicBezTo>
                    <a:pt x="0" y="511"/>
                    <a:pt x="152" y="637"/>
                    <a:pt x="400" y="637"/>
                  </a:cubicBezTo>
                  <a:cubicBezTo>
                    <a:pt x="539" y="637"/>
                    <a:pt x="635" y="590"/>
                    <a:pt x="698" y="524"/>
                  </a:cubicBezTo>
                  <a:lnTo>
                    <a:pt x="712" y="509"/>
                  </a:lnTo>
                  <a:cubicBezTo>
                    <a:pt x="689" y="511"/>
                    <a:pt x="680" y="511"/>
                    <a:pt x="670" y="511"/>
                  </a:cubicBezTo>
                  <a:cubicBezTo>
                    <a:pt x="623" y="511"/>
                    <a:pt x="608" y="487"/>
                    <a:pt x="608" y="452"/>
                  </a:cubicBezTo>
                  <a:lnTo>
                    <a:pt x="607" y="452"/>
                  </a:lnTo>
                  <a:cubicBezTo>
                    <a:pt x="580" y="489"/>
                    <a:pt x="545" y="511"/>
                    <a:pt x="489" y="511"/>
                  </a:cubicBezTo>
                  <a:cubicBezTo>
                    <a:pt x="432" y="511"/>
                    <a:pt x="389" y="472"/>
                    <a:pt x="389" y="421"/>
                  </a:cubicBezTo>
                  <a:cubicBezTo>
                    <a:pt x="389" y="305"/>
                    <a:pt x="545" y="305"/>
                    <a:pt x="608" y="300"/>
                  </a:cubicBezTo>
                  <a:lnTo>
                    <a:pt x="608" y="270"/>
                  </a:lnTo>
                  <a:cubicBezTo>
                    <a:pt x="608" y="214"/>
                    <a:pt x="607" y="155"/>
                    <a:pt x="538" y="155"/>
                  </a:cubicBezTo>
                  <a:cubicBezTo>
                    <a:pt x="487" y="155"/>
                    <a:pt x="480" y="176"/>
                    <a:pt x="480" y="201"/>
                  </a:cubicBezTo>
                  <a:cubicBezTo>
                    <a:pt x="480" y="234"/>
                    <a:pt x="455" y="242"/>
                    <a:pt x="442" y="242"/>
                  </a:cubicBezTo>
                  <a:cubicBezTo>
                    <a:pt x="419" y="242"/>
                    <a:pt x="402" y="227"/>
                    <a:pt x="402" y="206"/>
                  </a:cubicBezTo>
                  <a:cubicBezTo>
                    <a:pt x="402" y="154"/>
                    <a:pt x="482" y="127"/>
                    <a:pt x="539" y="127"/>
                  </a:cubicBezTo>
                  <a:cubicBezTo>
                    <a:pt x="652" y="126"/>
                    <a:pt x="672" y="179"/>
                    <a:pt x="672" y="254"/>
                  </a:cubicBezTo>
                  <a:lnTo>
                    <a:pt x="672" y="452"/>
                  </a:lnTo>
                  <a:cubicBezTo>
                    <a:pt x="672" y="480"/>
                    <a:pt x="682" y="490"/>
                    <a:pt x="708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265">
              <a:extLst>
                <a:ext uri="{FF2B5EF4-FFF2-40B4-BE49-F238E27FC236}">
                  <a16:creationId xmlns:a16="http://schemas.microsoft.com/office/drawing/2014/main" id="{F8D5B463-EEB8-4CDC-9413-7D2DEBC27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-482600"/>
              <a:ext cx="36513" cy="92075"/>
            </a:xfrm>
            <a:prstGeom prst="rect">
              <a:avLst/>
            </a:prstGeom>
            <a:solidFill>
              <a:srgbClr val="0BBBE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632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24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4005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60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883" r:id="rId10"/>
    <p:sldLayoutId id="21474838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D9A05D-73BA-4C7C-9389-175D637D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67315B-BDD9-4372-A1C4-29DD43D9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 txBox="1">
            <a:spLocks/>
          </p:cNvSpPr>
          <p:nvPr userDrawn="1"/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402C8-AAF6-430C-9C4F-B768B719CBA8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7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LucidaGrande" charset="0"/>
        <a:buChar char="-"/>
        <a:defRPr sz="2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404665"/>
            <a:ext cx="8507077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6503348"/>
            <a:ext cx="1503133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6549514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1268414"/>
            <a:ext cx="8507077" cy="4968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72" y="5935042"/>
            <a:ext cx="854721" cy="9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2228">
          <p15:clr>
            <a:srgbClr val="F26B43"/>
          </p15:clr>
        </p15:guide>
        <p15:guide id="7" orient="horz" pos="2092">
          <p15:clr>
            <a:srgbClr val="F26B43"/>
          </p15:clr>
        </p15:guide>
        <p15:guide id="8" pos="3188">
          <p15:clr>
            <a:srgbClr val="F26B43"/>
          </p15:clr>
        </p15:guide>
        <p15:guide id="9" pos="3052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metys-bo-2.univ-angers.fr/preview/www/fr/vie-des-campus/actualites/actus-2022/ensemble-vers-un-numerique-responsable.html" TargetMode="External"/><Relationship Id="rId2" Type="http://schemas.openxmlformats.org/officeDocument/2006/relationships/hyperlink" Target="https://www.fresquedunumerique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253A4-E671-4848-A9D9-38BFDFBE1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Commission Permanente du Numérique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DFDDD-E1D6-4B55-9A7F-523B3560A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916392"/>
            <a:ext cx="7772399" cy="13414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18 mars 2022</a:t>
            </a:r>
          </a:p>
        </p:txBody>
      </p:sp>
    </p:spTree>
    <p:extLst>
      <p:ext uri="{BB962C8B-B14F-4D97-AF65-F5344CB8AC3E}">
        <p14:creationId xmlns:p14="http://schemas.microsoft.com/office/powerpoint/2010/main" val="290417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1DB47-F6E4-488B-BCF9-48883A3C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820"/>
            <a:ext cx="8229600" cy="1143000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ea typeface="Verdana"/>
              </a:rPr>
              <a:t>Comparatif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409A9CE2-42C6-499F-A5C1-1FE70319A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777" y="1600200"/>
            <a:ext cx="7322342" cy="4081305"/>
          </a:xfrm>
        </p:spPr>
      </p:pic>
    </p:spTree>
    <p:extLst>
      <p:ext uri="{BB962C8B-B14F-4D97-AF65-F5344CB8AC3E}">
        <p14:creationId xmlns:p14="http://schemas.microsoft.com/office/powerpoint/2010/main" val="58126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C4C1-9F0F-4AC2-AC3D-20567D70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533"/>
          </a:xfrm>
        </p:spPr>
        <p:txBody>
          <a:bodyPr>
            <a:normAutofit fontScale="90000"/>
          </a:bodyPr>
          <a:lstStyle/>
          <a:p>
            <a:r>
              <a:rPr lang="en-US" sz="3200" err="1">
                <a:solidFill>
                  <a:schemeClr val="bg1"/>
                </a:solidFill>
                <a:ea typeface="Verdana"/>
              </a:rPr>
              <a:t>Utilisation</a:t>
            </a:r>
            <a:r>
              <a:rPr lang="en-US" sz="3200">
                <a:solidFill>
                  <a:schemeClr val="bg1"/>
                </a:solidFill>
                <a:ea typeface="Verdana"/>
              </a:rPr>
              <a:t> : </a:t>
            </a:r>
            <a:r>
              <a:rPr lang="en-US" sz="3200" err="1">
                <a:solidFill>
                  <a:schemeClr val="bg1"/>
                </a:solidFill>
                <a:ea typeface="Verdana"/>
              </a:rPr>
              <a:t>septembre</a:t>
            </a:r>
            <a:r>
              <a:rPr lang="en-US" sz="3200">
                <a:solidFill>
                  <a:schemeClr val="bg1"/>
                </a:solidFill>
                <a:ea typeface="Verdana"/>
              </a:rPr>
              <a:t> 2021-février 2022</a:t>
            </a:r>
            <a:endParaRPr lang="en-US" err="1">
              <a:solidFill>
                <a:schemeClr val="bg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AE10AB8-0E3D-4A75-9715-0BFBE1E27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" t="24238" r="3328" b="44044"/>
          <a:stretch/>
        </p:blipFill>
        <p:spPr>
          <a:xfrm>
            <a:off x="456676" y="2012436"/>
            <a:ext cx="8083537" cy="1566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8B935-BE3C-47FD-9CFB-C44BFB18A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7" t="57143" r="47717" b="139"/>
          <a:stretch/>
        </p:blipFill>
        <p:spPr>
          <a:xfrm>
            <a:off x="1385897" y="3830974"/>
            <a:ext cx="4118721" cy="21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1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B9B0B-917D-4920-9749-9AF27336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650"/>
          </a:xfrm>
        </p:spPr>
        <p:txBody>
          <a:bodyPr>
            <a:normAutofit/>
          </a:bodyPr>
          <a:lstStyle/>
          <a:p>
            <a:r>
              <a:rPr lang="fr-FR" sz="3200">
                <a:solidFill>
                  <a:schemeClr val="bg1"/>
                </a:solidFill>
                <a:ea typeface="Verdana"/>
              </a:rPr>
              <a:t>Problèmes rencontrés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A2002-1164-4614-8D93-67CCEF2CC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fr-FR" sz="2400">
                <a:ea typeface="Verdana"/>
              </a:rPr>
              <a:t>Saisie des </a:t>
            </a:r>
            <a:r>
              <a:rPr lang="fr-FR" sz="2400" b="1">
                <a:ea typeface="Verdana"/>
              </a:rPr>
              <a:t>emplois du temps </a:t>
            </a:r>
            <a:r>
              <a:rPr lang="fr-FR" sz="2400" b="1" err="1">
                <a:ea typeface="Verdana"/>
              </a:rPr>
              <a:t>Celcat</a:t>
            </a:r>
            <a:r>
              <a:rPr lang="fr-FR" sz="2400">
                <a:ea typeface="Verdana"/>
              </a:rPr>
              <a:t> : impact direct sur la qualité et la validité des infos de la rubrique "Emploi du temps" des étudiants </a:t>
            </a:r>
            <a:r>
              <a:rPr lang="fr-FR" sz="2400" i="1">
                <a:ea typeface="Verdana"/>
              </a:rPr>
              <a:t>(notion de groupes notamment).</a:t>
            </a:r>
            <a:endParaRPr lang="en-US" i="1">
              <a:ea typeface="Verdana"/>
            </a:endParaRPr>
          </a:p>
          <a:p>
            <a:pPr marL="457200" lvl="1" indent="0">
              <a:buNone/>
            </a:pPr>
            <a:endParaRPr lang="fr-FR" sz="2400">
              <a:ea typeface="Verdana"/>
            </a:endParaRPr>
          </a:p>
          <a:p>
            <a:pPr marL="457200" lvl="1" indent="0">
              <a:buNone/>
            </a:pPr>
            <a:r>
              <a:rPr lang="fr-FR" sz="2400">
                <a:ea typeface="Verdana"/>
              </a:rPr>
              <a:t>Lorsque pour un étudiant, l'emploi du temps de l'appli "ne marche pas", le problème vient de la manière dont les données ont été saisies dans </a:t>
            </a:r>
            <a:r>
              <a:rPr lang="fr-FR" sz="2400" err="1">
                <a:ea typeface="Verdana"/>
              </a:rPr>
              <a:t>Celcat</a:t>
            </a:r>
            <a:r>
              <a:rPr lang="fr-FR" sz="2400">
                <a:ea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54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8E35FA-D7C3-4218-A295-0E81B8364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DAGJI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F9150A9-387D-4404-96F9-E093D081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Vote électronique</a:t>
            </a:r>
            <a:br>
              <a:rPr lang="fr-FR"/>
            </a:br>
            <a:r>
              <a:rPr lang="fr-FR" sz="3100"/>
              <a:t>Retour sur la mise en place</a:t>
            </a:r>
          </a:p>
        </p:txBody>
      </p:sp>
    </p:spTree>
    <p:extLst>
      <p:ext uri="{BB962C8B-B14F-4D97-AF65-F5344CB8AC3E}">
        <p14:creationId xmlns:p14="http://schemas.microsoft.com/office/powerpoint/2010/main" val="350853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8A9DA-283F-4A22-BA6E-795F497A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976" y="379093"/>
            <a:ext cx="6172200" cy="4027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100" b="1">
                <a:solidFill>
                  <a:schemeClr val="bg1"/>
                </a:solidFill>
                <a:ea typeface="Verdana"/>
              </a:rPr>
              <a:t>Vote électronique </a:t>
            </a:r>
            <a:br>
              <a:rPr lang="fr-FR" sz="2100" b="1">
                <a:solidFill>
                  <a:schemeClr val="bg1"/>
                </a:solidFill>
                <a:ea typeface="Verdana"/>
              </a:rPr>
            </a:br>
            <a:r>
              <a:rPr lang="fr-FR" sz="2100" b="1" i="1">
                <a:solidFill>
                  <a:schemeClr val="bg1"/>
                </a:solidFill>
                <a:ea typeface="Verdana"/>
              </a:rPr>
              <a:t>Encadrement juridique</a:t>
            </a:r>
            <a:endParaRPr lang="en-US" sz="2100" i="1">
              <a:solidFill>
                <a:schemeClr val="bg1"/>
              </a:solidFill>
              <a:ea typeface="Verdan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295BB-9776-4E7C-8C0E-6B5708248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1600">
                <a:ea typeface="Verdana"/>
              </a:rPr>
              <a:t>Une possibilité depuis le décret n° 2020-1205 du 30 septembre 2020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>
                <a:ea typeface="Verdana"/>
              </a:rPr>
              <a:t>A titre expérimental pour les scrutins achevés au plus tard le 31 décembre 2024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>
                <a:ea typeface="Verdana"/>
              </a:rPr>
              <a:t>Scrutins concernés : élections aux conseils centraux (CA, CR, CFVU) et aux conseils de composantes (UFR, écoles et instituts); renouvellements complets et élections partielles; collèges des personnels et des usagers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>
                <a:ea typeface="Verdana"/>
              </a:rPr>
              <a:t>Un cadrage adopté à l’UA après consultation du Comité technique et du Comité électoral consultatif : cadrage signé le 14 janvier 2021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6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112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8A9DA-283F-4A22-BA6E-795F497A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159" y="406416"/>
            <a:ext cx="6172200" cy="4027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100" b="1">
                <a:solidFill>
                  <a:schemeClr val="bg1"/>
                </a:solidFill>
                <a:ea typeface="Verdana"/>
              </a:rPr>
              <a:t>Vote électronique </a:t>
            </a:r>
            <a:br>
              <a:rPr lang="fr-FR" sz="2100" b="1">
                <a:solidFill>
                  <a:schemeClr val="bg1"/>
                </a:solidFill>
                <a:ea typeface="Verdana"/>
              </a:rPr>
            </a:br>
            <a:r>
              <a:rPr lang="fr-FR" sz="2100" b="1" i="1">
                <a:solidFill>
                  <a:schemeClr val="bg1"/>
                </a:solidFill>
                <a:ea typeface="Verdana"/>
              </a:rPr>
              <a:t>Principes de fonctionnement</a:t>
            </a:r>
            <a:endParaRPr lang="en-US" sz="2100">
              <a:solidFill>
                <a:schemeClr val="bg1"/>
              </a:solidFill>
              <a:ea typeface="Verdan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295BB-9776-4E7C-8C0E-6B570824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08" y="1435830"/>
            <a:ext cx="8672945" cy="3886416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1500">
                <a:ea typeface="Verdana"/>
              </a:rPr>
              <a:t>Organisation d’un scrutin à distance par voie électronique :</a:t>
            </a:r>
          </a:p>
          <a:p>
            <a:pPr>
              <a:lnSpc>
                <a:spcPct val="150000"/>
              </a:lnSpc>
            </a:pPr>
            <a:r>
              <a:rPr lang="fr-FR" sz="1500">
                <a:ea typeface="Verdana"/>
              </a:rPr>
              <a:t>Une solution externalisée : </a:t>
            </a:r>
            <a:r>
              <a:rPr lang="fr-FR" sz="1500" err="1">
                <a:ea typeface="Verdana"/>
              </a:rPr>
              <a:t>Legavote</a:t>
            </a:r>
            <a:r>
              <a:rPr lang="fr-FR" sz="1500">
                <a:ea typeface="Verdana"/>
              </a:rPr>
              <a:t> </a:t>
            </a:r>
            <a:r>
              <a:rPr lang="fr-FR" sz="1500" i="1">
                <a:ea typeface="Verdana"/>
              </a:rPr>
              <a:t>(après mise en concurrence)</a:t>
            </a:r>
            <a:endParaRPr lang="fr-FR" sz="1500"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fr-FR" sz="1500">
                <a:ea typeface="Verdana"/>
              </a:rPr>
              <a:t>Possibilité d’un bureau de vote centralisateur :</a:t>
            </a:r>
          </a:p>
          <a:p>
            <a:pPr lvl="1">
              <a:lnSpc>
                <a:spcPct val="150000"/>
              </a:lnSpc>
            </a:pPr>
            <a:r>
              <a:rPr lang="fr-FR" sz="1100">
                <a:ea typeface="Verdana"/>
              </a:rPr>
              <a:t>Un seul bureau de vote pour différentes urnes</a:t>
            </a:r>
          </a:p>
          <a:p>
            <a:pPr lvl="1">
              <a:lnSpc>
                <a:spcPct val="150000"/>
              </a:lnSpc>
            </a:pPr>
            <a:r>
              <a:rPr lang="fr-FR" sz="1100">
                <a:ea typeface="Verdana"/>
              </a:rPr>
              <a:t>Les délégués de liste membre du bureau de vote</a:t>
            </a:r>
          </a:p>
          <a:p>
            <a:pPr marL="26987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>
                <a:ea typeface="Verdana"/>
              </a:rPr>
              <a:t>Scellement des urnes par les membres du bureau de vote : 2 clés de chiffrement minimum (1 membre de l’administration et 1 délégué de liste)</a:t>
            </a:r>
          </a:p>
          <a:p>
            <a:pPr marL="26987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>
                <a:ea typeface="Verdana"/>
              </a:rPr>
              <a:t>Une expertise indépendante : indépendance vis-à-vis de l’administration et vis-à-vis de la société gérant la plateforme</a:t>
            </a:r>
          </a:p>
          <a:p>
            <a:pPr marL="26987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>
                <a:ea typeface="Verdana"/>
              </a:rPr>
              <a:t>La question de l’authentification : nécessaire sécurité sans constituer un frein au vote</a:t>
            </a:r>
          </a:p>
          <a:p>
            <a:pPr marL="26987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>
                <a:ea typeface="Verdana"/>
              </a:rPr>
              <a:t>Des postes dédiés pour les électeurs ne disposant pas de connexion</a:t>
            </a:r>
          </a:p>
          <a:p>
            <a:pPr marL="26987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>
                <a:ea typeface="Verdana"/>
              </a:rPr>
              <a:t>Une cellule d’assistance technique et un centre d’appel</a:t>
            </a:r>
          </a:p>
          <a:p>
            <a:pPr marL="269875" lvl="1" indent="-2698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500">
                <a:ea typeface="Verdana"/>
              </a:rPr>
              <a:t>Conservation des données pendant 2 ans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fr-FR" sz="11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6830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8A9DA-283F-4A22-BA6E-795F497A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761" y="379093"/>
            <a:ext cx="6172200" cy="4027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100" b="1">
                <a:solidFill>
                  <a:schemeClr val="bg1"/>
                </a:solidFill>
                <a:ea typeface="Verdana"/>
              </a:rPr>
              <a:t>Vote électronique </a:t>
            </a:r>
            <a:br>
              <a:rPr lang="fr-FR" sz="2100" b="1">
                <a:solidFill>
                  <a:schemeClr val="bg1"/>
                </a:solidFill>
                <a:ea typeface="Verdana"/>
              </a:rPr>
            </a:br>
            <a:r>
              <a:rPr lang="fr-FR" sz="2100" b="1" i="1">
                <a:solidFill>
                  <a:schemeClr val="bg1"/>
                </a:solidFill>
                <a:ea typeface="Verdana"/>
              </a:rPr>
              <a:t>Les scrutins organisés à l’UA</a:t>
            </a:r>
            <a:endParaRPr lang="en-US" sz="2100" i="1">
              <a:solidFill>
                <a:schemeClr val="bg1"/>
              </a:solidFill>
              <a:ea typeface="Verdan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295BB-9776-4E7C-8C0E-6B5708248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1600">
                <a:ea typeface="Verdana"/>
              </a:rPr>
              <a:t>Des scrutins ont été organisés à l’UA à distance par voie électronique en lien avec les restrictions liées à la crise sanitaire.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>
                <a:ea typeface="Verdana"/>
              </a:rPr>
              <a:t>Une diversité de scrutins : des renouvellements complets et des élections partielles ; des élections aux conseils centraux et en composantes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>
                <a:ea typeface="Verdana"/>
              </a:rPr>
              <a:t>Exemples : Renouvellement du conseil de gestion de la Faculté des sciences; partielles usagers à la CFVU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>
                <a:ea typeface="Verdana"/>
              </a:rPr>
              <a:t>Scrutin d’envergure : renouvellement des usagers aux conseils centraux de l’Université en février 2022 (plus de 28 000 électeurs)</a:t>
            </a:r>
          </a:p>
        </p:txBody>
      </p:sp>
    </p:spTree>
    <p:extLst>
      <p:ext uri="{BB962C8B-B14F-4D97-AF65-F5344CB8AC3E}">
        <p14:creationId xmlns:p14="http://schemas.microsoft.com/office/powerpoint/2010/main" val="76189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8A9DA-283F-4A22-BA6E-795F497A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91" y="388200"/>
            <a:ext cx="6172200" cy="4027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100" b="1">
                <a:solidFill>
                  <a:schemeClr val="bg1"/>
                </a:solidFill>
                <a:ea typeface="Verdana"/>
              </a:rPr>
              <a:t>Vote électronique </a:t>
            </a:r>
            <a:br>
              <a:rPr lang="fr-FR" sz="2100" b="1">
                <a:solidFill>
                  <a:schemeClr val="bg1"/>
                </a:solidFill>
                <a:ea typeface="Verdana"/>
              </a:rPr>
            </a:br>
            <a:r>
              <a:rPr lang="fr-FR" sz="2100" b="1" i="1">
                <a:solidFill>
                  <a:schemeClr val="bg1"/>
                </a:solidFill>
                <a:ea typeface="Verdana"/>
              </a:rPr>
              <a:t>Les avantages</a:t>
            </a:r>
            <a:endParaRPr lang="en-US" sz="2100" i="1">
              <a:solidFill>
                <a:schemeClr val="bg1"/>
              </a:solidFill>
              <a:ea typeface="Verdan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295BB-9776-4E7C-8C0E-6B5708248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1600">
                <a:ea typeface="Verdana"/>
              </a:rPr>
              <a:t>Une charge de travail moins importante pour le personnel UA : organisation logistique du scrutin (DAGJI / DPIL), tenue des bureaux de vote (composantes), rapatriement du matériel de vote (DPIL) et dépouillement (fonction des scrutins : composantes, DAGJI ou appel à volontaires)</a:t>
            </a: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1600">
                <a:ea typeface="Verdana"/>
              </a:rPr>
              <a:t>Des retours positifs, un fonctionnement simple (très peu de sollicitation du centre d’appel)</a:t>
            </a: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1600">
                <a:ea typeface="Verdana"/>
              </a:rPr>
              <a:t>Une augmentation de la participation (cf. diapositive suivante)</a:t>
            </a:r>
          </a:p>
        </p:txBody>
      </p:sp>
    </p:spTree>
    <p:extLst>
      <p:ext uri="{BB962C8B-B14F-4D97-AF65-F5344CB8AC3E}">
        <p14:creationId xmlns:p14="http://schemas.microsoft.com/office/powerpoint/2010/main" val="417907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8A9DA-283F-4A22-BA6E-795F497A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083" y="379093"/>
            <a:ext cx="6172200" cy="4027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100" b="1">
                <a:solidFill>
                  <a:schemeClr val="bg1"/>
                </a:solidFill>
                <a:ea typeface="Verdana"/>
              </a:rPr>
              <a:t>Vote électronique </a:t>
            </a:r>
            <a:br>
              <a:rPr lang="fr-FR" sz="2100" b="1">
                <a:solidFill>
                  <a:schemeClr val="bg1"/>
                </a:solidFill>
                <a:ea typeface="Verdana"/>
              </a:rPr>
            </a:br>
            <a:r>
              <a:rPr lang="fr-FR" sz="2100" b="1" i="1">
                <a:solidFill>
                  <a:schemeClr val="bg1"/>
                </a:solidFill>
                <a:ea typeface="Verdana"/>
              </a:rPr>
              <a:t>Une augmentation de la participation</a:t>
            </a:r>
            <a:endParaRPr lang="en-US" sz="2100" i="1">
              <a:solidFill>
                <a:schemeClr val="bg1"/>
              </a:solidFill>
              <a:ea typeface="Verdana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8681DAE-269D-4261-8372-E83EC3954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755618"/>
              </p:ext>
            </p:extLst>
          </p:nvPr>
        </p:nvGraphicFramePr>
        <p:xfrm>
          <a:off x="189497" y="1938815"/>
          <a:ext cx="3729576" cy="366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7029B34-23FC-439F-A1BB-47D5309FC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091146"/>
              </p:ext>
            </p:extLst>
          </p:nvPr>
        </p:nvGraphicFramePr>
        <p:xfrm>
          <a:off x="4249232" y="1941904"/>
          <a:ext cx="4781472" cy="346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162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8A9DA-283F-4A22-BA6E-795F497A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868" y="360878"/>
            <a:ext cx="6172200" cy="4027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100" b="1">
                <a:solidFill>
                  <a:schemeClr val="bg1"/>
                </a:solidFill>
                <a:ea typeface="Verdana"/>
              </a:rPr>
              <a:t>Vote électronique </a:t>
            </a:r>
            <a:br>
              <a:rPr lang="fr-FR" sz="2100" b="1">
                <a:solidFill>
                  <a:schemeClr val="bg1"/>
                </a:solidFill>
                <a:ea typeface="Verdana"/>
              </a:rPr>
            </a:br>
            <a:r>
              <a:rPr lang="fr-FR" sz="2100" b="1" i="1">
                <a:solidFill>
                  <a:schemeClr val="bg1"/>
                </a:solidFill>
                <a:ea typeface="Verdana"/>
              </a:rPr>
              <a:t>Les points de vigilance</a:t>
            </a:r>
            <a:endParaRPr lang="en-US" sz="2100" i="1">
              <a:solidFill>
                <a:schemeClr val="bg1"/>
              </a:solidFill>
              <a:ea typeface="Verdan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295BB-9776-4E7C-8C0E-6B5708248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>
                <a:ea typeface="Verdana"/>
              </a:rPr>
              <a:t>L’importance des listes électorales : impossibilité de corriger les erreurs matérielles le jour du vote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>
                <a:ea typeface="Verdana"/>
              </a:rPr>
              <a:t>Une perte d’électeurs entre deux urnes. Exemple de la différence de participation entre le CA et la CFVU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800"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1800">
              <a:ea typeface="Verdana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800" b="1" i="1">
                <a:solidFill>
                  <a:srgbClr val="0070C0"/>
                </a:solidFill>
                <a:ea typeface="Verdana"/>
              </a:rPr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08219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1D85C-A7EB-40B7-8F34-9B4A71DF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84873-DF1C-47E8-9CA0-319C0407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0" y="1319842"/>
            <a:ext cx="8204799" cy="535700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lvl="0" indent="-342900">
              <a:spcBef>
                <a:spcPts val="1440"/>
              </a:spcBef>
              <a:spcAft>
                <a:spcPts val="0"/>
              </a:spcAft>
              <a:buAutoNum type="arabicPeriod"/>
              <a:tabLst>
                <a:tab pos="180340" algn="l"/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Relevé de conclusions de la CPN du 3 décembre 2021</a:t>
            </a:r>
          </a:p>
          <a:p>
            <a:pPr marL="342900" lvl="0" indent="-342900">
              <a:spcBef>
                <a:spcPts val="1440"/>
              </a:spcBef>
              <a:spcAft>
                <a:spcPts val="0"/>
              </a:spcAft>
              <a:buAutoNum type="arabicPeriod"/>
              <a:tabLst>
                <a:tab pos="180340" algn="l"/>
                <a:tab pos="270510" algn="l"/>
              </a:tabLst>
            </a:pPr>
            <a:r>
              <a:rPr lang="fr-FR" sz="1800" dirty="0">
                <a:latin typeface="Verdana"/>
                <a:ea typeface="Verdana"/>
                <a:cs typeface="Tahoma"/>
              </a:rPr>
              <a:t>Application smartphone UA</a:t>
            </a:r>
          </a:p>
          <a:p>
            <a:pPr marL="342900" lvl="0" indent="-342900">
              <a:spcBef>
                <a:spcPts val="1440"/>
              </a:spcBef>
              <a:spcAft>
                <a:spcPts val="0"/>
              </a:spcAft>
              <a:buAutoNum type="arabicPeriod"/>
              <a:tabLst>
                <a:tab pos="180340" algn="l"/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Vote dématérialisé DAGJ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Tahoma"/>
              </a:rPr>
              <a:t>4</a:t>
            </a: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. RSSI :</a:t>
            </a:r>
          </a:p>
          <a:p>
            <a:pPr marL="0" indent="0">
              <a:spcBef>
                <a:spcPts val="1440"/>
              </a:spcBef>
              <a:buNone/>
              <a:tabLst>
                <a:tab pos="180340" algn="l"/>
              </a:tabLst>
            </a:pPr>
            <a:r>
              <a:rPr lang="fr-FR" sz="1800" dirty="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Tahoma"/>
              </a:rPr>
              <a:t>   </a:t>
            </a: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- phishing pédagogique</a:t>
            </a:r>
          </a:p>
          <a:p>
            <a:pPr marL="0" indent="0">
              <a:spcBef>
                <a:spcPts val="1440"/>
              </a:spcBef>
              <a:buNone/>
              <a:tabLst>
                <a:tab pos="180340" algn="l"/>
              </a:tabLst>
            </a:pPr>
            <a:r>
              <a:rPr lang="fr-FR" sz="1800" dirty="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Tahoma"/>
              </a:rPr>
              <a:t>   </a:t>
            </a: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- continuation campagne sécurisation mot de passe</a:t>
            </a:r>
          </a:p>
          <a:p>
            <a:pPr marL="0" indent="0">
              <a:spcBef>
                <a:spcPts val="1440"/>
              </a:spcBef>
              <a:buNone/>
              <a:tabLst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Tahoma"/>
              </a:rPr>
              <a:t>   </a:t>
            </a: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- Evolution cybersécurité liée à la conjoncture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Tahoma"/>
              </a:rPr>
              <a:t>5</a:t>
            </a: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. Subvention investissement pédagogique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6. Mode locatif de </a:t>
            </a:r>
            <a:r>
              <a:rPr lang="fr-FR" sz="1800" dirty="0" err="1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Matinfo</a:t>
            </a: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 5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7. Renouvellement 2022 postes pédagogiques</a:t>
            </a:r>
          </a:p>
          <a:p>
            <a:pPr marL="0" indent="0">
              <a:spcBef>
                <a:spcPts val="1440"/>
              </a:spcBef>
              <a:buNone/>
              <a:tabLst>
                <a:tab pos="180340" algn="l"/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8. SIEN avancée des projets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9. SDN v2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10. Point « hotline numérique » pour les étudiants</a:t>
            </a:r>
          </a:p>
          <a:p>
            <a:pPr marL="0" indent="0">
              <a:spcBef>
                <a:spcPts val="1440"/>
              </a:spcBef>
              <a:buNone/>
              <a:tabLst>
                <a:tab pos="180340" algn="l"/>
                <a:tab pos="270510" algn="l"/>
              </a:tabLst>
            </a:pP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11.</a:t>
            </a:r>
            <a:r>
              <a:rPr lang="fr-FR" sz="1800" dirty="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Tahoma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ahoma"/>
              </a:rPr>
              <a:t>Informations diverses :</a:t>
            </a:r>
            <a:r>
              <a:rPr lang="fr-FR" sz="1800" dirty="0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Tahoma"/>
              </a:rPr>
              <a:t>​</a:t>
            </a:r>
          </a:p>
          <a:p>
            <a:pPr marL="0" indent="0">
              <a:spcBef>
                <a:spcPts val="1415"/>
              </a:spcBef>
              <a:buNone/>
            </a:pPr>
            <a:r>
              <a:rPr lang="fr-FR" sz="1800" dirty="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   </a:t>
            </a: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 - Future contractualisation Voltaire</a:t>
            </a:r>
          </a:p>
          <a:p>
            <a:pPr marL="0" indent="0">
              <a:spcBef>
                <a:spcPts val="1415"/>
              </a:spcBef>
              <a:buNone/>
            </a:pPr>
            <a:r>
              <a:rPr lang="fr-FR" sz="1800" dirty="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    </a:t>
            </a:r>
            <a:r>
              <a:rPr lang="fr-FR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- Point projet « semaine ménage numérique »</a:t>
            </a:r>
            <a:endParaRPr lang="fr-FR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68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7496900-1039-4EBE-A85F-26D4B5554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9C7BE46-5FBC-4F98-B2A2-80BCB75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RSSI</a:t>
            </a:r>
          </a:p>
        </p:txBody>
      </p:sp>
    </p:spTree>
    <p:extLst>
      <p:ext uri="{BB962C8B-B14F-4D97-AF65-F5344CB8AC3E}">
        <p14:creationId xmlns:p14="http://schemas.microsoft.com/office/powerpoint/2010/main" val="140793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87013-9A89-4406-B63A-F7466B92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latin typeface="Verdana"/>
                <a:ea typeface="Verdana"/>
              </a:rPr>
              <a:t>Phishing pédagogique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69CDA1-BCE9-42ED-9B69-FADA870B5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dirty="0">
                <a:latin typeface="Verdana"/>
                <a:ea typeface="Verdana"/>
              </a:rPr>
              <a:t>Principe exposé et validé en CPN de déc. 2021</a:t>
            </a:r>
          </a:p>
          <a:p>
            <a:r>
              <a:rPr lang="fr-FR" sz="2000" dirty="0">
                <a:latin typeface="Verdana"/>
                <a:ea typeface="Verdana"/>
              </a:rPr>
              <a:t>Principes :</a:t>
            </a:r>
            <a:endParaRPr lang="fr-FR" sz="2000" dirty="0"/>
          </a:p>
          <a:p>
            <a:pPr lvl="1">
              <a:buFont typeface="Verdana" panose="020B0604020202020204" pitchFamily="34" charset="0"/>
              <a:buChar char="–"/>
            </a:pPr>
            <a:r>
              <a:rPr lang="fr-FR" sz="1800" dirty="0">
                <a:latin typeface="Verdana"/>
                <a:ea typeface="Verdana"/>
              </a:rPr>
              <a:t>Un thème de campagne tous les 2-3 mois</a:t>
            </a:r>
          </a:p>
          <a:p>
            <a:pPr lvl="1">
              <a:buFont typeface="Verdana" panose="020B0604020202020204" pitchFamily="34" charset="0"/>
              <a:buChar char="–"/>
            </a:pPr>
            <a:r>
              <a:rPr lang="fr-FR" sz="1800" dirty="0">
                <a:latin typeface="Verdana"/>
                <a:ea typeface="Verdana"/>
              </a:rPr>
              <a:t>Chaque personnel recevra un mail par thème</a:t>
            </a:r>
            <a:endParaRPr lang="fr-FR" sz="1800" dirty="0"/>
          </a:p>
          <a:p>
            <a:pPr lvl="1">
              <a:buFont typeface="Verdana" panose="020B0604020202020204" pitchFamily="34" charset="0"/>
              <a:buChar char="–"/>
            </a:pPr>
            <a:r>
              <a:rPr lang="fr-FR" sz="1800" dirty="0">
                <a:latin typeface="Verdana"/>
                <a:ea typeface="Verdana"/>
              </a:rPr>
              <a:t>Thème en fonction de l'actualité et des vrais spam remontés, rédaction interne</a:t>
            </a:r>
            <a:endParaRPr lang="fr-FR" sz="1800" dirty="0"/>
          </a:p>
          <a:p>
            <a:pPr lvl="1">
              <a:buFont typeface="Verdana" panose="020B0604020202020204" pitchFamily="34" charset="0"/>
              <a:buChar char="–"/>
            </a:pPr>
            <a:r>
              <a:rPr lang="fr-FR" sz="1800" dirty="0">
                <a:latin typeface="Verdana"/>
                <a:ea typeface="Verdana"/>
              </a:rPr>
              <a:t>Page qui présente les recommandations si phishing réussi</a:t>
            </a:r>
            <a:endParaRPr lang="fr-FR" sz="1800" dirty="0"/>
          </a:p>
          <a:p>
            <a:pPr lvl="1">
              <a:buFont typeface="Verdana" panose="020B0604020202020204" pitchFamily="34" charset="0"/>
              <a:buChar char="–"/>
            </a:pPr>
            <a:r>
              <a:rPr lang="fr-FR" sz="1800" dirty="0">
                <a:latin typeface="Verdana"/>
                <a:ea typeface="Verdana"/>
              </a:rPr>
              <a:t>Statistiques remontées sans identification</a:t>
            </a:r>
            <a:endParaRPr lang="fr-FR" sz="1800" dirty="0"/>
          </a:p>
          <a:p>
            <a:r>
              <a:rPr lang="fr-FR" sz="2000" dirty="0">
                <a:latin typeface="Verdana"/>
                <a:ea typeface="Verdana"/>
              </a:rPr>
              <a:t>Planning avancement:</a:t>
            </a:r>
            <a:endParaRPr lang="fr-FR" sz="2000" dirty="0"/>
          </a:p>
          <a:p>
            <a:pPr lvl="1"/>
            <a:r>
              <a:rPr lang="fr-FR" sz="1800" dirty="0">
                <a:latin typeface="Verdana"/>
                <a:ea typeface="Verdana"/>
              </a:rPr>
              <a:t>Mise en place technique quasi finalisée (plateforme, page recommandation, outil d'envoi de mail dédiée automatisé,…)</a:t>
            </a:r>
            <a:endParaRPr lang="fr-FR" sz="1800" dirty="0"/>
          </a:p>
          <a:p>
            <a:pPr lvl="1"/>
            <a:r>
              <a:rPr lang="fr-FR" sz="1800" dirty="0">
                <a:latin typeface="Verdana"/>
                <a:ea typeface="Verdana"/>
              </a:rPr>
              <a:t>Test sur population DDN prochaine</a:t>
            </a:r>
            <a:endParaRPr lang="fr-FR" sz="1800" dirty="0"/>
          </a:p>
          <a:p>
            <a:pPr lvl="1"/>
            <a:r>
              <a:rPr lang="fr-FR" sz="1800" dirty="0">
                <a:latin typeface="Verdana"/>
                <a:ea typeface="Verdana"/>
              </a:rPr>
              <a:t>Communication via newsletter</a:t>
            </a:r>
            <a:endParaRPr lang="fr-FR" sz="1800" dirty="0"/>
          </a:p>
          <a:p>
            <a:pPr lvl="1"/>
            <a:endParaRPr lang="fr-FR" sz="20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5076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C7FBE-85B2-44DF-B5FE-9B6A9A26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Sécurisation du mot de passe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BBB738-2B57-4C63-83B5-EC6C4251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2400" dirty="0">
                <a:latin typeface="Verdana"/>
                <a:ea typeface="Verdana"/>
              </a:rPr>
              <a:t>Augmentation progressive du niveau de sécurisation :</a:t>
            </a:r>
            <a:endParaRPr lang="fr-FR" sz="2400" dirty="0"/>
          </a:p>
          <a:p>
            <a:r>
              <a:rPr lang="fr-FR" sz="2400" dirty="0">
                <a:latin typeface="Verdana"/>
                <a:ea typeface="Verdana"/>
              </a:rPr>
              <a:t>Octobre 2021 :</a:t>
            </a:r>
            <a:endParaRPr lang="fr-FR" sz="2400" dirty="0"/>
          </a:p>
          <a:p>
            <a:pPr lvl="1"/>
            <a:r>
              <a:rPr lang="fr-FR" sz="2000" dirty="0">
                <a:latin typeface="Verdana"/>
                <a:ea typeface="Verdana"/>
              </a:rPr>
              <a:t>Changement obligatoire tous les ans </a:t>
            </a:r>
            <a:endParaRPr lang="fr-FR" sz="2000" dirty="0"/>
          </a:p>
          <a:p>
            <a:pPr lvl="1"/>
            <a:r>
              <a:rPr lang="fr-FR" sz="2000" dirty="0">
                <a:latin typeface="Verdana"/>
                <a:ea typeface="Verdana"/>
              </a:rPr>
              <a:t>Passage à 8 caractères mini</a:t>
            </a:r>
          </a:p>
          <a:p>
            <a:pPr lvl="1"/>
            <a:r>
              <a:rPr lang="fr-FR" sz="2000" dirty="0">
                <a:latin typeface="Verdana"/>
                <a:ea typeface="Verdana"/>
              </a:rPr>
              <a:t>Trois types de caractères</a:t>
            </a:r>
          </a:p>
          <a:p>
            <a:pPr>
              <a:buFont typeface="Arial" panose="020B0604030504040204" pitchFamily="34" charset="0"/>
              <a:buChar char="•"/>
            </a:pPr>
            <a:r>
              <a:rPr lang="fr-FR" sz="2400" dirty="0">
                <a:latin typeface="Verdana"/>
                <a:ea typeface="Verdana"/>
              </a:rPr>
              <a:t>Janvier 2022:</a:t>
            </a:r>
          </a:p>
          <a:p>
            <a:pPr lvl="1"/>
            <a:r>
              <a:rPr lang="fr-FR" sz="2000" dirty="0">
                <a:latin typeface="Verdana"/>
                <a:ea typeface="Verdana"/>
              </a:rPr>
              <a:t>Passage à 4 types de caractères </a:t>
            </a:r>
          </a:p>
          <a:p>
            <a:pPr lvl="2"/>
            <a:r>
              <a:rPr lang="fr-FR" sz="1600" dirty="0">
                <a:latin typeface="Verdana"/>
                <a:ea typeface="Verdana"/>
              </a:rPr>
              <a:t>alphabétiques majuscules (A-ZË), alphabétiques minuscules (</a:t>
            </a:r>
            <a:r>
              <a:rPr lang="fr-FR" sz="1600" dirty="0" err="1">
                <a:latin typeface="Verdana"/>
                <a:ea typeface="Verdana"/>
              </a:rPr>
              <a:t>a-zë</a:t>
            </a:r>
            <a:r>
              <a:rPr lang="fr-FR" sz="1600" dirty="0">
                <a:latin typeface="Verdana"/>
                <a:ea typeface="Verdana"/>
              </a:rPr>
              <a:t>), chiffres (0-9) et caractères spéciaux (@,#,;,!,*,…)</a:t>
            </a:r>
          </a:p>
          <a:p>
            <a:pPr lvl="1"/>
            <a:r>
              <a:rPr lang="fr-FR" sz="2000" dirty="0">
                <a:latin typeface="Verdana"/>
                <a:ea typeface="Verdana"/>
              </a:rPr>
              <a:t>8 caractères mini</a:t>
            </a:r>
          </a:p>
          <a:p>
            <a:pPr>
              <a:buFont typeface="Arial" panose="020B0604030504040204" pitchFamily="34" charset="0"/>
              <a:buChar char="•"/>
            </a:pPr>
            <a:r>
              <a:rPr lang="fr-FR" sz="2400" dirty="0">
                <a:latin typeface="Verdana"/>
                <a:ea typeface="Verdana"/>
              </a:rPr>
              <a:t>Etape suivante: mise en place coffre-fort de mots de passe (</a:t>
            </a:r>
            <a:r>
              <a:rPr lang="fr-FR" sz="2400" dirty="0" err="1">
                <a:latin typeface="Verdana"/>
                <a:ea typeface="Verdana"/>
              </a:rPr>
              <a:t>Vaulwarden</a:t>
            </a:r>
            <a:r>
              <a:rPr lang="fr-FR" sz="2400" dirty="0">
                <a:latin typeface="Verdana"/>
                <a:ea typeface="Verdana"/>
              </a:rPr>
              <a:t>) hébergé en interne par DDN.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3168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87013-9A89-4406-B63A-F7466B92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Évolution cybersécurité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69CDA1-BCE9-42ED-9B69-FADA870B5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356734"/>
            <a:ext cx="8170293" cy="48202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just" defTabSz="457200">
              <a:lnSpc>
                <a:spcPct val="100000"/>
              </a:lnSpc>
              <a:spcAft>
                <a:spcPts val="1000"/>
              </a:spcAft>
            </a:pPr>
            <a:r>
              <a:rPr lang="fr-FR" sz="1800" dirty="0">
                <a:latin typeface="Verdana"/>
                <a:ea typeface="Calibri" panose="020F0502020204030204" pitchFamily="34" charset="0"/>
                <a:cs typeface="Times New Roman"/>
              </a:rPr>
              <a:t>Situation internationale exceptionnelle : Ukraine</a:t>
            </a:r>
          </a:p>
          <a:p>
            <a:pPr marL="457200" indent="-457200" algn="just" defTabSz="457200">
              <a:lnSpc>
                <a:spcPct val="100000"/>
              </a:lnSpc>
              <a:spcAft>
                <a:spcPts val="1000"/>
              </a:spcAft>
            </a:pPr>
            <a:r>
              <a:rPr lang="fr-FR" sz="1800" dirty="0">
                <a:latin typeface="Verdana"/>
                <a:ea typeface="Calibri" panose="020F0502020204030204" pitchFamily="34" charset="0"/>
                <a:cs typeface="Times New Roman"/>
              </a:rPr>
              <a:t>Cellule de crise UA avec volet cyber sécurité</a:t>
            </a:r>
          </a:p>
          <a:p>
            <a:pPr marL="457200" indent="-457200" algn="just" defTabSz="457200">
              <a:lnSpc>
                <a:spcPct val="100000"/>
              </a:lnSpc>
              <a:spcAft>
                <a:spcPts val="1000"/>
              </a:spcAft>
            </a:pPr>
            <a:r>
              <a:rPr lang="fr-FR" sz="1800" dirty="0">
                <a:latin typeface="Verdana"/>
                <a:ea typeface="Calibri" panose="020F0502020204030204" pitchFamily="34" charset="0"/>
                <a:cs typeface="Times New Roman"/>
              </a:rPr>
              <a:t>Conseil de sécurité programmé le 04 mai 2022</a:t>
            </a:r>
          </a:p>
          <a:p>
            <a:pPr marL="457200" indent="-457200" algn="just" defTabSz="457200">
              <a:lnSpc>
                <a:spcPct val="100000"/>
              </a:lnSpc>
              <a:spcAft>
                <a:spcPts val="1000"/>
              </a:spcAft>
            </a:pPr>
            <a:r>
              <a:rPr lang="fr-FR" sz="1800" dirty="0">
                <a:latin typeface="Verdana"/>
                <a:ea typeface="Calibri" panose="020F0502020204030204" pitchFamily="34" charset="0"/>
                <a:cs typeface="Times New Roman"/>
              </a:rPr>
              <a:t>Lancement rédaction Plan de Continuité d'activité (PCA)</a:t>
            </a:r>
          </a:p>
          <a:p>
            <a:pPr marL="457200" indent="-457200" algn="just" defTabSz="457200">
              <a:lnSpc>
                <a:spcPct val="100000"/>
              </a:lnSpc>
              <a:spcAft>
                <a:spcPts val="1000"/>
              </a:spcAft>
            </a:pPr>
            <a:r>
              <a:rPr lang="fr-FR" sz="1800" dirty="0">
                <a:latin typeface="Verdana"/>
                <a:ea typeface="Calibri" panose="020F0502020204030204" pitchFamily="34" charset="0"/>
                <a:cs typeface="Times New Roman"/>
              </a:rPr>
              <a:t>Actions DDN :</a:t>
            </a:r>
          </a:p>
          <a:p>
            <a:pPr lvl="1" algn="just" defTabSz="45720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/>
                <a:ea typeface="Calibri" panose="020F0502020204030204" pitchFamily="34" charset="0"/>
                <a:cs typeface="Times New Roman"/>
              </a:rPr>
              <a:t>Prise en compte mises à jour de sécurité plus rapide</a:t>
            </a:r>
          </a:p>
          <a:p>
            <a:pPr lvl="1" algn="just" defTabSz="45720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/>
                <a:ea typeface="Calibri" panose="020F0502020204030204" pitchFamily="34" charset="0"/>
                <a:cs typeface="Times New Roman"/>
              </a:rPr>
              <a:t>Attention particulière sur logiciels russes : antivirus Kaspersky, …</a:t>
            </a:r>
          </a:p>
          <a:p>
            <a:pPr lvl="1" algn="just" defTabSz="45720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/>
                <a:ea typeface="Calibri" panose="020F0502020204030204" pitchFamily="34" charset="0"/>
                <a:cs typeface="Times New Roman"/>
              </a:rPr>
              <a:t>Poursuite augmentation niveau de sécurisation des mots de passe</a:t>
            </a:r>
          </a:p>
          <a:p>
            <a:pPr lvl="1" algn="just" defTabSz="45720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/>
                <a:ea typeface="Calibri" panose="020F0502020204030204" pitchFamily="34" charset="0"/>
                <a:cs typeface="Times New Roman"/>
              </a:rPr>
              <a:t>Conseils de prudence doivent être renouvelés</a:t>
            </a:r>
          </a:p>
          <a:p>
            <a:pPr lvl="1" algn="just" defTabSz="45720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/>
                <a:ea typeface="Calibri" panose="020F0502020204030204" pitchFamily="34" charset="0"/>
                <a:cs typeface="Times New Roman"/>
              </a:rPr>
              <a:t>Niveau technique de sécurité augmenté: pare-feu, filtrage accès,…</a:t>
            </a:r>
          </a:p>
        </p:txBody>
      </p:sp>
    </p:spTree>
    <p:extLst>
      <p:ext uri="{BB962C8B-B14F-4D97-AF65-F5344CB8AC3E}">
        <p14:creationId xmlns:p14="http://schemas.microsoft.com/office/powerpoint/2010/main" val="150214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87013-9A89-4406-B63A-F7466B92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Évolution cybersécurité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69CDA1-BCE9-42ED-9B69-FADA870B5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 defTabSz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000" dirty="0">
                <a:latin typeface="Verdana"/>
                <a:ea typeface="Calibri" panose="020F0502020204030204" pitchFamily="34" charset="0"/>
                <a:cs typeface="Times New Roman"/>
              </a:rPr>
              <a:t>Conseils pour les usagers : étudiants et personnels</a:t>
            </a:r>
            <a:endParaRPr lang="en-US" dirty="0"/>
          </a:p>
          <a:p>
            <a:pPr marL="914400" lvl="1" indent="-457200" algn="just" defTabSz="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/>
                <a:ea typeface="Calibri" panose="020F0502020204030204" pitchFamily="34" charset="0"/>
                <a:cs typeface="Times New Roman"/>
              </a:rPr>
              <a:t>Attention au Phishing</a:t>
            </a:r>
          </a:p>
          <a:p>
            <a:pPr marL="914400" lvl="1" indent="-457200" algn="just" defTabSz="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/>
                <a:ea typeface="Calibri" panose="020F0502020204030204" pitchFamily="34" charset="0"/>
                <a:cs typeface="Times New Roman"/>
              </a:rPr>
              <a:t>Conseils de prudence doivent être relayés par tous</a:t>
            </a:r>
          </a:p>
          <a:p>
            <a:pPr marL="914400" lvl="1" indent="-457200" algn="just" defTabSz="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/>
                <a:ea typeface="Calibri" panose="020F0502020204030204" pitchFamily="34" charset="0"/>
                <a:cs typeface="Times New Roman"/>
              </a:rPr>
              <a:t>Niveau de sécurisation accès augmenté : mots de passe plus robustes</a:t>
            </a:r>
          </a:p>
          <a:p>
            <a:pPr marL="914400" lvl="1" indent="-457200" algn="just" defTabSz="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/>
                <a:ea typeface="Calibri" panose="020F0502020204030204" pitchFamily="34" charset="0"/>
                <a:cs typeface="Times New Roman"/>
              </a:rPr>
              <a:t>Faire suivre les phishings «nouveaux» vers l’adresse </a:t>
            </a:r>
            <a:r>
              <a:rPr lang="fr-FR" sz="2000" dirty="0">
                <a:latin typeface="Verdana"/>
                <a:ea typeface="Verdana"/>
              </a:rPr>
              <a:t>rssi@univ-angers.fr</a:t>
            </a:r>
            <a:endParaRPr lang="fr-FR" sz="2000" dirty="0">
              <a:latin typeface="Verdana"/>
              <a:ea typeface="Verdana"/>
              <a:cs typeface="Times New Roman" panose="02020603050405020304" pitchFamily="18" charset="0"/>
            </a:endParaRPr>
          </a:p>
          <a:p>
            <a:pPr marL="914400" lvl="1" indent="-457200" algn="just" defTabSz="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/>
                <a:ea typeface="Calibri" panose="020F0502020204030204" pitchFamily="34" charset="0"/>
                <a:cs typeface="Times New Roman"/>
              </a:rPr>
              <a:t>Ne pas hésiter à contacter son informaticien de proximité ou RSSI en cas de doute</a:t>
            </a:r>
          </a:p>
          <a:p>
            <a:pPr marL="457200" indent="-457200" algn="just" defTabSz="457200">
              <a:lnSpc>
                <a:spcPct val="100000"/>
              </a:lnSpc>
              <a:spcAft>
                <a:spcPts val="1000"/>
              </a:spcAft>
            </a:pPr>
            <a:endParaRPr lang="fr-FR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16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8744DFF-0FB4-4F3E-8BCC-2E6ABA8B3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13E13CA-01A4-43B1-950E-3E850647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Subvention investissement</a:t>
            </a:r>
          </a:p>
        </p:txBody>
      </p:sp>
    </p:spTree>
    <p:extLst>
      <p:ext uri="{BB962C8B-B14F-4D97-AF65-F5344CB8AC3E}">
        <p14:creationId xmlns:p14="http://schemas.microsoft.com/office/powerpoint/2010/main" val="1240847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0CC56-DDFB-4A7B-BF83-4334A1A31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060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ea typeface="Verdana"/>
              </a:rPr>
              <a:t>Bilan année 2020/2021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FE659-73A0-4A9F-9B38-E0310BA5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Verdana"/>
              </a:rPr>
              <a:t>Nous avons justifié pour l'ensemble de la subvention (avenant 1 - année 4 de la subvention 2017/2020)soit à hauteur de 548 000€ de projets</a:t>
            </a:r>
          </a:p>
          <a:p>
            <a:r>
              <a:rPr lang="fr-FR">
                <a:ea typeface="Verdana"/>
              </a:rPr>
              <a:t>Les projets audiovisuels subissant la pénurie de composants ont pu être compensés...</a:t>
            </a:r>
          </a:p>
        </p:txBody>
      </p:sp>
    </p:spTree>
    <p:extLst>
      <p:ext uri="{BB962C8B-B14F-4D97-AF65-F5344CB8AC3E}">
        <p14:creationId xmlns:p14="http://schemas.microsoft.com/office/powerpoint/2010/main" val="3488673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0CC56-DDFB-4A7B-BF83-4334A1A31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8554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ea typeface="Verdana"/>
              </a:rPr>
              <a:t>Bilan année 2021/2022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FE659-73A0-4A9F-9B38-E0310BA5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Verdana"/>
              </a:rPr>
              <a:t>Pour cette année en cours, j'attends vos justificatifs de dépenses dès que vous les aurez.</a:t>
            </a:r>
          </a:p>
          <a:p>
            <a:r>
              <a:rPr lang="fr-FR">
                <a:ea typeface="Verdana"/>
              </a:rPr>
              <a:t>A l'instar des deux années précédentes, nous avons un délai de réalisation de 6 mois complémentaire.</a:t>
            </a:r>
          </a:p>
        </p:txBody>
      </p:sp>
    </p:spTree>
    <p:extLst>
      <p:ext uri="{BB962C8B-B14F-4D97-AF65-F5344CB8AC3E}">
        <p14:creationId xmlns:p14="http://schemas.microsoft.com/office/powerpoint/2010/main" val="2018843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83E375-D86C-4461-A838-DDDB8B7EB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0DD2CAC-BD60-4A7C-B8D4-B7F9C5F8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Mode locatif </a:t>
            </a:r>
            <a:r>
              <a:rPr lang="fr-FR" err="1"/>
              <a:t>matinfo</a:t>
            </a:r>
            <a:r>
              <a:rPr lang="fr-FR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95230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178AB-68FC-4770-A062-B07FFDF3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Mode locatif </a:t>
            </a:r>
            <a:r>
              <a:rPr lang="fr-FR" err="1"/>
              <a:t>matinfo</a:t>
            </a:r>
            <a:r>
              <a:rPr lang="fr-FR"/>
              <a:t>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C96E1-7569-4E4D-ABC6-6FB777A1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55163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Le marché n’est toujours pas ouvert</a:t>
            </a:r>
          </a:p>
          <a:p>
            <a:pPr lvl="1"/>
            <a:r>
              <a:rPr lang="fr-FR" sz="1800" dirty="0"/>
              <a:t>Le site dédié n’existe pas encore</a:t>
            </a:r>
          </a:p>
          <a:p>
            <a:pPr lvl="1"/>
            <a:r>
              <a:rPr lang="fr-FR" sz="1800" dirty="0"/>
              <a:t>Pas de BPU</a:t>
            </a:r>
          </a:p>
          <a:p>
            <a:pPr lvl="1"/>
            <a:r>
              <a:rPr lang="fr-FR" sz="1800" dirty="0"/>
              <a:t>Pas d’accès aux configurations proposées</a:t>
            </a:r>
          </a:p>
          <a:p>
            <a:pPr lvl="1"/>
            <a:r>
              <a:rPr lang="fr-FR" sz="1800" dirty="0"/>
              <a:t>Pas de visibilité sur les termes exacts des contrats</a:t>
            </a:r>
          </a:p>
          <a:p>
            <a:r>
              <a:rPr lang="fr-FR" sz="1800" dirty="0"/>
              <a:t>Les quelques simulations faites avec le correspondant laissent entrevoir un gain qui s’amenuise pour être nul la 5ème année</a:t>
            </a:r>
          </a:p>
          <a:p>
            <a:r>
              <a:rPr lang="fr-FR" sz="1800" dirty="0"/>
              <a:t>Intérêts potentiels</a:t>
            </a:r>
          </a:p>
          <a:p>
            <a:pPr lvl="1"/>
            <a:r>
              <a:rPr lang="fr-FR" sz="1400" dirty="0"/>
              <a:t>La mise en place et le retrait des salles effectués par le prestataire</a:t>
            </a:r>
          </a:p>
          <a:p>
            <a:pPr lvl="1"/>
            <a:r>
              <a:rPr lang="fr-FR" sz="1400" dirty="0"/>
              <a:t>Pas de procédure ni de cout de recyclage</a:t>
            </a:r>
          </a:p>
          <a:p>
            <a:pPr lvl="1"/>
            <a:r>
              <a:rPr lang="fr-FR" sz="1400" dirty="0"/>
              <a:t>Rachat possible du parc remplacé si valeur de revente (par exemple estimation de reprise d’environ 100 € de nos machines en salle pédagogiques (AIO </a:t>
            </a:r>
            <a:r>
              <a:rPr lang="fr-FR" sz="1400" dirty="0" err="1"/>
              <a:t>serie</a:t>
            </a:r>
            <a:r>
              <a:rPr lang="fr-FR" sz="1400" dirty="0"/>
              <a:t> 5)</a:t>
            </a:r>
          </a:p>
          <a:p>
            <a:pPr lvl="1"/>
            <a:r>
              <a:rPr lang="fr-FR" sz="1400" dirty="0"/>
              <a:t>Peut passer en budget de fonctionnement et répondre aux besoins imprévus</a:t>
            </a:r>
          </a:p>
          <a:p>
            <a:r>
              <a:rPr lang="fr-FR" sz="1800" dirty="0"/>
              <a:t>Inconvénients</a:t>
            </a:r>
          </a:p>
          <a:p>
            <a:pPr lvl="1"/>
            <a:r>
              <a:rPr lang="fr-FR" sz="1400" dirty="0"/>
              <a:t>Renouvellement au bout de 4 ans (au lieu de 6 actuellement)</a:t>
            </a:r>
          </a:p>
          <a:p>
            <a:pPr lvl="1"/>
            <a:r>
              <a:rPr lang="fr-FR" sz="1400" dirty="0"/>
              <a:t>Le don de matériels aux personnels et associations (volet social) n’est plus possible</a:t>
            </a:r>
          </a:p>
          <a:p>
            <a:pPr lvl="1"/>
            <a:r>
              <a:rPr lang="fr-FR" sz="1400" dirty="0"/>
              <a:t>Configurations figées =&gt; pas adapté aux salles technologiques</a:t>
            </a:r>
          </a:p>
          <a:p>
            <a:pPr lvl="1"/>
            <a:endParaRPr lang="fr-FR" sz="1400" dirty="0"/>
          </a:p>
          <a:p>
            <a:pPr lvl="1"/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93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</a:rPr>
              <a:t>Soumis à validation</a:t>
            </a: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2588460"/>
          </a:xfrm>
        </p:spPr>
        <p:txBody>
          <a:bodyPr>
            <a:normAutofit/>
          </a:bodyPr>
          <a:lstStyle/>
          <a:p>
            <a:r>
              <a:rPr lang="fr-FR" sz="4000" b="0">
                <a:latin typeface="Verdana"/>
                <a:ea typeface="Verdana"/>
                <a:cs typeface="Verdana"/>
              </a:rPr>
              <a:t>Relevé de conclusions </a:t>
            </a:r>
            <a:br>
              <a:rPr lang="fr-FR" sz="4000" b="0">
                <a:latin typeface="Verdana"/>
                <a:ea typeface="Verdana"/>
                <a:cs typeface="Verdana"/>
              </a:rPr>
            </a:br>
            <a:r>
              <a:rPr lang="fr-FR" sz="4000" b="0">
                <a:latin typeface="Verdana"/>
                <a:ea typeface="Verdana"/>
                <a:cs typeface="Verdana"/>
              </a:rPr>
              <a:t>CPN du 3 décembre 2021</a:t>
            </a:r>
          </a:p>
        </p:txBody>
      </p:sp>
    </p:spTree>
    <p:extLst>
      <p:ext uri="{BB962C8B-B14F-4D97-AF65-F5344CB8AC3E}">
        <p14:creationId xmlns:p14="http://schemas.microsoft.com/office/powerpoint/2010/main" val="4176103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B0E9B47-F556-4546-AD86-0BBAA2590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34B121-03F7-49D7-9802-D7EB16EF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Renouvellement des postes pédagogiques</a:t>
            </a:r>
          </a:p>
        </p:txBody>
      </p:sp>
    </p:spTree>
    <p:extLst>
      <p:ext uri="{BB962C8B-B14F-4D97-AF65-F5344CB8AC3E}">
        <p14:creationId xmlns:p14="http://schemas.microsoft.com/office/powerpoint/2010/main" val="1183880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AC82B-87BF-4256-8514-7DCBBB84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" y="274638"/>
            <a:ext cx="8794375" cy="1143000"/>
          </a:xfrm>
        </p:spPr>
        <p:txBody>
          <a:bodyPr>
            <a:normAutofit/>
          </a:bodyPr>
          <a:lstStyle/>
          <a:p>
            <a:r>
              <a:rPr lang="fr-FR" sz="3200"/>
              <a:t>Renouvellement des postes pédagogiques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80BB3D-3931-47C9-AF02-D4B870508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68" y="1417638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sz="2000">
              <a:ea typeface="Verdana"/>
            </a:endParaRPr>
          </a:p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93456C5-1973-4BE1-A1D7-31A78FF73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05414"/>
              </p:ext>
            </p:extLst>
          </p:nvPr>
        </p:nvGraphicFramePr>
        <p:xfrm>
          <a:off x="239790" y="1670538"/>
          <a:ext cx="8613960" cy="5083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882">
                  <a:extLst>
                    <a:ext uri="{9D8B030D-6E8A-4147-A177-3AD203B41FA5}">
                      <a16:colId xmlns:a16="http://schemas.microsoft.com/office/drawing/2014/main" val="1261391104"/>
                    </a:ext>
                  </a:extLst>
                </a:gridCol>
                <a:gridCol w="4402267">
                  <a:extLst>
                    <a:ext uri="{9D8B030D-6E8A-4147-A177-3AD203B41FA5}">
                      <a16:colId xmlns:a16="http://schemas.microsoft.com/office/drawing/2014/main" val="3204467631"/>
                    </a:ext>
                  </a:extLst>
                </a:gridCol>
                <a:gridCol w="1677054">
                  <a:extLst>
                    <a:ext uri="{9D8B030D-6E8A-4147-A177-3AD203B41FA5}">
                      <a16:colId xmlns:a16="http://schemas.microsoft.com/office/drawing/2014/main" val="921024644"/>
                    </a:ext>
                  </a:extLst>
                </a:gridCol>
                <a:gridCol w="914757">
                  <a:extLst>
                    <a:ext uri="{9D8B030D-6E8A-4147-A177-3AD203B41FA5}">
                      <a16:colId xmlns:a16="http://schemas.microsoft.com/office/drawing/2014/main" val="2773461513"/>
                    </a:ext>
                  </a:extLst>
                </a:gridCol>
              </a:tblGrid>
              <a:tr h="4013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Proposition renouvellement 2022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0960421"/>
                  </a:ext>
                </a:extLst>
              </a:tr>
              <a:tr h="23411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AIO 24" / I7 / 16Go Ram / SSD 512 G</a:t>
                      </a:r>
                      <a:r>
                        <a:rPr lang="fr-FR" sz="1400" b="1" u="none" strike="noStrike" dirty="0">
                          <a:effectLst/>
                        </a:rPr>
                        <a:t>o</a:t>
                      </a:r>
                      <a:r>
                        <a:rPr lang="pl-PL" sz="1400" b="1" u="none" strike="noStrike" dirty="0">
                          <a:effectLst/>
                        </a:rPr>
                        <a:t> / Win 10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26705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Composante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Correspondance dans </a:t>
                      </a:r>
                      <a:r>
                        <a:rPr lang="fr-FR" sz="1400" u="none" strike="noStrike" dirty="0" err="1">
                          <a:effectLst/>
                        </a:rPr>
                        <a:t>Celcat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Nb de postes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Année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2985265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DEG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Salle 304 (24) – Info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7109071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ESTHUA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S307 Info Esthua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781221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ESTHUA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S309 Info Esthua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339126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POLYTECH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220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56802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POLYTECH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E16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2748087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IUT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IUT-F1.04-TP Electronique 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321576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IUT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IUT-F1.06-TP Electronique 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8896838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IUT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IUT-F1.13-TP Info Numérique 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990326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IUT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C25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0746561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SANTE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MED-E201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9446509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SCD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XXXXX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86530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Dpt Info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G104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2016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202963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3458552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Total postes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244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372409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Prix unitaire TTC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834 €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1640333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Total 1 TTC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203 496 €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3534466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Supplement SSD 1To S307 (80,4 x31)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2 492,40 €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591841"/>
                  </a:ext>
                </a:extLst>
              </a:tr>
              <a:tr h="234111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Total 2 TTC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205 988 €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841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282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AC82B-87BF-4256-8514-7DCBBB84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" y="274638"/>
            <a:ext cx="8794375" cy="1143000"/>
          </a:xfrm>
        </p:spPr>
        <p:txBody>
          <a:bodyPr>
            <a:normAutofit/>
          </a:bodyPr>
          <a:lstStyle/>
          <a:p>
            <a:r>
              <a:rPr lang="fr-FR" sz="3200"/>
              <a:t>Renouvellement des postes pédagogiques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80BB3D-3931-47C9-AF02-D4B870508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68" y="1417638"/>
            <a:ext cx="8229600" cy="4525963"/>
          </a:xfrm>
        </p:spPr>
        <p:txBody>
          <a:bodyPr/>
          <a:lstStyle/>
          <a:p>
            <a:r>
              <a:rPr lang="fr-FR" sz="2000" dirty="0"/>
              <a:t>Prévisions de renouvellement sur 6 ans :</a:t>
            </a:r>
          </a:p>
          <a:p>
            <a:pPr marL="457200" lvl="1" indent="0" algn="ctr">
              <a:buNone/>
            </a:pPr>
            <a:r>
              <a:rPr lang="fr-FR" sz="1600" dirty="0"/>
              <a:t>Hors labos de langues et augmentation du nombre de salles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465B54D-A163-499A-A0E8-AAB050A8C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13327"/>
              </p:ext>
            </p:extLst>
          </p:nvPr>
        </p:nvGraphicFramePr>
        <p:xfrm>
          <a:off x="941293" y="2241176"/>
          <a:ext cx="6608589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858">
                  <a:extLst>
                    <a:ext uri="{9D8B030D-6E8A-4147-A177-3AD203B41FA5}">
                      <a16:colId xmlns:a16="http://schemas.microsoft.com/office/drawing/2014/main" val="1555850556"/>
                    </a:ext>
                  </a:extLst>
                </a:gridCol>
                <a:gridCol w="2188158">
                  <a:extLst>
                    <a:ext uri="{9D8B030D-6E8A-4147-A177-3AD203B41FA5}">
                      <a16:colId xmlns:a16="http://schemas.microsoft.com/office/drawing/2014/main" val="3779563074"/>
                    </a:ext>
                  </a:extLst>
                </a:gridCol>
                <a:gridCol w="2117573">
                  <a:extLst>
                    <a:ext uri="{9D8B030D-6E8A-4147-A177-3AD203B41FA5}">
                      <a16:colId xmlns:a16="http://schemas.microsoft.com/office/drawing/2014/main" val="262259621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Année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Nbre postes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Conf I7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0457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2022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244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203 496 €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42290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2023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323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269 382 €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60288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2024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244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203 496 €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0802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2025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267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222 678 €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25390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2026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256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213 504 €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62785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2027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289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241 026 €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24656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32732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Moyenne/an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270,5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225 597 €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424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802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A0D1219-321D-4231-8B42-A4DE8F917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88DCF31-4BCA-430A-AC43-83349235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SIEN</a:t>
            </a:r>
          </a:p>
        </p:txBody>
      </p:sp>
    </p:spTree>
    <p:extLst>
      <p:ext uri="{BB962C8B-B14F-4D97-AF65-F5344CB8AC3E}">
        <p14:creationId xmlns:p14="http://schemas.microsoft.com/office/powerpoint/2010/main" val="273631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C69E7-791B-448A-9A40-66CDE14C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Verdana"/>
              </a:rPr>
              <a:t>SIEN : les missions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36D0C9-FD53-46F2-AAE4-2195D3168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707" y="1600200"/>
            <a:ext cx="8194585" cy="4525963"/>
          </a:xfrm>
        </p:spPr>
      </p:pic>
    </p:spTree>
    <p:extLst>
      <p:ext uri="{BB962C8B-B14F-4D97-AF65-F5344CB8AC3E}">
        <p14:creationId xmlns:p14="http://schemas.microsoft.com/office/powerpoint/2010/main" val="624667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C69E7-791B-448A-9A40-66CDE14C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Verdana"/>
              </a:rPr>
              <a:t>SIEN</a:t>
            </a:r>
            <a:endParaRPr lang="fr-FR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6DDB7EC-951A-4598-8924-497103E5F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71" y="170964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866840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C69E7-791B-448A-9A40-66CDE14C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Verdana"/>
              </a:rPr>
              <a:t>SIEN</a:t>
            </a:r>
            <a:endParaRPr lang="fr-FR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09DAEDC-A85B-4115-B680-F4C3DDA4C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771" y="1600200"/>
            <a:ext cx="7690457" cy="4525963"/>
          </a:xfrm>
        </p:spPr>
      </p:pic>
    </p:spTree>
    <p:extLst>
      <p:ext uri="{BB962C8B-B14F-4D97-AF65-F5344CB8AC3E}">
        <p14:creationId xmlns:p14="http://schemas.microsoft.com/office/powerpoint/2010/main" val="3756415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C69E7-791B-448A-9A40-66CDE14C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Verdana"/>
              </a:rPr>
              <a:t>SIEN</a:t>
            </a:r>
            <a:endParaRPr lang="fr-FR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7CD8836-C4FE-47DD-9AC0-84D61100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210" y="1600200"/>
            <a:ext cx="8211579" cy="4525963"/>
          </a:xfrm>
        </p:spPr>
      </p:pic>
    </p:spTree>
    <p:extLst>
      <p:ext uri="{BB962C8B-B14F-4D97-AF65-F5344CB8AC3E}">
        <p14:creationId xmlns:p14="http://schemas.microsoft.com/office/powerpoint/2010/main" val="2602308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C69E7-791B-448A-9A40-66CDE14C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Verdana"/>
              </a:rPr>
              <a:t>SIEN</a:t>
            </a:r>
            <a:endParaRPr lang="fr-FR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BBB7EF3-B7E3-45BA-88F1-0B3737508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62" y="1898100"/>
            <a:ext cx="8507338" cy="4485638"/>
          </a:xfrm>
        </p:spPr>
      </p:pic>
    </p:spTree>
    <p:extLst>
      <p:ext uri="{BB962C8B-B14F-4D97-AF65-F5344CB8AC3E}">
        <p14:creationId xmlns:p14="http://schemas.microsoft.com/office/powerpoint/2010/main" val="4201839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0C6A61-E974-4E21-A9A9-C03B1828E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03B17BB-7F04-438B-8C4A-154496BD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SDN V2</a:t>
            </a:r>
          </a:p>
        </p:txBody>
      </p:sp>
    </p:spTree>
    <p:extLst>
      <p:ext uri="{BB962C8B-B14F-4D97-AF65-F5344CB8AC3E}">
        <p14:creationId xmlns:p14="http://schemas.microsoft.com/office/powerpoint/2010/main" val="82646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0B282D5-7D6D-4E77-925D-0DB1EBDCB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endParaRPr lang="fr-FR"/>
          </a:p>
          <a:p>
            <a:r>
              <a:rPr lang="fr-FR">
                <a:latin typeface="Verdana"/>
                <a:ea typeface="Verdana"/>
              </a:rPr>
              <a:t>Groupe de travail avec VPE de l'époque.</a:t>
            </a:r>
          </a:p>
          <a:p>
            <a:r>
              <a:rPr lang="fr-FR">
                <a:latin typeface="Verdana"/>
                <a:ea typeface="Verdana"/>
              </a:rPr>
              <a:t>Objectifs initiaux : limitation des mails et ciblage des messages push.</a:t>
            </a:r>
          </a:p>
          <a:p>
            <a:r>
              <a:rPr lang="fr-FR">
                <a:latin typeface="Verdana"/>
                <a:ea typeface="Verdana"/>
              </a:rPr>
              <a:t> </a:t>
            </a:r>
            <a:br>
              <a:rPr lang="fr-FR">
                <a:latin typeface="Verdana"/>
                <a:ea typeface="Verdana"/>
              </a:rPr>
            </a:br>
            <a:r>
              <a:rPr lang="fr-FR">
                <a:latin typeface="Verdana"/>
                <a:ea typeface="Verdana"/>
              </a:rPr>
              <a:t>Lancement : octobre 2019 (dans le cadre de la refonte de l'écosystème web).</a:t>
            </a: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4C98FEA-4230-4185-AC6A-43BAF2A7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Application smartphone UA (</a:t>
            </a:r>
            <a:r>
              <a:rPr lang="fr-FR" err="1">
                <a:latin typeface="Verdana"/>
                <a:ea typeface="Verdana"/>
              </a:rPr>
              <a:t>Appscho</a:t>
            </a:r>
            <a:r>
              <a:rPr lang="fr-FR">
                <a:latin typeface="Verdana"/>
                <a:ea typeface="Verdana"/>
              </a:rPr>
              <a:t>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0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</a:rPr>
              <a:t>SDN V2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43011D-1F10-4ABE-AD26-46FDF8C33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6127"/>
            <a:ext cx="7886700" cy="3384768"/>
          </a:xfrm>
        </p:spPr>
        <p:txBody>
          <a:bodyPr>
            <a:normAutofit fontScale="92500"/>
          </a:bodyPr>
          <a:lstStyle/>
          <a:p>
            <a:r>
              <a:rPr lang="fr-FR"/>
              <a:t>Choix d’une prestation avec titulaire marché « Prestations intellectuelles » UGAP</a:t>
            </a:r>
          </a:p>
          <a:p>
            <a:r>
              <a:rPr lang="fr-FR"/>
              <a:t>Premiers devis fournis par BearingPoint, en cours de discussion/affinage</a:t>
            </a:r>
          </a:p>
          <a:p>
            <a:endParaRPr lang="fr-FR"/>
          </a:p>
          <a:p>
            <a:r>
              <a:rPr lang="fr-FR"/>
              <a:t>Cible temporelle</a:t>
            </a:r>
          </a:p>
          <a:p>
            <a:pPr lvl="1"/>
            <a:r>
              <a:rPr lang="fr-FR"/>
              <a:t>Livrable final : janvier 2023</a:t>
            </a:r>
          </a:p>
          <a:p>
            <a:pPr lvl="1"/>
            <a:r>
              <a:rPr lang="fr-FR"/>
              <a:t>Vote CA : juin 2023</a:t>
            </a:r>
          </a:p>
        </p:txBody>
      </p:sp>
    </p:spTree>
    <p:extLst>
      <p:ext uri="{BB962C8B-B14F-4D97-AF65-F5344CB8AC3E}">
        <p14:creationId xmlns:p14="http://schemas.microsoft.com/office/powerpoint/2010/main" val="1850248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758037E-74BC-4C81-A81B-84F05CF67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C1862CA-C42E-4246-AE23-4EF4C679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</a:rPr>
              <a:t>Hotline numérique pour les étudiants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83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Hotline numérique pour les étudiants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43011D-1F10-4ABE-AD26-46FDF8C33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dirty="0">
                <a:latin typeface="Verdana"/>
                <a:ea typeface="Verdana"/>
              </a:rPr>
              <a:t>A ce jour (5 mois)</a:t>
            </a:r>
          </a:p>
          <a:p>
            <a:pPr lvl="1"/>
            <a:r>
              <a:rPr lang="fr-FR" dirty="0">
                <a:latin typeface="Verdana"/>
                <a:ea typeface="Verdana"/>
              </a:rPr>
              <a:t>Assistance technique apportée:</a:t>
            </a:r>
          </a:p>
          <a:p>
            <a:pPr lvl="2"/>
            <a:r>
              <a:rPr lang="fr-FR" dirty="0">
                <a:latin typeface="Verdana"/>
                <a:ea typeface="Verdana"/>
              </a:rPr>
              <a:t>Complète à env. 200 étudiants</a:t>
            </a:r>
          </a:p>
          <a:p>
            <a:pPr lvl="2"/>
            <a:r>
              <a:rPr lang="fr-FR" dirty="0">
                <a:latin typeface="Verdana"/>
                <a:ea typeface="Verdana"/>
              </a:rPr>
              <a:t>Prise en charge, analyse puis escalade env. 100</a:t>
            </a:r>
          </a:p>
          <a:p>
            <a:pPr lvl="1"/>
            <a:r>
              <a:rPr lang="fr-FR" dirty="0">
                <a:latin typeface="Verdana"/>
                <a:ea typeface="Verdana"/>
              </a:rPr>
              <a:t>Assistance </a:t>
            </a:r>
            <a:r>
              <a:rPr lang="fr-FR" dirty="0" err="1">
                <a:latin typeface="Verdana"/>
                <a:ea typeface="Verdana"/>
              </a:rPr>
              <a:t>Précanum</a:t>
            </a:r>
            <a:endParaRPr lang="fr-FR" dirty="0">
              <a:latin typeface="Verdana"/>
              <a:ea typeface="Verdana"/>
            </a:endParaRPr>
          </a:p>
          <a:p>
            <a:pPr lvl="2"/>
            <a:r>
              <a:rPr lang="fr-FR" dirty="0">
                <a:latin typeface="Verdana"/>
                <a:ea typeface="Verdana"/>
              </a:rPr>
              <a:t>Prêts </a:t>
            </a:r>
            <a:r>
              <a:rPr lang="fr-FR" dirty="0" err="1">
                <a:latin typeface="Verdana"/>
                <a:ea typeface="Verdana"/>
              </a:rPr>
              <a:t>Précanum</a:t>
            </a:r>
            <a:r>
              <a:rPr lang="fr-FR" dirty="0">
                <a:latin typeface="Verdana"/>
                <a:ea typeface="Verdana"/>
              </a:rPr>
              <a:t> : 146 dont 35 avec accord AS</a:t>
            </a:r>
          </a:p>
          <a:p>
            <a:pPr lvl="2"/>
            <a:r>
              <a:rPr lang="fr-FR" dirty="0">
                <a:latin typeface="Verdana"/>
                <a:ea typeface="Verdana"/>
              </a:rPr>
              <a:t>Prêts longs : 58 en cours</a:t>
            </a:r>
          </a:p>
          <a:p>
            <a:pPr marL="914400" lvl="2" indent="0">
              <a:buNone/>
            </a:pPr>
            <a:r>
              <a:rPr lang="fr-FR" dirty="0">
                <a:latin typeface="Verdana"/>
                <a:ea typeface="Verdana"/>
              </a:rPr>
              <a:t>=&gt; Préparation-reconditionnement des postes, remise en main propre et aide à la première prise en main si besoin </a:t>
            </a:r>
            <a:endParaRPr lang="fr-FR" dirty="0"/>
          </a:p>
          <a:p>
            <a:pPr lvl="2"/>
            <a:endParaRPr lang="fr-FR" dirty="0"/>
          </a:p>
          <a:p>
            <a:r>
              <a:rPr lang="fr-FR" sz="2200" dirty="0">
                <a:latin typeface="Verdana"/>
                <a:ea typeface="Verdana"/>
              </a:rPr>
              <a:t>Ouverture de l’assistance téléphonique (</a:t>
            </a:r>
            <a:r>
              <a:rPr lang="fr-FR" sz="2200" b="1" dirty="0">
                <a:latin typeface="Verdana"/>
                <a:ea typeface="Verdana"/>
              </a:rPr>
              <a:t>02.44.68.89.88) </a:t>
            </a:r>
            <a:r>
              <a:rPr lang="fr-FR" sz="2200" dirty="0">
                <a:latin typeface="Verdana"/>
                <a:ea typeface="Verdana"/>
              </a:rPr>
              <a:t>le 07/03 et communication globale (avec rappel de l’ensemble du dispositif) le 10-11/03 (Newsletters </a:t>
            </a:r>
            <a:r>
              <a:rPr lang="fr-FR" sz="2200" dirty="0" err="1">
                <a:latin typeface="Verdana"/>
                <a:ea typeface="Verdana"/>
              </a:rPr>
              <a:t>Etu</a:t>
            </a:r>
            <a:r>
              <a:rPr lang="fr-FR" sz="2200" dirty="0">
                <a:latin typeface="Verdana"/>
                <a:ea typeface="Verdana"/>
              </a:rPr>
              <a:t>, ENT, affichage …).</a:t>
            </a:r>
          </a:p>
          <a:p>
            <a:pPr marL="457200" lvl="1" indent="0">
              <a:buNone/>
            </a:pPr>
            <a:endParaRPr lang="fr-FR" b="1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956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Hotline numérique pour les étudiants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43011D-1F10-4ABE-AD26-46FDF8C33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Perspectives:</a:t>
            </a:r>
          </a:p>
          <a:p>
            <a:pPr lvl="1"/>
            <a:r>
              <a:rPr lang="fr-FR"/>
              <a:t>Local dédié à portée de main (?) avec le déménagement du SSU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/>
              <a:t>Permanences 100% présentiel, permettant les interventions physiques sur les postes, discussions facilités, ateliers …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404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D0D1306-A136-4712-A42E-9EBA0A88B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75A7847-4492-4175-8720-F012A7DA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Informations diverses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720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29B75-013F-4DA0-9347-53E70975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Future contractualisation Projet Voltaire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491C96AF-5DAA-4E50-8C41-1A667F7FF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19681"/>
            <a:ext cx="7886700" cy="2438597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52F4EB8-F8C7-4D2F-90C3-EC6BC62C7B66}"/>
              </a:ext>
            </a:extLst>
          </p:cNvPr>
          <p:cNvSpPr txBox="1"/>
          <p:nvPr/>
        </p:nvSpPr>
        <p:spPr>
          <a:xfrm>
            <a:off x="1964474" y="1676400"/>
            <a:ext cx="49083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licences Voltaire </a:t>
            </a:r>
            <a:r>
              <a:rPr lang="fr-FR">
                <a:ea typeface="+mn-lt"/>
                <a:cs typeface="+mn-lt"/>
              </a:rPr>
              <a:t> par composante depuis</a:t>
            </a:r>
            <a:r>
              <a:rPr lang="fr-FR"/>
              <a:t> 2016</a:t>
            </a:r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889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70146-F1FA-4E9D-9584-ABE48CF5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</a:rPr>
              <a:t>Nouveau contrat à venir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F3E0BD-1E63-440E-B60E-F6373CD5A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</a:rPr>
              <a:t>Définition des besoins</a:t>
            </a:r>
          </a:p>
          <a:p>
            <a:r>
              <a:rPr lang="fr-FR">
                <a:latin typeface="Verdana"/>
                <a:ea typeface="Verdana"/>
              </a:rPr>
              <a:t>Nouveaux parcours à intégrer ?</a:t>
            </a:r>
          </a:p>
          <a:p>
            <a:pPr marL="0" indent="0">
              <a:buNone/>
            </a:pPr>
            <a:r>
              <a:rPr lang="fr-FR">
                <a:latin typeface="Verdana"/>
                <a:ea typeface="Verdana"/>
              </a:rPr>
              <a:t>- module "mon oral" : conçu pour l'amélioration des prises de paroles;</a:t>
            </a:r>
          </a:p>
          <a:p>
            <a:pPr marL="0" indent="0">
              <a:buNone/>
            </a:pPr>
            <a:r>
              <a:rPr lang="fr-FR">
                <a:latin typeface="Verdana"/>
                <a:ea typeface="Verdana"/>
              </a:rPr>
              <a:t>- projet Voltaire Français Langue Etrangère</a:t>
            </a:r>
          </a:p>
          <a:p>
            <a:pPr marL="0" indent="0">
              <a:buNone/>
            </a:pPr>
            <a:r>
              <a:rPr lang="fr-FR">
                <a:latin typeface="Verdana"/>
                <a:ea typeface="Verdana"/>
              </a:rPr>
              <a:t>- projet Voltaire Expression pour produire un discours précis, nuancé, structuré et élaboré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09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F8519-915E-4777-B2B8-67015950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Semaine Ménage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D1871E-538E-42E7-BB28-D84832525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11" y="2088519"/>
            <a:ext cx="8164438" cy="52528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800">
                <a:latin typeface="Verdana"/>
                <a:ea typeface="Verdana"/>
              </a:rPr>
              <a:t>Le numérique est incontournable dans notre vie professionnelle et il est fortement présent dans notre vie privée.</a:t>
            </a:r>
            <a:br>
              <a:rPr lang="fr-FR" sz="1800"/>
            </a:br>
            <a:r>
              <a:rPr lang="fr-FR" sz="1800">
                <a:latin typeface="Verdana"/>
                <a:ea typeface="Verdana"/>
              </a:rPr>
              <a:t> Les différents confinements, le télétravail ont accéléré l'usage de tous ces outils numériques.</a:t>
            </a:r>
            <a:br>
              <a:rPr lang="fr-FR" sz="1800"/>
            </a:br>
            <a:r>
              <a:rPr lang="fr-FR" sz="1800">
                <a:latin typeface="Verdana"/>
                <a:ea typeface="Verdana"/>
              </a:rPr>
              <a:t> Un nouveau rapport du GIEC montre non pas une amélioration de la situation mais une aggravation du changement climatique.</a:t>
            </a:r>
            <a:br>
              <a:rPr lang="fr-FR" sz="1800"/>
            </a:br>
            <a:r>
              <a:rPr lang="fr-FR" sz="1800">
                <a:latin typeface="Verdana"/>
                <a:ea typeface="Verdana"/>
              </a:rPr>
              <a:t> L'activité liée au numérique prend une part de responsabilité dans cette situation environnementale qui s'aggrave.</a:t>
            </a:r>
            <a:br>
              <a:rPr lang="fr-FR" sz="1800"/>
            </a:br>
            <a:r>
              <a:rPr lang="fr-FR">
                <a:latin typeface="Verdana"/>
                <a:ea typeface="Verdana"/>
              </a:rPr>
              <a:t> </a:t>
            </a:r>
            <a:endParaRPr lang="fr-FR"/>
          </a:p>
          <a:p>
            <a:r>
              <a:rPr lang="fr-FR" sz="1800">
                <a:latin typeface="Verdana"/>
                <a:ea typeface="Verdana"/>
              </a:rPr>
              <a:t>Pour comprendre ces enjeux environnementaux il existe les Fresques et plus particulièrement </a:t>
            </a:r>
            <a:r>
              <a:rPr lang="fr-FR" sz="1800">
                <a:latin typeface="Verdana"/>
                <a:ea typeface="Verdana"/>
                <a:hlinkClick r:id="rId2"/>
              </a:rPr>
              <a:t>la fresque du numérique</a:t>
            </a:r>
            <a:r>
              <a:rPr lang="fr-FR" sz="1800">
                <a:latin typeface="Verdana"/>
                <a:ea typeface="Verdana"/>
              </a:rPr>
              <a:t>, qui part des ateliers ludiques vous donnera des clés, des éléments de compréhension pour un usage plus responsable."</a:t>
            </a:r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F9F1A-710A-4EEC-8CFB-7DBDD9193F21}"/>
              </a:ext>
            </a:extLst>
          </p:cNvPr>
          <p:cNvSpPr txBox="1"/>
          <p:nvPr/>
        </p:nvSpPr>
        <p:spPr>
          <a:xfrm>
            <a:off x="583250" y="1213503"/>
            <a:ext cx="65033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  <a:p>
            <a:r>
              <a:rPr lang="fr-FR">
                <a:hlinkClick r:id="rId3"/>
              </a:rPr>
              <a:t>L’évènement UA du 21 au 27 mars 2022</a:t>
            </a:r>
          </a:p>
        </p:txBody>
      </p:sp>
    </p:spTree>
    <p:extLst>
      <p:ext uri="{BB962C8B-B14F-4D97-AF65-F5344CB8AC3E}">
        <p14:creationId xmlns:p14="http://schemas.microsoft.com/office/powerpoint/2010/main" val="3750957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F331E-9D93-4B2C-A1A0-4864D134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Semaine Ménage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B07A8-E739-42A3-8065-02AF688CC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393419"/>
            <a:ext cx="8336056" cy="46759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2400"/>
              <a:t>Suppression des équipes Teams/</a:t>
            </a:r>
            <a:r>
              <a:rPr lang="fr-FR" sz="2400" err="1"/>
              <a:t>Sharepoint</a:t>
            </a:r>
            <a:endParaRPr lang="fr-FR" sz="2400"/>
          </a:p>
          <a:p>
            <a:pPr lvl="1"/>
            <a:r>
              <a:rPr lang="fr-FR" sz="2000"/>
              <a:t>Constat</a:t>
            </a:r>
          </a:p>
          <a:p>
            <a:pPr lvl="2"/>
            <a:r>
              <a:rPr lang="fr-FR" sz="1600">
                <a:latin typeface="Verdana"/>
                <a:ea typeface="Verdana"/>
              </a:rPr>
              <a:t>Plus de 20 000 équipes</a:t>
            </a:r>
          </a:p>
          <a:p>
            <a:pPr lvl="2"/>
            <a:r>
              <a:rPr lang="fr-FR" sz="1600">
                <a:latin typeface="Verdana"/>
                <a:ea typeface="Verdana"/>
              </a:rPr>
              <a:t>80 % inactives depuis plus de 6 mois, 90% depuis plus de 3 mois</a:t>
            </a:r>
          </a:p>
          <a:p>
            <a:pPr lvl="2"/>
            <a:r>
              <a:rPr lang="fr-FR" sz="1600"/>
              <a:t>Espace occupé de 7 To</a:t>
            </a:r>
          </a:p>
          <a:p>
            <a:pPr lvl="2"/>
            <a:r>
              <a:rPr lang="fr-FR" sz="1600"/>
              <a:t>Espace de sauvegarde (en cours de mise en place) 7 To + espace différentiel (+/-1To)</a:t>
            </a:r>
          </a:p>
          <a:p>
            <a:pPr lvl="2"/>
            <a:r>
              <a:rPr lang="fr-FR" sz="1600"/>
              <a:t>Exploitation des sauvegardes difficile</a:t>
            </a:r>
          </a:p>
          <a:p>
            <a:pPr lvl="2"/>
            <a:r>
              <a:rPr lang="fr-FR" sz="1600"/>
              <a:t>Consommation énergétique des sauvegardes excessive (sauvegarde cloud vers infra locale = 23h00)</a:t>
            </a:r>
          </a:p>
          <a:p>
            <a:pPr lvl="1"/>
            <a:r>
              <a:rPr lang="fr-FR" sz="2000"/>
              <a:t>Remédiation</a:t>
            </a:r>
          </a:p>
          <a:p>
            <a:pPr lvl="2"/>
            <a:r>
              <a:rPr lang="fr-FR" sz="1600"/>
              <a:t>Mise en place d’une politique de suppression automatique des équipes inactives depuis plus de 90 jours</a:t>
            </a:r>
          </a:p>
          <a:p>
            <a:pPr lvl="2"/>
            <a:r>
              <a:rPr lang="fr-FR" sz="1600">
                <a:latin typeface="Verdana"/>
                <a:ea typeface="Verdana"/>
              </a:rPr>
              <a:t>Information et rappel aux propriétaires à j -30, j-15 et j-1 avec possibilité de réactiver l’équipe</a:t>
            </a:r>
          </a:p>
          <a:p>
            <a:pPr lvl="2"/>
            <a:r>
              <a:rPr lang="fr-FR" sz="1600"/>
              <a:t>Equipe supprimée « récupérable » par l’administrateur pendant 1 mois </a:t>
            </a:r>
          </a:p>
        </p:txBody>
      </p:sp>
    </p:spTree>
    <p:extLst>
      <p:ext uri="{BB962C8B-B14F-4D97-AF65-F5344CB8AC3E}">
        <p14:creationId xmlns:p14="http://schemas.microsoft.com/office/powerpoint/2010/main" val="1778600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23888" y="4054818"/>
            <a:ext cx="7886700" cy="1628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1800">
              <a:latin typeface="Verdana"/>
              <a:ea typeface="Verdana"/>
              <a:cs typeface="Verdana"/>
            </a:endParaRPr>
          </a:p>
          <a:p>
            <a:pPr marL="1200150" lvl="2" indent="-285750" algn="l">
              <a:buChar char="•"/>
            </a:pPr>
            <a:endParaRPr lang="fr-FR" sz="1200">
              <a:latin typeface="Verdana"/>
              <a:ea typeface="Verdana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74191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C4C1-9F0F-4AC2-AC3D-20567D70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53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a typeface="Verdana"/>
              </a:rPr>
              <a:t>Menu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5A85E2-DCC5-46A8-8C82-83CBD4FE7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87" y="1958951"/>
            <a:ext cx="2380761" cy="406709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307A0CE-0EA3-4371-914A-725F814FB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751" y="1899935"/>
            <a:ext cx="2067412" cy="304978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9B81ECD-F8A6-4521-B6C1-D7A09641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828" y="1897213"/>
            <a:ext cx="192838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31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3128563" y="2766485"/>
            <a:ext cx="2896640" cy="1334312"/>
            <a:chOff x="2282825" y="2911475"/>
            <a:chExt cx="3267076" cy="1504950"/>
          </a:xfrm>
        </p:grpSpPr>
        <p:grpSp>
          <p:nvGrpSpPr>
            <p:cNvPr id="11" name="Grouper 10"/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7" name="Freeform 67"/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Freeform 69"/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85"/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208866" y="4124833"/>
            <a:ext cx="28163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b="1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univ-angers.fr</a:t>
            </a:r>
            <a:endParaRPr lang="fr-FR" sz="1350" b="1">
              <a:solidFill>
                <a:prstClr val="white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41807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B5FD0B-B79E-4E01-929A-F4E5D516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00" y="2222415"/>
            <a:ext cx="3240000" cy="1016173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2092746" y="4260133"/>
            <a:ext cx="4990155" cy="549992"/>
            <a:chOff x="2623024" y="2737036"/>
            <a:chExt cx="6653528" cy="733322"/>
          </a:xfrm>
        </p:grpSpPr>
        <p:sp>
          <p:nvSpPr>
            <p:cNvPr id="4" name="Freeform 81"/>
            <p:cNvSpPr>
              <a:spLocks/>
            </p:cNvSpPr>
            <p:nvPr/>
          </p:nvSpPr>
          <p:spPr bwMode="auto">
            <a:xfrm>
              <a:off x="5011706" y="2737036"/>
              <a:ext cx="325654" cy="692315"/>
            </a:xfrm>
            <a:custGeom>
              <a:avLst/>
              <a:gdLst>
                <a:gd name="T0" fmla="*/ 23 w 24"/>
                <a:gd name="T1" fmla="*/ 25 h 51"/>
                <a:gd name="T2" fmla="*/ 16 w 24"/>
                <a:gd name="T3" fmla="*/ 25 h 51"/>
                <a:gd name="T4" fmla="*/ 16 w 24"/>
                <a:gd name="T5" fmla="*/ 51 h 51"/>
                <a:gd name="T6" fmla="*/ 5 w 24"/>
                <a:gd name="T7" fmla="*/ 51 h 51"/>
                <a:gd name="T8" fmla="*/ 5 w 24"/>
                <a:gd name="T9" fmla="*/ 25 h 51"/>
                <a:gd name="T10" fmla="*/ 0 w 24"/>
                <a:gd name="T11" fmla="*/ 25 h 51"/>
                <a:gd name="T12" fmla="*/ 0 w 24"/>
                <a:gd name="T13" fmla="*/ 16 h 51"/>
                <a:gd name="T14" fmla="*/ 5 w 24"/>
                <a:gd name="T15" fmla="*/ 16 h 51"/>
                <a:gd name="T16" fmla="*/ 5 w 24"/>
                <a:gd name="T17" fmla="*/ 11 h 51"/>
                <a:gd name="T18" fmla="*/ 16 w 24"/>
                <a:gd name="T19" fmla="*/ 0 h 51"/>
                <a:gd name="T20" fmla="*/ 24 w 24"/>
                <a:gd name="T21" fmla="*/ 0 h 51"/>
                <a:gd name="T22" fmla="*/ 24 w 24"/>
                <a:gd name="T23" fmla="*/ 9 h 51"/>
                <a:gd name="T24" fmla="*/ 18 w 24"/>
                <a:gd name="T25" fmla="*/ 9 h 51"/>
                <a:gd name="T26" fmla="*/ 16 w 24"/>
                <a:gd name="T27" fmla="*/ 11 h 51"/>
                <a:gd name="T28" fmla="*/ 16 w 24"/>
                <a:gd name="T29" fmla="*/ 16 h 51"/>
                <a:gd name="T30" fmla="*/ 24 w 24"/>
                <a:gd name="T31" fmla="*/ 16 h 51"/>
                <a:gd name="T32" fmla="*/ 23 w 24"/>
                <a:gd name="T33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1">
                  <a:moveTo>
                    <a:pt x="23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6"/>
                    <a:pt x="7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Freeform 84"/>
            <p:cNvSpPr>
              <a:spLocks/>
            </p:cNvSpPr>
            <p:nvPr/>
          </p:nvSpPr>
          <p:spPr bwMode="auto">
            <a:xfrm>
              <a:off x="5677485" y="2872122"/>
              <a:ext cx="718848" cy="598236"/>
            </a:xfrm>
            <a:custGeom>
              <a:avLst/>
              <a:gdLst>
                <a:gd name="T0" fmla="*/ 53 w 53"/>
                <a:gd name="T1" fmla="*/ 6 h 44"/>
                <a:gd name="T2" fmla="*/ 47 w 53"/>
                <a:gd name="T3" fmla="*/ 7 h 44"/>
                <a:gd name="T4" fmla="*/ 51 w 53"/>
                <a:gd name="T5" fmla="*/ 1 h 44"/>
                <a:gd name="T6" fmla="*/ 45 w 53"/>
                <a:gd name="T7" fmla="*/ 4 h 44"/>
                <a:gd name="T8" fmla="*/ 37 w 53"/>
                <a:gd name="T9" fmla="*/ 0 h 44"/>
                <a:gd name="T10" fmla="*/ 26 w 53"/>
                <a:gd name="T11" fmla="*/ 11 h 44"/>
                <a:gd name="T12" fmla="*/ 26 w 53"/>
                <a:gd name="T13" fmla="*/ 14 h 44"/>
                <a:gd name="T14" fmla="*/ 4 w 53"/>
                <a:gd name="T15" fmla="*/ 2 h 44"/>
                <a:gd name="T16" fmla="*/ 2 w 53"/>
                <a:gd name="T17" fmla="*/ 8 h 44"/>
                <a:gd name="T18" fmla="*/ 7 w 53"/>
                <a:gd name="T19" fmla="*/ 17 h 44"/>
                <a:gd name="T20" fmla="*/ 2 w 53"/>
                <a:gd name="T21" fmla="*/ 16 h 44"/>
                <a:gd name="T22" fmla="*/ 2 w 53"/>
                <a:gd name="T23" fmla="*/ 16 h 44"/>
                <a:gd name="T24" fmla="*/ 11 w 53"/>
                <a:gd name="T25" fmla="*/ 26 h 44"/>
                <a:gd name="T26" fmla="*/ 8 w 53"/>
                <a:gd name="T27" fmla="*/ 27 h 44"/>
                <a:gd name="T28" fmla="*/ 6 w 53"/>
                <a:gd name="T29" fmla="*/ 27 h 44"/>
                <a:gd name="T30" fmla="*/ 16 w 53"/>
                <a:gd name="T31" fmla="*/ 34 h 44"/>
                <a:gd name="T32" fmla="*/ 3 w 53"/>
                <a:gd name="T33" fmla="*/ 39 h 44"/>
                <a:gd name="T34" fmla="*/ 0 w 53"/>
                <a:gd name="T35" fmla="*/ 39 h 44"/>
                <a:gd name="T36" fmla="*/ 17 w 53"/>
                <a:gd name="T37" fmla="*/ 44 h 44"/>
                <a:gd name="T38" fmla="*/ 48 w 53"/>
                <a:gd name="T39" fmla="*/ 13 h 44"/>
                <a:gd name="T40" fmla="*/ 47 w 53"/>
                <a:gd name="T41" fmla="*/ 11 h 44"/>
                <a:gd name="T42" fmla="*/ 53 w 53"/>
                <a:gd name="T43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4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4"/>
                    <a:pt x="17" y="44"/>
                  </a:cubicBezTo>
                  <a:cubicBezTo>
                    <a:pt x="37" y="44"/>
                    <a:pt x="48" y="27"/>
                    <a:pt x="48" y="13"/>
                  </a:cubicBezTo>
                  <a:cubicBezTo>
                    <a:pt x="48" y="12"/>
                    <a:pt x="48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reeform 85"/>
            <p:cNvSpPr>
              <a:spLocks noEditPoints="1"/>
            </p:cNvSpPr>
            <p:nvPr/>
          </p:nvSpPr>
          <p:spPr bwMode="auto">
            <a:xfrm>
              <a:off x="6683390" y="2857648"/>
              <a:ext cx="595825" cy="598236"/>
            </a:xfrm>
            <a:custGeom>
              <a:avLst/>
              <a:gdLst>
                <a:gd name="T0" fmla="*/ 40 w 44"/>
                <a:gd name="T1" fmla="*/ 10 h 44"/>
                <a:gd name="T2" fmla="*/ 38 w 44"/>
                <a:gd name="T3" fmla="*/ 11 h 44"/>
                <a:gd name="T4" fmla="*/ 34 w 44"/>
                <a:gd name="T5" fmla="*/ 11 h 44"/>
                <a:gd name="T6" fmla="*/ 33 w 44"/>
                <a:gd name="T7" fmla="*/ 10 h 44"/>
                <a:gd name="T8" fmla="*/ 33 w 44"/>
                <a:gd name="T9" fmla="*/ 6 h 44"/>
                <a:gd name="T10" fmla="*/ 34 w 44"/>
                <a:gd name="T11" fmla="*/ 5 h 44"/>
                <a:gd name="T12" fmla="*/ 38 w 44"/>
                <a:gd name="T13" fmla="*/ 5 h 44"/>
                <a:gd name="T14" fmla="*/ 40 w 44"/>
                <a:gd name="T15" fmla="*/ 6 h 44"/>
                <a:gd name="T16" fmla="*/ 40 w 44"/>
                <a:gd name="T17" fmla="*/ 10 h 44"/>
                <a:gd name="T18" fmla="*/ 6 w 44"/>
                <a:gd name="T19" fmla="*/ 39 h 44"/>
                <a:gd name="T20" fmla="*/ 5 w 44"/>
                <a:gd name="T21" fmla="*/ 38 h 44"/>
                <a:gd name="T22" fmla="*/ 5 w 44"/>
                <a:gd name="T23" fmla="*/ 20 h 44"/>
                <a:gd name="T24" fmla="*/ 9 w 44"/>
                <a:gd name="T25" fmla="*/ 20 h 44"/>
                <a:gd name="T26" fmla="*/ 9 w 44"/>
                <a:gd name="T27" fmla="*/ 22 h 44"/>
                <a:gd name="T28" fmla="*/ 22 w 44"/>
                <a:gd name="T29" fmla="*/ 35 h 44"/>
                <a:gd name="T30" fmla="*/ 35 w 44"/>
                <a:gd name="T31" fmla="*/ 22 h 44"/>
                <a:gd name="T32" fmla="*/ 35 w 44"/>
                <a:gd name="T33" fmla="*/ 20 h 44"/>
                <a:gd name="T34" fmla="*/ 40 w 44"/>
                <a:gd name="T35" fmla="*/ 20 h 44"/>
                <a:gd name="T36" fmla="*/ 40 w 44"/>
                <a:gd name="T37" fmla="*/ 38 h 44"/>
                <a:gd name="T38" fmla="*/ 38 w 44"/>
                <a:gd name="T39" fmla="*/ 39 h 44"/>
                <a:gd name="T40" fmla="*/ 6 w 44"/>
                <a:gd name="T41" fmla="*/ 39 h 44"/>
                <a:gd name="T42" fmla="*/ 22 w 44"/>
                <a:gd name="T43" fmla="*/ 13 h 44"/>
                <a:gd name="T44" fmla="*/ 31 w 44"/>
                <a:gd name="T45" fmla="*/ 22 h 44"/>
                <a:gd name="T46" fmla="*/ 22 w 44"/>
                <a:gd name="T47" fmla="*/ 31 h 44"/>
                <a:gd name="T48" fmla="*/ 13 w 44"/>
                <a:gd name="T49" fmla="*/ 22 h 44"/>
                <a:gd name="T50" fmla="*/ 22 w 44"/>
                <a:gd name="T51" fmla="*/ 13 h 44"/>
                <a:gd name="T52" fmla="*/ 40 w 44"/>
                <a:gd name="T53" fmla="*/ 0 h 44"/>
                <a:gd name="T54" fmla="*/ 5 w 44"/>
                <a:gd name="T55" fmla="*/ 0 h 44"/>
                <a:gd name="T56" fmla="*/ 0 w 44"/>
                <a:gd name="T57" fmla="*/ 5 h 44"/>
                <a:gd name="T58" fmla="*/ 0 w 44"/>
                <a:gd name="T59" fmla="*/ 39 h 44"/>
                <a:gd name="T60" fmla="*/ 5 w 44"/>
                <a:gd name="T61" fmla="*/ 44 h 44"/>
                <a:gd name="T62" fmla="*/ 40 w 44"/>
                <a:gd name="T63" fmla="*/ 44 h 44"/>
                <a:gd name="T64" fmla="*/ 44 w 44"/>
                <a:gd name="T65" fmla="*/ 39 h 44"/>
                <a:gd name="T66" fmla="*/ 44 w 44"/>
                <a:gd name="T67" fmla="*/ 5 h 44"/>
                <a:gd name="T68" fmla="*/ 40 w 44"/>
                <a:gd name="T6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4">
                  <a:moveTo>
                    <a:pt x="40" y="10"/>
                  </a:moveTo>
                  <a:cubicBezTo>
                    <a:pt x="40" y="11"/>
                    <a:pt x="39" y="11"/>
                    <a:pt x="38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40" y="5"/>
                    <a:pt x="40" y="6"/>
                  </a:cubicBezTo>
                  <a:lnTo>
                    <a:pt x="40" y="10"/>
                  </a:lnTo>
                  <a:close/>
                  <a:moveTo>
                    <a:pt x="6" y="39"/>
                  </a:moveTo>
                  <a:cubicBezTo>
                    <a:pt x="5" y="39"/>
                    <a:pt x="5" y="39"/>
                    <a:pt x="5" y="3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29" y="35"/>
                    <a:pt x="35" y="29"/>
                    <a:pt x="35" y="22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9"/>
                    <a:pt x="39" y="39"/>
                    <a:pt x="38" y="39"/>
                  </a:cubicBezTo>
                  <a:lnTo>
                    <a:pt x="6" y="39"/>
                  </a:lnTo>
                  <a:close/>
                  <a:moveTo>
                    <a:pt x="22" y="13"/>
                  </a:moveTo>
                  <a:cubicBezTo>
                    <a:pt x="27" y="13"/>
                    <a:pt x="31" y="17"/>
                    <a:pt x="31" y="22"/>
                  </a:cubicBezTo>
                  <a:cubicBezTo>
                    <a:pt x="31" y="27"/>
                    <a:pt x="27" y="31"/>
                    <a:pt x="22" y="31"/>
                  </a:cubicBezTo>
                  <a:cubicBezTo>
                    <a:pt x="17" y="31"/>
                    <a:pt x="13" y="27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3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2" y="0"/>
                    <a:pt x="40" y="0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83"/>
            <p:cNvSpPr>
              <a:spLocks noEditPoints="1"/>
            </p:cNvSpPr>
            <p:nvPr/>
          </p:nvSpPr>
          <p:spPr bwMode="auto">
            <a:xfrm>
              <a:off x="7607280" y="2925191"/>
              <a:ext cx="704375" cy="489686"/>
            </a:xfrm>
            <a:custGeom>
              <a:avLst/>
              <a:gdLst>
                <a:gd name="T0" fmla="*/ 21 w 52"/>
                <a:gd name="T1" fmla="*/ 26 h 36"/>
                <a:gd name="T2" fmla="*/ 21 w 52"/>
                <a:gd name="T3" fmla="*/ 7 h 36"/>
                <a:gd name="T4" fmla="*/ 36 w 52"/>
                <a:gd name="T5" fmla="*/ 17 h 36"/>
                <a:gd name="T6" fmla="*/ 21 w 52"/>
                <a:gd name="T7" fmla="*/ 26 h 36"/>
                <a:gd name="T8" fmla="*/ 52 w 52"/>
                <a:gd name="T9" fmla="*/ 7 h 36"/>
                <a:gd name="T10" fmla="*/ 44 w 52"/>
                <a:gd name="T11" fmla="*/ 0 h 36"/>
                <a:gd name="T12" fmla="*/ 8 w 52"/>
                <a:gd name="T13" fmla="*/ 0 h 36"/>
                <a:gd name="T14" fmla="*/ 0 w 52"/>
                <a:gd name="T15" fmla="*/ 7 h 36"/>
                <a:gd name="T16" fmla="*/ 0 w 52"/>
                <a:gd name="T17" fmla="*/ 28 h 36"/>
                <a:gd name="T18" fmla="*/ 8 w 52"/>
                <a:gd name="T19" fmla="*/ 36 h 36"/>
                <a:gd name="T20" fmla="*/ 44 w 52"/>
                <a:gd name="T21" fmla="*/ 36 h 36"/>
                <a:gd name="T22" fmla="*/ 52 w 52"/>
                <a:gd name="T23" fmla="*/ 28 h 36"/>
                <a:gd name="T24" fmla="*/ 52 w 52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6">
                  <a:moveTo>
                    <a:pt x="21" y="26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36" y="17"/>
                    <a:pt x="36" y="17"/>
                    <a:pt x="36" y="17"/>
                  </a:cubicBezTo>
                  <a:lnTo>
                    <a:pt x="21" y="26"/>
                  </a:lnTo>
                  <a:close/>
                  <a:moveTo>
                    <a:pt x="52" y="7"/>
                  </a:moveTo>
                  <a:cubicBezTo>
                    <a:pt x="52" y="3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8" y="36"/>
                    <a:pt x="52" y="32"/>
                    <a:pt x="52" y="28"/>
                  </a:cubicBezTo>
                  <a:lnTo>
                    <a:pt x="52" y="7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82"/>
            <p:cNvSpPr>
              <a:spLocks noEditPoints="1"/>
            </p:cNvSpPr>
            <p:nvPr/>
          </p:nvSpPr>
          <p:spPr bwMode="auto">
            <a:xfrm>
              <a:off x="8639720" y="2778043"/>
              <a:ext cx="636832" cy="595825"/>
            </a:xfrm>
            <a:custGeom>
              <a:avLst/>
              <a:gdLst>
                <a:gd name="T0" fmla="*/ 1 w 47"/>
                <a:gd name="T1" fmla="*/ 44 h 44"/>
                <a:gd name="T2" fmla="*/ 11 w 47"/>
                <a:gd name="T3" fmla="*/ 44 h 44"/>
                <a:gd name="T4" fmla="*/ 11 w 47"/>
                <a:gd name="T5" fmla="*/ 14 h 44"/>
                <a:gd name="T6" fmla="*/ 1 w 47"/>
                <a:gd name="T7" fmla="*/ 14 h 44"/>
                <a:gd name="T8" fmla="*/ 1 w 47"/>
                <a:gd name="T9" fmla="*/ 44 h 44"/>
                <a:gd name="T10" fmla="*/ 6 w 47"/>
                <a:gd name="T11" fmla="*/ 0 h 44"/>
                <a:gd name="T12" fmla="*/ 0 w 47"/>
                <a:gd name="T13" fmla="*/ 5 h 44"/>
                <a:gd name="T14" fmla="*/ 6 w 47"/>
                <a:gd name="T15" fmla="*/ 10 h 44"/>
                <a:gd name="T16" fmla="*/ 6 w 47"/>
                <a:gd name="T17" fmla="*/ 10 h 44"/>
                <a:gd name="T18" fmla="*/ 12 w 47"/>
                <a:gd name="T19" fmla="*/ 5 h 44"/>
                <a:gd name="T20" fmla="*/ 6 w 47"/>
                <a:gd name="T21" fmla="*/ 0 h 44"/>
                <a:gd name="T22" fmla="*/ 47 w 47"/>
                <a:gd name="T23" fmla="*/ 27 h 44"/>
                <a:gd name="T24" fmla="*/ 47 w 47"/>
                <a:gd name="T25" fmla="*/ 44 h 44"/>
                <a:gd name="T26" fmla="*/ 37 w 47"/>
                <a:gd name="T27" fmla="*/ 44 h 44"/>
                <a:gd name="T28" fmla="*/ 37 w 47"/>
                <a:gd name="T29" fmla="*/ 28 h 44"/>
                <a:gd name="T30" fmla="*/ 32 w 47"/>
                <a:gd name="T31" fmla="*/ 21 h 44"/>
                <a:gd name="T32" fmla="*/ 27 w 47"/>
                <a:gd name="T33" fmla="*/ 25 h 44"/>
                <a:gd name="T34" fmla="*/ 26 w 47"/>
                <a:gd name="T35" fmla="*/ 27 h 44"/>
                <a:gd name="T36" fmla="*/ 26 w 47"/>
                <a:gd name="T37" fmla="*/ 44 h 44"/>
                <a:gd name="T38" fmla="*/ 16 w 47"/>
                <a:gd name="T39" fmla="*/ 44 h 44"/>
                <a:gd name="T40" fmla="*/ 16 w 47"/>
                <a:gd name="T41" fmla="*/ 14 h 44"/>
                <a:gd name="T42" fmla="*/ 26 w 47"/>
                <a:gd name="T43" fmla="*/ 14 h 44"/>
                <a:gd name="T44" fmla="*/ 26 w 47"/>
                <a:gd name="T45" fmla="*/ 19 h 44"/>
                <a:gd name="T46" fmla="*/ 26 w 47"/>
                <a:gd name="T47" fmla="*/ 19 h 44"/>
                <a:gd name="T48" fmla="*/ 26 w 47"/>
                <a:gd name="T49" fmla="*/ 19 h 44"/>
                <a:gd name="T50" fmla="*/ 26 w 47"/>
                <a:gd name="T51" fmla="*/ 19 h 44"/>
                <a:gd name="T52" fmla="*/ 35 w 47"/>
                <a:gd name="T53" fmla="*/ 14 h 44"/>
                <a:gd name="T54" fmla="*/ 47 w 4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4">
                  <a:moveTo>
                    <a:pt x="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1" y="44"/>
                  </a:lnTo>
                  <a:close/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moveTo>
                    <a:pt x="47" y="27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4"/>
                    <a:pt x="35" y="21"/>
                    <a:pt x="32" y="21"/>
                  </a:cubicBezTo>
                  <a:cubicBezTo>
                    <a:pt x="29" y="21"/>
                    <a:pt x="27" y="23"/>
                    <a:pt x="27" y="25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7" y="17"/>
                    <a:pt x="1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7"/>
                    <a:pt x="30" y="14"/>
                    <a:pt x="35" y="14"/>
                  </a:cubicBezTo>
                  <a:cubicBezTo>
                    <a:pt x="42" y="14"/>
                    <a:pt x="47" y="18"/>
                    <a:pt x="47" y="27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er 8"/>
            <p:cNvGrpSpPr/>
            <p:nvPr/>
          </p:nvGrpSpPr>
          <p:grpSpPr>
            <a:xfrm>
              <a:off x="2623024" y="2818969"/>
              <a:ext cx="2052568" cy="602807"/>
              <a:chOff x="2443163" y="5091113"/>
              <a:chExt cx="3016250" cy="885825"/>
            </a:xfrm>
          </p:grpSpPr>
          <p:sp>
            <p:nvSpPr>
              <p:cNvPr id="10" name="Freeform 41"/>
              <p:cNvSpPr>
                <a:spLocks/>
              </p:cNvSpPr>
              <p:nvPr/>
            </p:nvSpPr>
            <p:spPr bwMode="auto">
              <a:xfrm>
                <a:off x="2443163" y="5124450"/>
                <a:ext cx="220663" cy="306388"/>
              </a:xfrm>
              <a:custGeom>
                <a:avLst/>
                <a:gdLst>
                  <a:gd name="T0" fmla="*/ 111 w 111"/>
                  <a:gd name="T1" fmla="*/ 107 h 153"/>
                  <a:gd name="T2" fmla="*/ 56 w 111"/>
                  <a:gd name="T3" fmla="*/ 153 h 153"/>
                  <a:gd name="T4" fmla="*/ 0 w 111"/>
                  <a:gd name="T5" fmla="*/ 106 h 153"/>
                  <a:gd name="T6" fmla="*/ 38 w 111"/>
                  <a:gd name="T7" fmla="*/ 106 h 153"/>
                  <a:gd name="T8" fmla="*/ 56 w 111"/>
                  <a:gd name="T9" fmla="*/ 124 h 153"/>
                  <a:gd name="T10" fmla="*/ 73 w 111"/>
                  <a:gd name="T11" fmla="*/ 109 h 153"/>
                  <a:gd name="T12" fmla="*/ 0 w 111"/>
                  <a:gd name="T13" fmla="*/ 46 h 153"/>
                  <a:gd name="T14" fmla="*/ 54 w 111"/>
                  <a:gd name="T15" fmla="*/ 0 h 153"/>
                  <a:gd name="T16" fmla="*/ 109 w 111"/>
                  <a:gd name="T17" fmla="*/ 46 h 153"/>
                  <a:gd name="T18" fmla="*/ 70 w 111"/>
                  <a:gd name="T19" fmla="*/ 46 h 153"/>
                  <a:gd name="T20" fmla="*/ 53 w 111"/>
                  <a:gd name="T21" fmla="*/ 29 h 153"/>
                  <a:gd name="T22" fmla="*/ 38 w 111"/>
                  <a:gd name="T23" fmla="*/ 43 h 153"/>
                  <a:gd name="T24" fmla="*/ 111 w 111"/>
                  <a:gd name="T25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53">
                    <a:moveTo>
                      <a:pt x="111" y="107"/>
                    </a:moveTo>
                    <a:cubicBezTo>
                      <a:pt x="111" y="131"/>
                      <a:pt x="89" y="153"/>
                      <a:pt x="56" y="153"/>
                    </a:cubicBezTo>
                    <a:cubicBezTo>
                      <a:pt x="23" y="153"/>
                      <a:pt x="0" y="137"/>
                      <a:pt x="0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9" y="119"/>
                      <a:pt x="46" y="124"/>
                      <a:pt x="56" y="124"/>
                    </a:cubicBezTo>
                    <a:cubicBezTo>
                      <a:pt x="67" y="124"/>
                      <a:pt x="73" y="118"/>
                      <a:pt x="73" y="109"/>
                    </a:cubicBezTo>
                    <a:cubicBezTo>
                      <a:pt x="73" y="80"/>
                      <a:pt x="0" y="98"/>
                      <a:pt x="0" y="46"/>
                    </a:cubicBezTo>
                    <a:cubicBezTo>
                      <a:pt x="0" y="18"/>
                      <a:pt x="24" y="0"/>
                      <a:pt x="54" y="0"/>
                    </a:cubicBezTo>
                    <a:cubicBezTo>
                      <a:pt x="85" y="0"/>
                      <a:pt x="108" y="12"/>
                      <a:pt x="109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9" y="35"/>
                      <a:pt x="62" y="29"/>
                      <a:pt x="53" y="29"/>
                    </a:cubicBezTo>
                    <a:cubicBezTo>
                      <a:pt x="45" y="29"/>
                      <a:pt x="38" y="33"/>
                      <a:pt x="38" y="43"/>
                    </a:cubicBezTo>
                    <a:cubicBezTo>
                      <a:pt x="38" y="74"/>
                      <a:pt x="111" y="54"/>
                      <a:pt x="111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Freeform 42"/>
              <p:cNvSpPr>
                <a:spLocks/>
              </p:cNvSpPr>
              <p:nvPr/>
            </p:nvSpPr>
            <p:spPr bwMode="auto">
              <a:xfrm>
                <a:off x="2719388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6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5" y="112"/>
                      <a:pt x="62" y="119"/>
                      <a:pt x="46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3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Freeform 43"/>
              <p:cNvSpPr>
                <a:spLocks noEditPoints="1"/>
              </p:cNvSpPr>
              <p:nvPr/>
            </p:nvSpPr>
            <p:spPr bwMode="auto">
              <a:xfrm>
                <a:off x="3011488" y="5091113"/>
                <a:ext cx="85725" cy="334963"/>
              </a:xfrm>
              <a:custGeom>
                <a:avLst/>
                <a:gdLst>
                  <a:gd name="T0" fmla="*/ 0 w 43"/>
                  <a:gd name="T1" fmla="*/ 21 h 168"/>
                  <a:gd name="T2" fmla="*/ 22 w 43"/>
                  <a:gd name="T3" fmla="*/ 0 h 168"/>
                  <a:gd name="T4" fmla="*/ 43 w 43"/>
                  <a:gd name="T5" fmla="*/ 21 h 168"/>
                  <a:gd name="T6" fmla="*/ 22 w 43"/>
                  <a:gd name="T7" fmla="*/ 43 h 168"/>
                  <a:gd name="T8" fmla="*/ 0 w 43"/>
                  <a:gd name="T9" fmla="*/ 21 h 168"/>
                  <a:gd name="T10" fmla="*/ 40 w 43"/>
                  <a:gd name="T11" fmla="*/ 50 h 168"/>
                  <a:gd name="T12" fmla="*/ 40 w 43"/>
                  <a:gd name="T13" fmla="*/ 168 h 168"/>
                  <a:gd name="T14" fmla="*/ 4 w 43"/>
                  <a:gd name="T15" fmla="*/ 168 h 168"/>
                  <a:gd name="T16" fmla="*/ 4 w 43"/>
                  <a:gd name="T17" fmla="*/ 50 h 168"/>
                  <a:gd name="T18" fmla="*/ 40 w 43"/>
                  <a:gd name="T19" fmla="*/ 5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68">
                    <a:moveTo>
                      <a:pt x="0" y="21"/>
                    </a:moveTo>
                    <a:cubicBezTo>
                      <a:pt x="0" y="9"/>
                      <a:pt x="10" y="0"/>
                      <a:pt x="22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close/>
                    <a:moveTo>
                      <a:pt x="40" y="50"/>
                    </a:moveTo>
                    <a:cubicBezTo>
                      <a:pt x="40" y="168"/>
                      <a:pt x="40" y="168"/>
                      <a:pt x="40" y="168"/>
                    </a:cubicBezTo>
                    <a:cubicBezTo>
                      <a:pt x="4" y="168"/>
                      <a:pt x="4" y="168"/>
                      <a:pt x="4" y="168"/>
                    </a:cubicBezTo>
                    <a:cubicBezTo>
                      <a:pt x="4" y="50"/>
                      <a:pt x="4" y="50"/>
                      <a:pt x="4" y="50"/>
                    </a:cubicBez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Freeform 44"/>
              <p:cNvSpPr>
                <a:spLocks/>
              </p:cNvSpPr>
              <p:nvPr/>
            </p:nvSpPr>
            <p:spPr bwMode="auto">
              <a:xfrm>
                <a:off x="3125788" y="5191125"/>
                <a:ext cx="261938" cy="234950"/>
              </a:xfrm>
              <a:custGeom>
                <a:avLst/>
                <a:gdLst>
                  <a:gd name="T0" fmla="*/ 82 w 165"/>
                  <a:gd name="T1" fmla="*/ 110 h 148"/>
                  <a:gd name="T2" fmla="*/ 116 w 165"/>
                  <a:gd name="T3" fmla="*/ 0 h 148"/>
                  <a:gd name="T4" fmla="*/ 165 w 165"/>
                  <a:gd name="T5" fmla="*/ 0 h 148"/>
                  <a:gd name="T6" fmla="*/ 112 w 165"/>
                  <a:gd name="T7" fmla="*/ 148 h 148"/>
                  <a:gd name="T8" fmla="*/ 53 w 165"/>
                  <a:gd name="T9" fmla="*/ 148 h 148"/>
                  <a:gd name="T10" fmla="*/ 0 w 165"/>
                  <a:gd name="T11" fmla="*/ 0 h 148"/>
                  <a:gd name="T12" fmla="*/ 48 w 165"/>
                  <a:gd name="T13" fmla="*/ 0 h 148"/>
                  <a:gd name="T14" fmla="*/ 82 w 165"/>
                  <a:gd name="T15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48">
                    <a:moveTo>
                      <a:pt x="82" y="110"/>
                    </a:moveTo>
                    <a:lnTo>
                      <a:pt x="116" y="0"/>
                    </a:lnTo>
                    <a:lnTo>
                      <a:pt x="165" y="0"/>
                    </a:lnTo>
                    <a:lnTo>
                      <a:pt x="112" y="148"/>
                    </a:lnTo>
                    <a:lnTo>
                      <a:pt x="53" y="148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Freeform 45"/>
              <p:cNvSpPr>
                <a:spLocks noEditPoints="1"/>
              </p:cNvSpPr>
              <p:nvPr/>
            </p:nvSpPr>
            <p:spPr bwMode="auto">
              <a:xfrm>
                <a:off x="3403600" y="5187950"/>
                <a:ext cx="236538" cy="242888"/>
              </a:xfrm>
              <a:custGeom>
                <a:avLst/>
                <a:gdLst>
                  <a:gd name="T0" fmla="*/ 59 w 119"/>
                  <a:gd name="T1" fmla="*/ 121 h 121"/>
                  <a:gd name="T2" fmla="*/ 0 w 119"/>
                  <a:gd name="T3" fmla="*/ 60 h 121"/>
                  <a:gd name="T4" fmla="*/ 59 w 119"/>
                  <a:gd name="T5" fmla="*/ 0 h 121"/>
                  <a:gd name="T6" fmla="*/ 119 w 119"/>
                  <a:gd name="T7" fmla="*/ 60 h 121"/>
                  <a:gd name="T8" fmla="*/ 118 w 119"/>
                  <a:gd name="T9" fmla="*/ 72 h 121"/>
                  <a:gd name="T10" fmla="*/ 37 w 119"/>
                  <a:gd name="T11" fmla="*/ 72 h 121"/>
                  <a:gd name="T12" fmla="*/ 59 w 119"/>
                  <a:gd name="T13" fmla="*/ 90 h 121"/>
                  <a:gd name="T14" fmla="*/ 76 w 119"/>
                  <a:gd name="T15" fmla="*/ 81 h 121"/>
                  <a:gd name="T16" fmla="*/ 115 w 119"/>
                  <a:gd name="T17" fmla="*/ 81 h 121"/>
                  <a:gd name="T18" fmla="*/ 59 w 119"/>
                  <a:gd name="T19" fmla="*/ 121 h 121"/>
                  <a:gd name="T20" fmla="*/ 37 w 119"/>
                  <a:gd name="T21" fmla="*/ 49 h 121"/>
                  <a:gd name="T22" fmla="*/ 81 w 119"/>
                  <a:gd name="T23" fmla="*/ 49 h 121"/>
                  <a:gd name="T24" fmla="*/ 59 w 119"/>
                  <a:gd name="T25" fmla="*/ 31 h 121"/>
                  <a:gd name="T26" fmla="*/ 37 w 119"/>
                  <a:gd name="T27" fmla="*/ 4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121">
                    <a:moveTo>
                      <a:pt x="59" y="121"/>
                    </a:moveTo>
                    <a:cubicBezTo>
                      <a:pt x="25" y="121"/>
                      <a:pt x="0" y="97"/>
                      <a:pt x="0" y="60"/>
                    </a:cubicBezTo>
                    <a:cubicBezTo>
                      <a:pt x="0" y="22"/>
                      <a:pt x="25" y="0"/>
                      <a:pt x="59" y="0"/>
                    </a:cubicBezTo>
                    <a:cubicBezTo>
                      <a:pt x="92" y="0"/>
                      <a:pt x="119" y="21"/>
                      <a:pt x="119" y="60"/>
                    </a:cubicBezTo>
                    <a:cubicBezTo>
                      <a:pt x="119" y="64"/>
                      <a:pt x="119" y="68"/>
                      <a:pt x="118" y="72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82"/>
                      <a:pt x="46" y="90"/>
                      <a:pt x="59" y="90"/>
                    </a:cubicBezTo>
                    <a:cubicBezTo>
                      <a:pt x="69" y="90"/>
                      <a:pt x="72" y="86"/>
                      <a:pt x="76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09" y="104"/>
                      <a:pt x="87" y="121"/>
                      <a:pt x="59" y="121"/>
                    </a:cubicBezTo>
                    <a:close/>
                    <a:moveTo>
                      <a:pt x="37" y="49"/>
                    </a:moveTo>
                    <a:cubicBezTo>
                      <a:pt x="81" y="49"/>
                      <a:pt x="81" y="49"/>
                      <a:pt x="81" y="49"/>
                    </a:cubicBezTo>
                    <a:cubicBezTo>
                      <a:pt x="80" y="38"/>
                      <a:pt x="71" y="31"/>
                      <a:pt x="59" y="31"/>
                    </a:cubicBezTo>
                    <a:cubicBezTo>
                      <a:pt x="48" y="31"/>
                      <a:pt x="39" y="38"/>
                      <a:pt x="3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3676650" y="5191125"/>
                <a:ext cx="176213" cy="234950"/>
              </a:xfrm>
              <a:custGeom>
                <a:avLst/>
                <a:gdLst>
                  <a:gd name="T0" fmla="*/ 54 w 111"/>
                  <a:gd name="T1" fmla="*/ 110 h 148"/>
                  <a:gd name="T2" fmla="*/ 111 w 111"/>
                  <a:gd name="T3" fmla="*/ 110 h 148"/>
                  <a:gd name="T4" fmla="*/ 111 w 111"/>
                  <a:gd name="T5" fmla="*/ 148 h 148"/>
                  <a:gd name="T6" fmla="*/ 0 w 111"/>
                  <a:gd name="T7" fmla="*/ 148 h 148"/>
                  <a:gd name="T8" fmla="*/ 0 w 111"/>
                  <a:gd name="T9" fmla="*/ 110 h 148"/>
                  <a:gd name="T10" fmla="*/ 58 w 111"/>
                  <a:gd name="T11" fmla="*/ 37 h 148"/>
                  <a:gd name="T12" fmla="*/ 0 w 111"/>
                  <a:gd name="T13" fmla="*/ 37 h 148"/>
                  <a:gd name="T14" fmla="*/ 0 w 111"/>
                  <a:gd name="T15" fmla="*/ 0 h 148"/>
                  <a:gd name="T16" fmla="*/ 111 w 111"/>
                  <a:gd name="T17" fmla="*/ 0 h 148"/>
                  <a:gd name="T18" fmla="*/ 111 w 111"/>
                  <a:gd name="T19" fmla="*/ 37 h 148"/>
                  <a:gd name="T20" fmla="*/ 54 w 111"/>
                  <a:gd name="T21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48">
                    <a:moveTo>
                      <a:pt x="54" y="110"/>
                    </a:moveTo>
                    <a:lnTo>
                      <a:pt x="111" y="110"/>
                    </a:lnTo>
                    <a:lnTo>
                      <a:pt x="111" y="148"/>
                    </a:lnTo>
                    <a:lnTo>
                      <a:pt x="0" y="148"/>
                    </a:lnTo>
                    <a:lnTo>
                      <a:pt x="0" y="110"/>
                    </a:lnTo>
                    <a:lnTo>
                      <a:pt x="58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37"/>
                    </a:lnTo>
                    <a:lnTo>
                      <a:pt x="54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Rectangle 47"/>
              <p:cNvSpPr>
                <a:spLocks noChangeArrowheads="1"/>
              </p:cNvSpPr>
              <p:nvPr/>
            </p:nvSpPr>
            <p:spPr bwMode="auto">
              <a:xfrm>
                <a:off x="3903663" y="5248275"/>
                <a:ext cx="185738" cy="60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4151313" y="5187950"/>
                <a:ext cx="236538" cy="238125"/>
              </a:xfrm>
              <a:custGeom>
                <a:avLst/>
                <a:gdLst>
                  <a:gd name="T0" fmla="*/ 36 w 118"/>
                  <a:gd name="T1" fmla="*/ 1 h 119"/>
                  <a:gd name="T2" fmla="*/ 36 w 118"/>
                  <a:gd name="T3" fmla="*/ 18 h 119"/>
                  <a:gd name="T4" fmla="*/ 72 w 118"/>
                  <a:gd name="T5" fmla="*/ 0 h 119"/>
                  <a:gd name="T6" fmla="*/ 118 w 118"/>
                  <a:gd name="T7" fmla="*/ 50 h 119"/>
                  <a:gd name="T8" fmla="*/ 118 w 118"/>
                  <a:gd name="T9" fmla="*/ 119 h 119"/>
                  <a:gd name="T10" fmla="*/ 81 w 118"/>
                  <a:gd name="T11" fmla="*/ 119 h 119"/>
                  <a:gd name="T12" fmla="*/ 81 w 118"/>
                  <a:gd name="T13" fmla="*/ 55 h 119"/>
                  <a:gd name="T14" fmla="*/ 59 w 118"/>
                  <a:gd name="T15" fmla="*/ 31 h 119"/>
                  <a:gd name="T16" fmla="*/ 36 w 118"/>
                  <a:gd name="T17" fmla="*/ 55 h 119"/>
                  <a:gd name="T18" fmla="*/ 36 w 118"/>
                  <a:gd name="T19" fmla="*/ 119 h 119"/>
                  <a:gd name="T20" fmla="*/ 0 w 118"/>
                  <a:gd name="T21" fmla="*/ 119 h 119"/>
                  <a:gd name="T22" fmla="*/ 0 w 118"/>
                  <a:gd name="T23" fmla="*/ 1 h 119"/>
                  <a:gd name="T24" fmla="*/ 36 w 118"/>
                  <a:gd name="T25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36" y="1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3" y="7"/>
                      <a:pt x="55" y="0"/>
                      <a:pt x="72" y="0"/>
                    </a:cubicBezTo>
                    <a:cubicBezTo>
                      <a:pt x="98" y="0"/>
                      <a:pt x="118" y="18"/>
                      <a:pt x="118" y="50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39"/>
                      <a:pt x="73" y="31"/>
                      <a:pt x="59" y="31"/>
                    </a:cubicBezTo>
                    <a:cubicBezTo>
                      <a:pt x="45" y="31"/>
                      <a:pt x="36" y="39"/>
                      <a:pt x="36" y="55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49"/>
              <p:cNvSpPr>
                <a:spLocks noEditPoints="1"/>
              </p:cNvSpPr>
              <p:nvPr/>
            </p:nvSpPr>
            <p:spPr bwMode="auto">
              <a:xfrm>
                <a:off x="4432300" y="5187950"/>
                <a:ext cx="244475" cy="242888"/>
              </a:xfrm>
              <a:custGeom>
                <a:avLst/>
                <a:gdLst>
                  <a:gd name="T0" fmla="*/ 62 w 123"/>
                  <a:gd name="T1" fmla="*/ 0 h 121"/>
                  <a:gd name="T2" fmla="*/ 123 w 123"/>
                  <a:gd name="T3" fmla="*/ 60 h 121"/>
                  <a:gd name="T4" fmla="*/ 62 w 123"/>
                  <a:gd name="T5" fmla="*/ 121 h 121"/>
                  <a:gd name="T6" fmla="*/ 0 w 123"/>
                  <a:gd name="T7" fmla="*/ 60 h 121"/>
                  <a:gd name="T8" fmla="*/ 62 w 123"/>
                  <a:gd name="T9" fmla="*/ 0 h 121"/>
                  <a:gd name="T10" fmla="*/ 62 w 123"/>
                  <a:gd name="T11" fmla="*/ 31 h 121"/>
                  <a:gd name="T12" fmla="*/ 37 w 123"/>
                  <a:gd name="T13" fmla="*/ 60 h 121"/>
                  <a:gd name="T14" fmla="*/ 62 w 123"/>
                  <a:gd name="T15" fmla="*/ 90 h 121"/>
                  <a:gd name="T16" fmla="*/ 87 w 123"/>
                  <a:gd name="T17" fmla="*/ 60 h 121"/>
                  <a:gd name="T18" fmla="*/ 62 w 123"/>
                  <a:gd name="T19" fmla="*/ 3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1">
                    <a:moveTo>
                      <a:pt x="62" y="0"/>
                    </a:moveTo>
                    <a:cubicBezTo>
                      <a:pt x="96" y="0"/>
                      <a:pt x="123" y="22"/>
                      <a:pt x="123" y="60"/>
                    </a:cubicBezTo>
                    <a:cubicBezTo>
                      <a:pt x="123" y="97"/>
                      <a:pt x="96" y="121"/>
                      <a:pt x="62" y="121"/>
                    </a:cubicBezTo>
                    <a:cubicBezTo>
                      <a:pt x="28" y="121"/>
                      <a:pt x="0" y="97"/>
                      <a:pt x="0" y="60"/>
                    </a:cubicBezTo>
                    <a:cubicBezTo>
                      <a:pt x="0" y="22"/>
                      <a:pt x="28" y="0"/>
                      <a:pt x="62" y="0"/>
                    </a:cubicBezTo>
                    <a:close/>
                    <a:moveTo>
                      <a:pt x="62" y="31"/>
                    </a:moveTo>
                    <a:cubicBezTo>
                      <a:pt x="49" y="31"/>
                      <a:pt x="37" y="39"/>
                      <a:pt x="37" y="60"/>
                    </a:cubicBezTo>
                    <a:cubicBezTo>
                      <a:pt x="37" y="81"/>
                      <a:pt x="50" y="90"/>
                      <a:pt x="62" y="90"/>
                    </a:cubicBezTo>
                    <a:cubicBezTo>
                      <a:pt x="74" y="90"/>
                      <a:pt x="87" y="81"/>
                      <a:pt x="87" y="60"/>
                    </a:cubicBezTo>
                    <a:cubicBezTo>
                      <a:pt x="87" y="39"/>
                      <a:pt x="74" y="31"/>
                      <a:pt x="6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4722813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5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4" y="112"/>
                      <a:pt x="62" y="119"/>
                      <a:pt x="45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2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5005388" y="5187950"/>
                <a:ext cx="203200" cy="242888"/>
              </a:xfrm>
              <a:custGeom>
                <a:avLst/>
                <a:gdLst>
                  <a:gd name="T0" fmla="*/ 51 w 102"/>
                  <a:gd name="T1" fmla="*/ 0 h 121"/>
                  <a:gd name="T2" fmla="*/ 101 w 102"/>
                  <a:gd name="T3" fmla="*/ 38 h 121"/>
                  <a:gd name="T4" fmla="*/ 64 w 102"/>
                  <a:gd name="T5" fmla="*/ 38 h 121"/>
                  <a:gd name="T6" fmla="*/ 49 w 102"/>
                  <a:gd name="T7" fmla="*/ 28 h 121"/>
                  <a:gd name="T8" fmla="*/ 35 w 102"/>
                  <a:gd name="T9" fmla="*/ 36 h 121"/>
                  <a:gd name="T10" fmla="*/ 102 w 102"/>
                  <a:gd name="T11" fmla="*/ 83 h 121"/>
                  <a:gd name="T12" fmla="*/ 52 w 102"/>
                  <a:gd name="T13" fmla="*/ 121 h 121"/>
                  <a:gd name="T14" fmla="*/ 0 w 102"/>
                  <a:gd name="T15" fmla="*/ 82 h 121"/>
                  <a:gd name="T16" fmla="*/ 37 w 102"/>
                  <a:gd name="T17" fmla="*/ 82 h 121"/>
                  <a:gd name="T18" fmla="*/ 52 w 102"/>
                  <a:gd name="T19" fmla="*/ 92 h 121"/>
                  <a:gd name="T20" fmla="*/ 67 w 102"/>
                  <a:gd name="T21" fmla="*/ 82 h 121"/>
                  <a:gd name="T22" fmla="*/ 0 w 102"/>
                  <a:gd name="T23" fmla="*/ 36 h 121"/>
                  <a:gd name="T24" fmla="*/ 51 w 102"/>
                  <a:gd name="T2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21">
                    <a:moveTo>
                      <a:pt x="51" y="0"/>
                    </a:moveTo>
                    <a:cubicBezTo>
                      <a:pt x="79" y="0"/>
                      <a:pt x="100" y="14"/>
                      <a:pt x="101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0"/>
                      <a:pt x="58" y="28"/>
                      <a:pt x="49" y="28"/>
                    </a:cubicBezTo>
                    <a:cubicBezTo>
                      <a:pt x="40" y="28"/>
                      <a:pt x="35" y="31"/>
                      <a:pt x="35" y="36"/>
                    </a:cubicBezTo>
                    <a:cubicBezTo>
                      <a:pt x="35" y="55"/>
                      <a:pt x="102" y="41"/>
                      <a:pt x="102" y="83"/>
                    </a:cubicBezTo>
                    <a:cubicBezTo>
                      <a:pt x="102" y="106"/>
                      <a:pt x="80" y="121"/>
                      <a:pt x="52" y="121"/>
                    </a:cubicBezTo>
                    <a:cubicBezTo>
                      <a:pt x="24" y="121"/>
                      <a:pt x="2" y="109"/>
                      <a:pt x="0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90"/>
                      <a:pt x="44" y="92"/>
                      <a:pt x="52" y="92"/>
                    </a:cubicBezTo>
                    <a:cubicBezTo>
                      <a:pt x="61" y="92"/>
                      <a:pt x="67" y="88"/>
                      <a:pt x="67" y="82"/>
                    </a:cubicBezTo>
                    <a:cubicBezTo>
                      <a:pt x="67" y="64"/>
                      <a:pt x="0" y="77"/>
                      <a:pt x="0" y="36"/>
                    </a:cubicBezTo>
                    <a:cubicBezTo>
                      <a:pt x="0" y="17"/>
                      <a:pt x="17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5380038" y="5178425"/>
                <a:ext cx="79375" cy="247650"/>
              </a:xfrm>
              <a:custGeom>
                <a:avLst/>
                <a:gdLst>
                  <a:gd name="T0" fmla="*/ 0 w 40"/>
                  <a:gd name="T1" fmla="*/ 20 h 124"/>
                  <a:gd name="T2" fmla="*/ 20 w 40"/>
                  <a:gd name="T3" fmla="*/ 0 h 124"/>
                  <a:gd name="T4" fmla="*/ 40 w 40"/>
                  <a:gd name="T5" fmla="*/ 20 h 124"/>
                  <a:gd name="T6" fmla="*/ 20 w 40"/>
                  <a:gd name="T7" fmla="*/ 40 h 124"/>
                  <a:gd name="T8" fmla="*/ 0 w 40"/>
                  <a:gd name="T9" fmla="*/ 20 h 124"/>
                  <a:gd name="T10" fmla="*/ 0 w 40"/>
                  <a:gd name="T11" fmla="*/ 104 h 124"/>
                  <a:gd name="T12" fmla="*/ 20 w 40"/>
                  <a:gd name="T13" fmla="*/ 85 h 124"/>
                  <a:gd name="T14" fmla="*/ 40 w 40"/>
                  <a:gd name="T15" fmla="*/ 104 h 124"/>
                  <a:gd name="T16" fmla="*/ 20 w 40"/>
                  <a:gd name="T17" fmla="*/ 124 h 124"/>
                  <a:gd name="T18" fmla="*/ 0 w 40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24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  <a:moveTo>
                      <a:pt x="0" y="104"/>
                    </a:moveTo>
                    <a:cubicBezTo>
                      <a:pt x="0" y="93"/>
                      <a:pt x="9" y="85"/>
                      <a:pt x="20" y="85"/>
                    </a:cubicBezTo>
                    <a:cubicBezTo>
                      <a:pt x="31" y="85"/>
                      <a:pt x="40" y="93"/>
                      <a:pt x="40" y="104"/>
                    </a:cubicBezTo>
                    <a:cubicBezTo>
                      <a:pt x="40" y="115"/>
                      <a:pt x="31" y="124"/>
                      <a:pt x="20" y="124"/>
                    </a:cubicBezTo>
                    <a:cubicBezTo>
                      <a:pt x="9" y="124"/>
                      <a:pt x="0" y="115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444750" y="5648325"/>
                <a:ext cx="217488" cy="223838"/>
              </a:xfrm>
              <a:custGeom>
                <a:avLst/>
                <a:gdLst>
                  <a:gd name="T0" fmla="*/ 76 w 109"/>
                  <a:gd name="T1" fmla="*/ 111 h 112"/>
                  <a:gd name="T2" fmla="*/ 76 w 109"/>
                  <a:gd name="T3" fmla="*/ 94 h 112"/>
                  <a:gd name="T4" fmla="*/ 42 w 109"/>
                  <a:gd name="T5" fmla="*/ 112 h 112"/>
                  <a:gd name="T6" fmla="*/ 0 w 109"/>
                  <a:gd name="T7" fmla="*/ 65 h 112"/>
                  <a:gd name="T8" fmla="*/ 0 w 109"/>
                  <a:gd name="T9" fmla="*/ 0 h 112"/>
                  <a:gd name="T10" fmla="*/ 33 w 109"/>
                  <a:gd name="T11" fmla="*/ 0 h 112"/>
                  <a:gd name="T12" fmla="*/ 33 w 109"/>
                  <a:gd name="T13" fmla="*/ 60 h 112"/>
                  <a:gd name="T14" fmla="*/ 55 w 109"/>
                  <a:gd name="T15" fmla="*/ 83 h 112"/>
                  <a:gd name="T16" fmla="*/ 76 w 109"/>
                  <a:gd name="T17" fmla="*/ 60 h 112"/>
                  <a:gd name="T18" fmla="*/ 76 w 109"/>
                  <a:gd name="T19" fmla="*/ 0 h 112"/>
                  <a:gd name="T20" fmla="*/ 109 w 109"/>
                  <a:gd name="T21" fmla="*/ 0 h 112"/>
                  <a:gd name="T22" fmla="*/ 109 w 109"/>
                  <a:gd name="T23" fmla="*/ 111 h 112"/>
                  <a:gd name="T24" fmla="*/ 76 w 109"/>
                  <a:gd name="T2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2">
                    <a:moveTo>
                      <a:pt x="76" y="111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69" y="105"/>
                      <a:pt x="58" y="112"/>
                      <a:pt x="42" y="112"/>
                    </a:cubicBezTo>
                    <a:cubicBezTo>
                      <a:pt x="18" y="112"/>
                      <a:pt x="0" y="94"/>
                      <a:pt x="0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75"/>
                      <a:pt x="42" y="83"/>
                      <a:pt x="55" y="83"/>
                    </a:cubicBezTo>
                    <a:cubicBezTo>
                      <a:pt x="67" y="83"/>
                      <a:pt x="76" y="75"/>
                      <a:pt x="76" y="6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11"/>
                      <a:pt x="109" y="111"/>
                      <a:pt x="109" y="111"/>
                    </a:cubicBezTo>
                    <a:lnTo>
                      <a:pt x="76" y="11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722563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7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6 w 110"/>
                  <a:gd name="T11" fmla="*/ 112 h 112"/>
                  <a:gd name="T12" fmla="*/ 76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7"/>
                      <a:pt x="52" y="0"/>
                      <a:pt x="67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37"/>
                      <a:pt x="68" y="29"/>
                      <a:pt x="55" y="29"/>
                    </a:cubicBezTo>
                    <a:cubicBezTo>
                      <a:pt x="42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55"/>
              <p:cNvSpPr>
                <a:spLocks noEditPoints="1"/>
              </p:cNvSpPr>
              <p:nvPr/>
            </p:nvSpPr>
            <p:spPr bwMode="auto">
              <a:xfrm>
                <a:off x="2994025" y="5556250"/>
                <a:ext cx="77788" cy="314325"/>
              </a:xfrm>
              <a:custGeom>
                <a:avLst/>
                <a:gdLst>
                  <a:gd name="T0" fmla="*/ 0 w 39"/>
                  <a:gd name="T1" fmla="*/ 20 h 157"/>
                  <a:gd name="T2" fmla="*/ 19 w 39"/>
                  <a:gd name="T3" fmla="*/ 0 h 157"/>
                  <a:gd name="T4" fmla="*/ 39 w 39"/>
                  <a:gd name="T5" fmla="*/ 20 h 157"/>
                  <a:gd name="T6" fmla="*/ 19 w 39"/>
                  <a:gd name="T7" fmla="*/ 40 h 157"/>
                  <a:gd name="T8" fmla="*/ 0 w 39"/>
                  <a:gd name="T9" fmla="*/ 20 h 157"/>
                  <a:gd name="T10" fmla="*/ 36 w 39"/>
                  <a:gd name="T11" fmla="*/ 46 h 157"/>
                  <a:gd name="T12" fmla="*/ 36 w 39"/>
                  <a:gd name="T13" fmla="*/ 157 h 157"/>
                  <a:gd name="T14" fmla="*/ 3 w 39"/>
                  <a:gd name="T15" fmla="*/ 157 h 157"/>
                  <a:gd name="T16" fmla="*/ 3 w 39"/>
                  <a:gd name="T17" fmla="*/ 46 h 157"/>
                  <a:gd name="T18" fmla="*/ 36 w 39"/>
                  <a:gd name="T19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57">
                    <a:moveTo>
                      <a:pt x="0" y="20"/>
                    </a:move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9" y="9"/>
                      <a:pt x="39" y="20"/>
                    </a:cubicBezTo>
                    <a:cubicBezTo>
                      <a:pt x="39" y="31"/>
                      <a:pt x="30" y="40"/>
                      <a:pt x="19" y="40"/>
                    </a:cubicBezTo>
                    <a:cubicBezTo>
                      <a:pt x="8" y="40"/>
                      <a:pt x="0" y="31"/>
                      <a:pt x="0" y="20"/>
                    </a:cubicBezTo>
                    <a:close/>
                    <a:moveTo>
                      <a:pt x="36" y="46"/>
                    </a:moveTo>
                    <a:cubicBezTo>
                      <a:pt x="36" y="157"/>
                      <a:pt x="36" y="157"/>
                      <a:pt x="36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46"/>
                      <a:pt x="3" y="46"/>
                      <a:pt x="3" y="46"/>
                    </a:cubicBez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Freeform 56"/>
              <p:cNvSpPr>
                <a:spLocks/>
              </p:cNvSpPr>
              <p:nvPr/>
            </p:nvSpPr>
            <p:spPr bwMode="auto">
              <a:xfrm>
                <a:off x="3097213" y="5648325"/>
                <a:ext cx="244475" cy="222250"/>
              </a:xfrm>
              <a:custGeom>
                <a:avLst/>
                <a:gdLst>
                  <a:gd name="T0" fmla="*/ 77 w 154"/>
                  <a:gd name="T1" fmla="*/ 103 h 140"/>
                  <a:gd name="T2" fmla="*/ 108 w 154"/>
                  <a:gd name="T3" fmla="*/ 0 h 140"/>
                  <a:gd name="T4" fmla="*/ 154 w 154"/>
                  <a:gd name="T5" fmla="*/ 0 h 140"/>
                  <a:gd name="T6" fmla="*/ 105 w 154"/>
                  <a:gd name="T7" fmla="*/ 140 h 140"/>
                  <a:gd name="T8" fmla="*/ 49 w 154"/>
                  <a:gd name="T9" fmla="*/ 140 h 140"/>
                  <a:gd name="T10" fmla="*/ 0 w 154"/>
                  <a:gd name="T11" fmla="*/ 0 h 140"/>
                  <a:gd name="T12" fmla="*/ 46 w 154"/>
                  <a:gd name="T13" fmla="*/ 0 h 140"/>
                  <a:gd name="T14" fmla="*/ 77 w 154"/>
                  <a:gd name="T15" fmla="*/ 10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40">
                    <a:moveTo>
                      <a:pt x="77" y="103"/>
                    </a:moveTo>
                    <a:lnTo>
                      <a:pt x="108" y="0"/>
                    </a:lnTo>
                    <a:lnTo>
                      <a:pt x="154" y="0"/>
                    </a:lnTo>
                    <a:lnTo>
                      <a:pt x="105" y="140"/>
                    </a:lnTo>
                    <a:lnTo>
                      <a:pt x="49" y="140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77" y="103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57"/>
              <p:cNvSpPr>
                <a:spLocks noChangeArrowheads="1"/>
              </p:cNvSpPr>
              <p:nvPr/>
            </p:nvSpPr>
            <p:spPr bwMode="auto">
              <a:xfrm>
                <a:off x="3371850" y="5702300"/>
                <a:ext cx="173038" cy="55563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Freeform 58"/>
              <p:cNvSpPr>
                <a:spLocks noEditPoints="1"/>
              </p:cNvSpPr>
              <p:nvPr/>
            </p:nvSpPr>
            <p:spPr bwMode="auto">
              <a:xfrm>
                <a:off x="3584575" y="5646738"/>
                <a:ext cx="233363" cy="225425"/>
              </a:xfrm>
              <a:custGeom>
                <a:avLst/>
                <a:gdLst>
                  <a:gd name="T0" fmla="*/ 51 w 117"/>
                  <a:gd name="T1" fmla="*/ 0 h 113"/>
                  <a:gd name="T2" fmla="*/ 83 w 117"/>
                  <a:gd name="T3" fmla="*/ 16 h 113"/>
                  <a:gd name="T4" fmla="*/ 83 w 117"/>
                  <a:gd name="T5" fmla="*/ 1 h 113"/>
                  <a:gd name="T6" fmla="*/ 117 w 117"/>
                  <a:gd name="T7" fmla="*/ 1 h 113"/>
                  <a:gd name="T8" fmla="*/ 117 w 117"/>
                  <a:gd name="T9" fmla="*/ 112 h 113"/>
                  <a:gd name="T10" fmla="*/ 83 w 117"/>
                  <a:gd name="T11" fmla="*/ 112 h 113"/>
                  <a:gd name="T12" fmla="*/ 83 w 117"/>
                  <a:gd name="T13" fmla="*/ 96 h 113"/>
                  <a:gd name="T14" fmla="*/ 51 w 117"/>
                  <a:gd name="T15" fmla="*/ 113 h 113"/>
                  <a:gd name="T16" fmla="*/ 0 w 117"/>
                  <a:gd name="T17" fmla="*/ 57 h 113"/>
                  <a:gd name="T18" fmla="*/ 51 w 117"/>
                  <a:gd name="T19" fmla="*/ 0 h 113"/>
                  <a:gd name="T20" fmla="*/ 59 w 117"/>
                  <a:gd name="T21" fmla="*/ 29 h 113"/>
                  <a:gd name="T22" fmla="*/ 35 w 117"/>
                  <a:gd name="T23" fmla="*/ 57 h 113"/>
                  <a:gd name="T24" fmla="*/ 59 w 117"/>
                  <a:gd name="T25" fmla="*/ 84 h 113"/>
                  <a:gd name="T26" fmla="*/ 83 w 117"/>
                  <a:gd name="T27" fmla="*/ 57 h 113"/>
                  <a:gd name="T28" fmla="*/ 59 w 117"/>
                  <a:gd name="T29" fmla="*/ 2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13">
                    <a:moveTo>
                      <a:pt x="51" y="0"/>
                    </a:moveTo>
                    <a:cubicBezTo>
                      <a:pt x="65" y="0"/>
                      <a:pt x="76" y="6"/>
                      <a:pt x="83" y="16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76" y="106"/>
                      <a:pt x="65" y="113"/>
                      <a:pt x="51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1" y="0"/>
                    </a:cubicBezTo>
                    <a:close/>
                    <a:moveTo>
                      <a:pt x="59" y="29"/>
                    </a:moveTo>
                    <a:cubicBezTo>
                      <a:pt x="47" y="29"/>
                      <a:pt x="35" y="38"/>
                      <a:pt x="35" y="57"/>
                    </a:cubicBezTo>
                    <a:cubicBezTo>
                      <a:pt x="35" y="75"/>
                      <a:pt x="47" y="84"/>
                      <a:pt x="59" y="84"/>
                    </a:cubicBezTo>
                    <a:cubicBezTo>
                      <a:pt x="70" y="84"/>
                      <a:pt x="83" y="75"/>
                      <a:pt x="83" y="57"/>
                    </a:cubicBezTo>
                    <a:cubicBezTo>
                      <a:pt x="83" y="38"/>
                      <a:pt x="70" y="29"/>
                      <a:pt x="59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Freeform 59"/>
              <p:cNvSpPr>
                <a:spLocks/>
              </p:cNvSpPr>
              <p:nvPr/>
            </p:nvSpPr>
            <p:spPr bwMode="auto">
              <a:xfrm>
                <a:off x="3876675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8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7 w 110"/>
                  <a:gd name="T11" fmla="*/ 112 h 112"/>
                  <a:gd name="T12" fmla="*/ 77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1" y="7"/>
                      <a:pt x="52" y="0"/>
                      <a:pt x="68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37"/>
                      <a:pt x="68" y="29"/>
                      <a:pt x="55" y="29"/>
                    </a:cubicBezTo>
                    <a:cubicBezTo>
                      <a:pt x="43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Freeform 60"/>
              <p:cNvSpPr>
                <a:spLocks noEditPoints="1"/>
              </p:cNvSpPr>
              <p:nvPr/>
            </p:nvSpPr>
            <p:spPr bwMode="auto">
              <a:xfrm>
                <a:off x="4138613" y="5646738"/>
                <a:ext cx="231775" cy="330200"/>
              </a:xfrm>
              <a:custGeom>
                <a:avLst/>
                <a:gdLst>
                  <a:gd name="T0" fmla="*/ 50 w 116"/>
                  <a:gd name="T1" fmla="*/ 0 h 166"/>
                  <a:gd name="T2" fmla="*/ 82 w 116"/>
                  <a:gd name="T3" fmla="*/ 16 h 166"/>
                  <a:gd name="T4" fmla="*/ 82 w 116"/>
                  <a:gd name="T5" fmla="*/ 1 h 166"/>
                  <a:gd name="T6" fmla="*/ 116 w 116"/>
                  <a:gd name="T7" fmla="*/ 1 h 166"/>
                  <a:gd name="T8" fmla="*/ 116 w 116"/>
                  <a:gd name="T9" fmla="*/ 111 h 166"/>
                  <a:gd name="T10" fmla="*/ 61 w 116"/>
                  <a:gd name="T11" fmla="*/ 166 h 166"/>
                  <a:gd name="T12" fmla="*/ 4 w 116"/>
                  <a:gd name="T13" fmla="*/ 125 h 166"/>
                  <a:gd name="T14" fmla="*/ 37 w 116"/>
                  <a:gd name="T15" fmla="*/ 125 h 166"/>
                  <a:gd name="T16" fmla="*/ 61 w 116"/>
                  <a:gd name="T17" fmla="*/ 137 h 166"/>
                  <a:gd name="T18" fmla="*/ 82 w 116"/>
                  <a:gd name="T19" fmla="*/ 111 h 166"/>
                  <a:gd name="T20" fmla="*/ 82 w 116"/>
                  <a:gd name="T21" fmla="*/ 96 h 166"/>
                  <a:gd name="T22" fmla="*/ 50 w 116"/>
                  <a:gd name="T23" fmla="*/ 113 h 166"/>
                  <a:gd name="T24" fmla="*/ 0 w 116"/>
                  <a:gd name="T25" fmla="*/ 57 h 166"/>
                  <a:gd name="T26" fmla="*/ 50 w 116"/>
                  <a:gd name="T27" fmla="*/ 0 h 166"/>
                  <a:gd name="T28" fmla="*/ 58 w 116"/>
                  <a:gd name="T29" fmla="*/ 29 h 166"/>
                  <a:gd name="T30" fmla="*/ 34 w 116"/>
                  <a:gd name="T31" fmla="*/ 57 h 166"/>
                  <a:gd name="T32" fmla="*/ 58 w 116"/>
                  <a:gd name="T33" fmla="*/ 84 h 166"/>
                  <a:gd name="T34" fmla="*/ 82 w 116"/>
                  <a:gd name="T35" fmla="*/ 57 h 166"/>
                  <a:gd name="T36" fmla="*/ 58 w 116"/>
                  <a:gd name="T37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166">
                    <a:moveTo>
                      <a:pt x="50" y="0"/>
                    </a:moveTo>
                    <a:cubicBezTo>
                      <a:pt x="64" y="0"/>
                      <a:pt x="75" y="6"/>
                      <a:pt x="82" y="16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6" y="141"/>
                      <a:pt x="101" y="166"/>
                      <a:pt x="61" y="166"/>
                    </a:cubicBezTo>
                    <a:cubicBezTo>
                      <a:pt x="28" y="166"/>
                      <a:pt x="7" y="153"/>
                      <a:pt x="4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41" y="133"/>
                      <a:pt x="49" y="137"/>
                      <a:pt x="61" y="137"/>
                    </a:cubicBezTo>
                    <a:cubicBezTo>
                      <a:pt x="72" y="137"/>
                      <a:pt x="82" y="130"/>
                      <a:pt x="82" y="111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75" y="106"/>
                      <a:pt x="64" y="113"/>
                      <a:pt x="50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58" y="29"/>
                    </a:moveTo>
                    <a:cubicBezTo>
                      <a:pt x="47" y="29"/>
                      <a:pt x="34" y="38"/>
                      <a:pt x="34" y="57"/>
                    </a:cubicBezTo>
                    <a:cubicBezTo>
                      <a:pt x="34" y="75"/>
                      <a:pt x="47" y="84"/>
                      <a:pt x="58" y="84"/>
                    </a:cubicBezTo>
                    <a:cubicBezTo>
                      <a:pt x="70" y="84"/>
                      <a:pt x="82" y="75"/>
                      <a:pt x="82" y="57"/>
                    </a:cubicBezTo>
                    <a:cubicBezTo>
                      <a:pt x="82" y="38"/>
                      <a:pt x="70" y="29"/>
                      <a:pt x="58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Freeform 61"/>
              <p:cNvSpPr>
                <a:spLocks noEditPoints="1"/>
              </p:cNvSpPr>
              <p:nvPr/>
            </p:nvSpPr>
            <p:spPr bwMode="auto">
              <a:xfrm>
                <a:off x="4413250" y="5646738"/>
                <a:ext cx="222250" cy="225425"/>
              </a:xfrm>
              <a:custGeom>
                <a:avLst/>
                <a:gdLst>
                  <a:gd name="T0" fmla="*/ 55 w 111"/>
                  <a:gd name="T1" fmla="*/ 113 h 113"/>
                  <a:gd name="T2" fmla="*/ 0 w 111"/>
                  <a:gd name="T3" fmla="*/ 56 h 113"/>
                  <a:gd name="T4" fmla="*/ 55 w 111"/>
                  <a:gd name="T5" fmla="*/ 0 h 113"/>
                  <a:gd name="T6" fmla="*/ 111 w 111"/>
                  <a:gd name="T7" fmla="*/ 57 h 113"/>
                  <a:gd name="T8" fmla="*/ 110 w 111"/>
                  <a:gd name="T9" fmla="*/ 68 h 113"/>
                  <a:gd name="T10" fmla="*/ 34 w 111"/>
                  <a:gd name="T11" fmla="*/ 68 h 113"/>
                  <a:gd name="T12" fmla="*/ 55 w 111"/>
                  <a:gd name="T13" fmla="*/ 84 h 113"/>
                  <a:gd name="T14" fmla="*/ 71 w 111"/>
                  <a:gd name="T15" fmla="*/ 76 h 113"/>
                  <a:gd name="T16" fmla="*/ 108 w 111"/>
                  <a:gd name="T17" fmla="*/ 76 h 113"/>
                  <a:gd name="T18" fmla="*/ 55 w 111"/>
                  <a:gd name="T19" fmla="*/ 113 h 113"/>
                  <a:gd name="T20" fmla="*/ 35 w 111"/>
                  <a:gd name="T21" fmla="*/ 46 h 113"/>
                  <a:gd name="T22" fmla="*/ 76 w 111"/>
                  <a:gd name="T23" fmla="*/ 46 h 113"/>
                  <a:gd name="T24" fmla="*/ 55 w 111"/>
                  <a:gd name="T25" fmla="*/ 29 h 113"/>
                  <a:gd name="T26" fmla="*/ 35 w 111"/>
                  <a:gd name="T27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13">
                    <a:moveTo>
                      <a:pt x="55" y="113"/>
                    </a:moveTo>
                    <a:cubicBezTo>
                      <a:pt x="23" y="113"/>
                      <a:pt x="0" y="91"/>
                      <a:pt x="0" y="56"/>
                    </a:cubicBezTo>
                    <a:cubicBezTo>
                      <a:pt x="0" y="22"/>
                      <a:pt x="23" y="0"/>
                      <a:pt x="55" y="0"/>
                    </a:cubicBezTo>
                    <a:cubicBezTo>
                      <a:pt x="86" y="0"/>
                      <a:pt x="111" y="20"/>
                      <a:pt x="111" y="57"/>
                    </a:cubicBezTo>
                    <a:cubicBezTo>
                      <a:pt x="111" y="60"/>
                      <a:pt x="111" y="64"/>
                      <a:pt x="110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6" y="77"/>
                      <a:pt x="43" y="84"/>
                      <a:pt x="55" y="84"/>
                    </a:cubicBezTo>
                    <a:cubicBezTo>
                      <a:pt x="64" y="84"/>
                      <a:pt x="67" y="81"/>
                      <a:pt x="71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1" y="98"/>
                      <a:pt x="81" y="113"/>
                      <a:pt x="55" y="113"/>
                    </a:cubicBezTo>
                    <a:close/>
                    <a:moveTo>
                      <a:pt x="35" y="46"/>
                    </a:moveTo>
                    <a:cubicBezTo>
                      <a:pt x="76" y="46"/>
                      <a:pt x="76" y="46"/>
                      <a:pt x="76" y="46"/>
                    </a:cubicBezTo>
                    <a:cubicBezTo>
                      <a:pt x="75" y="36"/>
                      <a:pt x="66" y="29"/>
                      <a:pt x="55" y="29"/>
                    </a:cubicBezTo>
                    <a:cubicBezTo>
                      <a:pt x="44" y="29"/>
                      <a:pt x="36" y="36"/>
                      <a:pt x="35" y="4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Freeform 62"/>
              <p:cNvSpPr>
                <a:spLocks/>
              </p:cNvSpPr>
              <p:nvPr/>
            </p:nvSpPr>
            <p:spPr bwMode="auto">
              <a:xfrm>
                <a:off x="4679950" y="5646738"/>
                <a:ext cx="128588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Freeform 63"/>
              <p:cNvSpPr>
                <a:spLocks/>
              </p:cNvSpPr>
              <p:nvPr/>
            </p:nvSpPr>
            <p:spPr bwMode="auto">
              <a:xfrm>
                <a:off x="4830763" y="5646738"/>
                <a:ext cx="190500" cy="225425"/>
              </a:xfrm>
              <a:custGeom>
                <a:avLst/>
                <a:gdLst>
                  <a:gd name="T0" fmla="*/ 48 w 95"/>
                  <a:gd name="T1" fmla="*/ 0 h 113"/>
                  <a:gd name="T2" fmla="*/ 95 w 95"/>
                  <a:gd name="T3" fmla="*/ 36 h 113"/>
                  <a:gd name="T4" fmla="*/ 60 w 95"/>
                  <a:gd name="T5" fmla="*/ 36 h 113"/>
                  <a:gd name="T6" fmla="*/ 46 w 95"/>
                  <a:gd name="T7" fmla="*/ 26 h 113"/>
                  <a:gd name="T8" fmla="*/ 33 w 95"/>
                  <a:gd name="T9" fmla="*/ 35 h 113"/>
                  <a:gd name="T10" fmla="*/ 95 w 95"/>
                  <a:gd name="T11" fmla="*/ 78 h 113"/>
                  <a:gd name="T12" fmla="*/ 49 w 95"/>
                  <a:gd name="T13" fmla="*/ 113 h 113"/>
                  <a:gd name="T14" fmla="*/ 0 w 95"/>
                  <a:gd name="T15" fmla="*/ 77 h 113"/>
                  <a:gd name="T16" fmla="*/ 35 w 95"/>
                  <a:gd name="T17" fmla="*/ 77 h 113"/>
                  <a:gd name="T18" fmla="*/ 49 w 95"/>
                  <a:gd name="T19" fmla="*/ 87 h 113"/>
                  <a:gd name="T20" fmla="*/ 62 w 95"/>
                  <a:gd name="T21" fmla="*/ 77 h 113"/>
                  <a:gd name="T22" fmla="*/ 0 w 95"/>
                  <a:gd name="T23" fmla="*/ 35 h 113"/>
                  <a:gd name="T24" fmla="*/ 48 w 95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13">
                    <a:moveTo>
                      <a:pt x="48" y="0"/>
                    </a:moveTo>
                    <a:cubicBezTo>
                      <a:pt x="74" y="0"/>
                      <a:pt x="93" y="14"/>
                      <a:pt x="95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9" y="28"/>
                      <a:pt x="54" y="26"/>
                      <a:pt x="46" y="26"/>
                    </a:cubicBezTo>
                    <a:cubicBezTo>
                      <a:pt x="38" y="26"/>
                      <a:pt x="33" y="29"/>
                      <a:pt x="33" y="35"/>
                    </a:cubicBezTo>
                    <a:cubicBezTo>
                      <a:pt x="33" y="52"/>
                      <a:pt x="95" y="39"/>
                      <a:pt x="95" y="78"/>
                    </a:cubicBezTo>
                    <a:cubicBezTo>
                      <a:pt x="95" y="99"/>
                      <a:pt x="75" y="113"/>
                      <a:pt x="49" y="113"/>
                    </a:cubicBezTo>
                    <a:cubicBezTo>
                      <a:pt x="23" y="113"/>
                      <a:pt x="2" y="102"/>
                      <a:pt x="0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6" y="84"/>
                      <a:pt x="41" y="87"/>
                      <a:pt x="49" y="87"/>
                    </a:cubicBezTo>
                    <a:cubicBezTo>
                      <a:pt x="57" y="87"/>
                      <a:pt x="62" y="83"/>
                      <a:pt x="62" y="77"/>
                    </a:cubicBezTo>
                    <a:cubicBezTo>
                      <a:pt x="62" y="60"/>
                      <a:pt x="0" y="73"/>
                      <a:pt x="0" y="35"/>
                    </a:cubicBezTo>
                    <a:cubicBezTo>
                      <a:pt x="0" y="16"/>
                      <a:pt x="16" y="0"/>
                      <a:pt x="48" y="0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64"/>
              <p:cNvSpPr>
                <a:spLocks noChangeArrowheads="1"/>
              </p:cNvSpPr>
              <p:nvPr/>
            </p:nvSpPr>
            <p:spPr bwMode="auto">
              <a:xfrm>
                <a:off x="5051425" y="5795963"/>
                <a:ext cx="73025" cy="74613"/>
              </a:xfrm>
              <a:prstGeom prst="ellipse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auto">
              <a:xfrm>
                <a:off x="5146675" y="5559425"/>
                <a:ext cx="117475" cy="311150"/>
              </a:xfrm>
              <a:custGeom>
                <a:avLst/>
                <a:gdLst>
                  <a:gd name="T0" fmla="*/ 0 w 59"/>
                  <a:gd name="T1" fmla="*/ 72 h 155"/>
                  <a:gd name="T2" fmla="*/ 0 w 59"/>
                  <a:gd name="T3" fmla="*/ 44 h 155"/>
                  <a:gd name="T4" fmla="*/ 11 w 59"/>
                  <a:gd name="T5" fmla="*/ 44 h 155"/>
                  <a:gd name="T6" fmla="*/ 11 w 59"/>
                  <a:gd name="T7" fmla="*/ 40 h 155"/>
                  <a:gd name="T8" fmla="*/ 57 w 59"/>
                  <a:gd name="T9" fmla="*/ 0 h 155"/>
                  <a:gd name="T10" fmla="*/ 57 w 59"/>
                  <a:gd name="T11" fmla="*/ 29 h 155"/>
                  <a:gd name="T12" fmla="*/ 44 w 59"/>
                  <a:gd name="T13" fmla="*/ 40 h 155"/>
                  <a:gd name="T14" fmla="*/ 44 w 59"/>
                  <a:gd name="T15" fmla="*/ 44 h 155"/>
                  <a:gd name="T16" fmla="*/ 59 w 59"/>
                  <a:gd name="T17" fmla="*/ 44 h 155"/>
                  <a:gd name="T18" fmla="*/ 59 w 59"/>
                  <a:gd name="T19" fmla="*/ 72 h 155"/>
                  <a:gd name="T20" fmla="*/ 44 w 59"/>
                  <a:gd name="T21" fmla="*/ 72 h 155"/>
                  <a:gd name="T22" fmla="*/ 44 w 59"/>
                  <a:gd name="T23" fmla="*/ 155 h 155"/>
                  <a:gd name="T24" fmla="*/ 11 w 59"/>
                  <a:gd name="T25" fmla="*/ 155 h 155"/>
                  <a:gd name="T26" fmla="*/ 11 w 59"/>
                  <a:gd name="T27" fmla="*/ 72 h 155"/>
                  <a:gd name="T28" fmla="*/ 0 w 59"/>
                  <a:gd name="T29" fmla="*/ 7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55">
                    <a:moveTo>
                      <a:pt x="0" y="72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2"/>
                      <a:pt x="25" y="0"/>
                      <a:pt x="57" y="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48" y="29"/>
                      <a:pt x="44" y="31"/>
                      <a:pt x="44" y="4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72"/>
                      <a:pt x="11" y="72"/>
                      <a:pt x="11" y="72"/>
                    </a:cubicBez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5300663" y="5646738"/>
                <a:ext cx="130175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0754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B9B0B-917D-4920-9749-9AF27336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650"/>
          </a:xfrm>
        </p:spPr>
        <p:txBody>
          <a:bodyPr>
            <a:normAutofit/>
          </a:bodyPr>
          <a:lstStyle/>
          <a:p>
            <a:r>
              <a:rPr lang="fr-FR" sz="3200">
                <a:solidFill>
                  <a:schemeClr val="bg1"/>
                </a:solidFill>
                <a:ea typeface="Verdana"/>
              </a:rPr>
              <a:t>Dernières fonctionnalités ajoutées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A2002-1164-4614-8D93-67CCEF2CC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 sz="2400" b="1">
                <a:ea typeface="Verdana"/>
              </a:rPr>
              <a:t>Été 2021</a:t>
            </a:r>
          </a:p>
          <a:p>
            <a:pPr lvl="1"/>
            <a:r>
              <a:rPr lang="fr-FR" sz="2400">
                <a:ea typeface="Verdana"/>
              </a:rPr>
              <a:t>Transports (RATP)</a:t>
            </a:r>
          </a:p>
          <a:p>
            <a:pPr lvl="1"/>
            <a:r>
              <a:rPr lang="fr-FR" sz="2400">
                <a:ea typeface="Verdana"/>
              </a:rPr>
              <a:t>Menu Crous (amélioration de la présentation)</a:t>
            </a:r>
          </a:p>
          <a:p>
            <a:pPr lvl="1"/>
            <a:r>
              <a:rPr lang="fr-FR" sz="2400">
                <a:ea typeface="Verdana"/>
              </a:rPr>
              <a:t>Documents &gt; Certificat de scolarité</a:t>
            </a:r>
          </a:p>
          <a:p>
            <a:pPr lvl="1"/>
            <a:r>
              <a:rPr lang="fr-FR" sz="2400">
                <a:ea typeface="Verdana"/>
              </a:rPr>
              <a:t>Moodle (notifications)</a:t>
            </a:r>
          </a:p>
          <a:p>
            <a:pPr lvl="1"/>
            <a:endParaRPr lang="fr-FR" sz="2400">
              <a:ea typeface="Verdana"/>
            </a:endParaRPr>
          </a:p>
          <a:p>
            <a:r>
              <a:rPr lang="fr-FR" sz="2400" b="1">
                <a:ea typeface="Verdana"/>
              </a:rPr>
              <a:t>Janvier 2022 :</a:t>
            </a:r>
            <a:r>
              <a:rPr lang="fr-FR" sz="2400">
                <a:ea typeface="Verdana"/>
              </a:rPr>
              <a:t> Jobs étudiants</a:t>
            </a:r>
          </a:p>
          <a:p>
            <a:endParaRPr lang="fr-FR" sz="2400">
              <a:ea typeface="Verdana"/>
            </a:endParaRPr>
          </a:p>
          <a:p>
            <a:r>
              <a:rPr lang="fr-FR" sz="2400" b="1">
                <a:ea typeface="Verdana"/>
              </a:rPr>
              <a:t>Avis sur les Stores :</a:t>
            </a:r>
            <a:br>
              <a:rPr lang="fr-FR" sz="2400">
                <a:ea typeface="Verdana"/>
              </a:rPr>
            </a:br>
            <a:r>
              <a:rPr lang="fr-FR" sz="2400">
                <a:solidFill>
                  <a:srgbClr val="0BBAEF"/>
                </a:solidFill>
                <a:ea typeface="Verdana"/>
              </a:rPr>
              <a:t>Notes :</a:t>
            </a:r>
            <a:r>
              <a:rPr lang="fr-FR" sz="2400">
                <a:ea typeface="Verdana"/>
              </a:rPr>
              <a:t> </a:t>
            </a:r>
            <a:br>
              <a:rPr lang="fr-FR" sz="2400">
                <a:ea typeface="Verdana"/>
              </a:rPr>
            </a:br>
            <a:r>
              <a:rPr lang="fr-FR" sz="2400">
                <a:ea typeface="Verdana"/>
              </a:rPr>
              <a:t>4,1 sur Google store et 3,9 sur Apple store</a:t>
            </a:r>
          </a:p>
          <a:p>
            <a:pPr marL="0" indent="0">
              <a:buNone/>
            </a:pPr>
            <a:endParaRPr lang="fr-FR" sz="2400">
              <a:ea typeface="Verdana"/>
            </a:endParaRPr>
          </a:p>
          <a:p>
            <a:pPr marL="457200" lvl="1" indent="0">
              <a:buNone/>
            </a:pPr>
            <a:endParaRPr lang="fr-FR" sz="24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9255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B9B0B-917D-4920-9749-9AF27336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650"/>
          </a:xfrm>
        </p:spPr>
        <p:txBody>
          <a:bodyPr>
            <a:normAutofit/>
          </a:bodyPr>
          <a:lstStyle/>
          <a:p>
            <a:r>
              <a:rPr lang="fr-FR" sz="3200">
                <a:solidFill>
                  <a:schemeClr val="bg1"/>
                </a:solidFill>
                <a:ea typeface="Verdana"/>
              </a:rPr>
              <a:t>Évolutions à venir / Projets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A2002-1164-4614-8D93-67CCEF2CC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800100" lvl="1" indent="-342900"/>
            <a:r>
              <a:rPr lang="fr-FR" sz="2400">
                <a:ea typeface="Verdana"/>
              </a:rPr>
              <a:t>Rubrique </a:t>
            </a:r>
            <a:r>
              <a:rPr lang="fr-FR" sz="2400" b="1">
                <a:ea typeface="Verdana"/>
              </a:rPr>
              <a:t>Vie des assos</a:t>
            </a:r>
            <a:r>
              <a:rPr lang="fr-FR" sz="2400">
                <a:ea typeface="Verdana"/>
              </a:rPr>
              <a:t> (à l'étude avec la </a:t>
            </a:r>
            <a:r>
              <a:rPr lang="fr-FR" sz="2400" err="1">
                <a:ea typeface="Verdana"/>
              </a:rPr>
              <a:t>Devec</a:t>
            </a:r>
            <a:r>
              <a:rPr lang="fr-FR" sz="2400">
                <a:ea typeface="Verdana"/>
              </a:rPr>
              <a:t> pour la rentrée 2022)</a:t>
            </a:r>
            <a:br>
              <a:rPr lang="fr-FR" sz="2400">
                <a:ea typeface="Verdana"/>
              </a:rPr>
            </a:br>
            <a:endParaRPr lang="fr-FR" sz="2400">
              <a:ea typeface="Verdana"/>
            </a:endParaRPr>
          </a:p>
          <a:p>
            <a:pPr marL="800100" lvl="1" indent="-342900"/>
            <a:r>
              <a:rPr lang="fr-FR" sz="2400" b="1">
                <a:ea typeface="Verdana"/>
              </a:rPr>
              <a:t>Agenda revu</a:t>
            </a:r>
            <a:r>
              <a:rPr lang="fr-FR" sz="2400">
                <a:ea typeface="Verdana"/>
              </a:rPr>
              <a:t> en termes de contenu (événements sport, culture, conférences, prévention... issus de la rubrique Vie des campus = Actualités du site web)</a:t>
            </a:r>
          </a:p>
          <a:p>
            <a:pPr marL="457200" lvl="1" indent="0">
              <a:buNone/>
            </a:pPr>
            <a:endParaRPr lang="fr-FR" sz="2400">
              <a:ea typeface="Verdana"/>
            </a:endParaRPr>
          </a:p>
          <a:p>
            <a:pPr marL="800100" lvl="1" indent="-342900"/>
            <a:r>
              <a:rPr lang="fr-FR" sz="2400">
                <a:ea typeface="Verdana"/>
              </a:rPr>
              <a:t>Projet autour de la</a:t>
            </a:r>
            <a:r>
              <a:rPr lang="fr-FR" sz="2400" b="1">
                <a:ea typeface="Verdana"/>
              </a:rPr>
              <a:t> carte culture</a:t>
            </a:r>
            <a:r>
              <a:rPr lang="fr-FR" sz="2400">
                <a:ea typeface="Verdana"/>
              </a:rPr>
              <a:t> (tout juste à l'étude...)</a:t>
            </a:r>
          </a:p>
        </p:txBody>
      </p:sp>
    </p:spTree>
    <p:extLst>
      <p:ext uri="{BB962C8B-B14F-4D97-AF65-F5344CB8AC3E}">
        <p14:creationId xmlns:p14="http://schemas.microsoft.com/office/powerpoint/2010/main" val="194113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C4C1-9F0F-4AC2-AC3D-20567D70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53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ea typeface="Verdana"/>
              </a:rPr>
              <a:t>Utilisation</a:t>
            </a:r>
            <a:r>
              <a:rPr lang="en-US" sz="3200" dirty="0">
                <a:solidFill>
                  <a:schemeClr val="bg1"/>
                </a:solidFill>
                <a:ea typeface="Verdana"/>
              </a:rPr>
              <a:t> : </a:t>
            </a:r>
            <a:r>
              <a:rPr lang="en-US" sz="3200" dirty="0" err="1">
                <a:solidFill>
                  <a:schemeClr val="bg1"/>
                </a:solidFill>
                <a:ea typeface="Verdana"/>
              </a:rPr>
              <a:t>année</a:t>
            </a:r>
            <a:r>
              <a:rPr lang="en-US" sz="3200" dirty="0">
                <a:solidFill>
                  <a:schemeClr val="bg1"/>
                </a:solidFill>
                <a:ea typeface="Verdana"/>
              </a:rPr>
              <a:t> 2020-2021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39FCA24D-9291-45CC-9A9A-4286045A6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17" y="1647857"/>
            <a:ext cx="7048221" cy="396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4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C4C1-9F0F-4AC2-AC3D-20567D70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533"/>
          </a:xfrm>
        </p:spPr>
        <p:txBody>
          <a:bodyPr>
            <a:normAutofit fontScale="90000"/>
          </a:bodyPr>
          <a:lstStyle/>
          <a:p>
            <a:r>
              <a:rPr lang="en-US" sz="3200" err="1">
                <a:solidFill>
                  <a:schemeClr val="bg1"/>
                </a:solidFill>
                <a:ea typeface="Verdana"/>
              </a:rPr>
              <a:t>Utilisation</a:t>
            </a:r>
            <a:r>
              <a:rPr lang="en-US" sz="3200">
                <a:solidFill>
                  <a:schemeClr val="bg1"/>
                </a:solidFill>
                <a:ea typeface="Verdana"/>
              </a:rPr>
              <a:t> : </a:t>
            </a:r>
            <a:r>
              <a:rPr lang="en-US" sz="3200" err="1">
                <a:solidFill>
                  <a:schemeClr val="bg1"/>
                </a:solidFill>
                <a:ea typeface="Verdana"/>
              </a:rPr>
              <a:t>rentrée</a:t>
            </a:r>
            <a:r>
              <a:rPr lang="en-US" sz="3200">
                <a:solidFill>
                  <a:schemeClr val="bg1"/>
                </a:solidFill>
                <a:ea typeface="Verdana"/>
              </a:rPr>
              <a:t> 2021 (</a:t>
            </a:r>
            <a:r>
              <a:rPr lang="en-US" sz="3200" err="1">
                <a:solidFill>
                  <a:schemeClr val="bg1"/>
                </a:solidFill>
                <a:ea typeface="Verdana"/>
              </a:rPr>
              <a:t>août-octobre</a:t>
            </a:r>
            <a:r>
              <a:rPr lang="en-US" sz="3200">
                <a:solidFill>
                  <a:schemeClr val="bg1"/>
                </a:solidFill>
                <a:ea typeface="Verdana"/>
              </a:rPr>
              <a:t>)</a:t>
            </a:r>
            <a:endParaRPr lang="en-US" err="1">
              <a:solidFill>
                <a:schemeClr val="bg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9A1A921-B4EA-4840-B3AC-610B3B78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89" y="1687372"/>
            <a:ext cx="6989818" cy="3958810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E40CC71-C3F6-4DA2-8AD7-1D4D8D178ABF}"/>
              </a:ext>
            </a:extLst>
          </p:cNvPr>
          <p:cNvCxnSpPr/>
          <p:nvPr/>
        </p:nvCxnSpPr>
        <p:spPr>
          <a:xfrm flipV="1">
            <a:off x="2803627" y="2580728"/>
            <a:ext cx="4659790" cy="71601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94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147d9e7dc2122205fb1b393135fa8e95be45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124F87E27A249A3E5FD8F38EE66B6" ma:contentTypeVersion="8" ma:contentTypeDescription="Crée un document." ma:contentTypeScope="" ma:versionID="c48e185e1733c2a7bbf0839185cf25a6">
  <xsd:schema xmlns:xsd="http://www.w3.org/2001/XMLSchema" xmlns:xs="http://www.w3.org/2001/XMLSchema" xmlns:p="http://schemas.microsoft.com/office/2006/metadata/properties" xmlns:ns2="c85ac62b-27f5-466b-a372-3296fbd6ea94" xmlns:ns3="14b81776-e133-4dce-b2e8-6afb0b38aa2f" targetNamespace="http://schemas.microsoft.com/office/2006/metadata/properties" ma:root="true" ma:fieldsID="0ab17e79f18687d7b559ed312f22019a" ns2:_="" ns3:_="">
    <xsd:import namespace="c85ac62b-27f5-466b-a372-3296fbd6ea94"/>
    <xsd:import namespace="14b81776-e133-4dce-b2e8-6afb0b38a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ac62b-27f5-466b-a372-3296fbd6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81776-e133-4dce-b2e8-6afb0b38a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b81776-e133-4dce-b2e8-6afb0b38aa2f">
      <UserInfo>
        <DisplayName>Christophe Delalande</DisplayName>
        <AccountId>21</AccountId>
        <AccountType/>
      </UserInfo>
      <UserInfo>
        <DisplayName>Jean-Jacques Plard</DisplayName>
        <AccountId>13</AccountId>
        <AccountType/>
      </UserInfo>
      <UserInfo>
        <DisplayName>CPN-Orga - Membres</DisplayName>
        <AccountId>7</AccountId>
        <AccountType/>
      </UserInfo>
      <UserInfo>
        <DisplayName>Olivier Bonnefoy</DisplayName>
        <AccountId>46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12CCE84-2782-466D-8A69-84CC19A2D7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8FABF3-C1FC-4DC5-B78D-A32D2B3BBC47}">
  <ds:schemaRefs>
    <ds:schemaRef ds:uri="14b81776-e133-4dce-b2e8-6afb0b38aa2f"/>
    <ds:schemaRef ds:uri="c85ac62b-27f5-466b-a372-3296fbd6ea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EC3839-6E11-4460-8B8E-A99F6FD854CE}">
  <ds:schemaRefs>
    <ds:schemaRef ds:uri="14b81776-e133-4dce-b2e8-6afb0b38aa2f"/>
    <ds:schemaRef ds:uri="c85ac62b-27f5-466b-a372-3296fbd6ea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2079</Words>
  <Application>Microsoft Office PowerPoint</Application>
  <PresentationFormat>Affichage à l'écran (4:3)</PresentationFormat>
  <Paragraphs>310</Paragraphs>
  <Slides>51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51</vt:i4>
      </vt:variant>
    </vt:vector>
  </HeadingPairs>
  <TitlesOfParts>
    <vt:vector size="66" baseType="lpstr">
      <vt:lpstr>Arial</vt:lpstr>
      <vt:lpstr>Calibri</vt:lpstr>
      <vt:lpstr>Century Gothic</vt:lpstr>
      <vt:lpstr>Courier New</vt:lpstr>
      <vt:lpstr>LucidaGrande</vt:lpstr>
      <vt:lpstr>Symbol</vt:lpstr>
      <vt:lpstr>Tahoma</vt:lpstr>
      <vt:lpstr>Tempus Sans ITC</vt:lpstr>
      <vt:lpstr>Verdana</vt:lpstr>
      <vt:lpstr>Wingdings</vt:lpstr>
      <vt:lpstr>Thème Office</vt:lpstr>
      <vt:lpstr>1_Conception personnalisée</vt:lpstr>
      <vt:lpstr>Conception personnalisée</vt:lpstr>
      <vt:lpstr>4_Thème Office</vt:lpstr>
      <vt:lpstr>Livrable-FR-A4-Paysage-201609</vt:lpstr>
      <vt:lpstr>Commission Permanente du Numérique</vt:lpstr>
      <vt:lpstr>Ordre du jour</vt:lpstr>
      <vt:lpstr>Relevé de conclusions  CPN du 3 décembre 2021</vt:lpstr>
      <vt:lpstr>Application smartphone UA (Appscho)</vt:lpstr>
      <vt:lpstr>Menu</vt:lpstr>
      <vt:lpstr>Dernières fonctionnalités ajoutées</vt:lpstr>
      <vt:lpstr>Évolutions à venir / Projets</vt:lpstr>
      <vt:lpstr>Utilisation : année 2020-2021</vt:lpstr>
      <vt:lpstr>Utilisation : rentrée 2021 (août-octobre)</vt:lpstr>
      <vt:lpstr>Comparatif</vt:lpstr>
      <vt:lpstr>Utilisation : septembre 2021-février 2022</vt:lpstr>
      <vt:lpstr>Problèmes rencontrés</vt:lpstr>
      <vt:lpstr>Vote électronique Retour sur la mise en place</vt:lpstr>
      <vt:lpstr>Vote électronique  Encadrement juridique</vt:lpstr>
      <vt:lpstr>Vote électronique  Principes de fonctionnement</vt:lpstr>
      <vt:lpstr>Vote électronique  Les scrutins organisés à l’UA</vt:lpstr>
      <vt:lpstr>Vote électronique  Les avantages</vt:lpstr>
      <vt:lpstr>Vote électronique  Une augmentation de la participation</vt:lpstr>
      <vt:lpstr>Vote électronique  Les points de vigilance</vt:lpstr>
      <vt:lpstr>RSSI</vt:lpstr>
      <vt:lpstr>Phishing pédagogique</vt:lpstr>
      <vt:lpstr>Sécurisation du mot de passe</vt:lpstr>
      <vt:lpstr>Évolution cybersécurité</vt:lpstr>
      <vt:lpstr>Évolution cybersécurité</vt:lpstr>
      <vt:lpstr>Subvention investissement</vt:lpstr>
      <vt:lpstr>Bilan année 2020/2021</vt:lpstr>
      <vt:lpstr>Bilan année 2021/2022</vt:lpstr>
      <vt:lpstr>Mode locatif matinfo 5</vt:lpstr>
      <vt:lpstr>Mode locatif matinfo 5</vt:lpstr>
      <vt:lpstr>Renouvellement des postes pédagogiques</vt:lpstr>
      <vt:lpstr>Renouvellement des postes pédagogiques</vt:lpstr>
      <vt:lpstr>Renouvellement des postes pédagogiques</vt:lpstr>
      <vt:lpstr>SIEN</vt:lpstr>
      <vt:lpstr>SIEN : les missions</vt:lpstr>
      <vt:lpstr>SIEN</vt:lpstr>
      <vt:lpstr>SIEN</vt:lpstr>
      <vt:lpstr>SIEN</vt:lpstr>
      <vt:lpstr>SIEN</vt:lpstr>
      <vt:lpstr>SDN V2</vt:lpstr>
      <vt:lpstr>SDN V2</vt:lpstr>
      <vt:lpstr>Hotline numérique pour les étudiants</vt:lpstr>
      <vt:lpstr>Hotline numérique pour les étudiants</vt:lpstr>
      <vt:lpstr>Hotline numérique pour les étudiants</vt:lpstr>
      <vt:lpstr>Informations diverses </vt:lpstr>
      <vt:lpstr>Future contractualisation Projet Voltaire</vt:lpstr>
      <vt:lpstr>Nouveau contrat à venir</vt:lpstr>
      <vt:lpstr>Semaine Ménage numérique</vt:lpstr>
      <vt:lpstr>Semaine Ménage numérique</vt:lpstr>
      <vt:lpstr>Questions diverses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Schrafstetter</dc:creator>
  <cp:lastModifiedBy>Paola</cp:lastModifiedBy>
  <cp:revision>21</cp:revision>
  <cp:lastPrinted>2020-06-18T16:33:05Z</cp:lastPrinted>
  <dcterms:created xsi:type="dcterms:W3CDTF">2017-09-01T12:55:01Z</dcterms:created>
  <dcterms:modified xsi:type="dcterms:W3CDTF">2022-03-18T07:37:43Z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0x010100315124F87E27A249A3E5FD8F38EE66B6</vt:lpwstr>
  </property>
  <property fmtid="{D5CDD505-2E9C-101B-9397-08002B2CF9AE}" pid="3" name="AuthorIds_UIVersion_1536">
    <vt:lpwstr>6</vt:lpwstr>
  </property>
</Properties>
</file>