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4"/>
    <p:sldMasterId id="2147483697" r:id="rId5"/>
    <p:sldMasterId id="2147483709" r:id="rId6"/>
    <p:sldMasterId id="2147483822" r:id="rId7"/>
    <p:sldMasterId id="2147483843" r:id="rId8"/>
    <p:sldMasterId id="2147483898" r:id="rId9"/>
    <p:sldMasterId id="2147483915" r:id="rId10"/>
  </p:sldMasterIdLst>
  <p:notesMasterIdLst>
    <p:notesMasterId r:id="rId66"/>
  </p:notesMasterIdLst>
  <p:sldIdLst>
    <p:sldId id="256" r:id="rId11"/>
    <p:sldId id="935" r:id="rId12"/>
    <p:sldId id="705" r:id="rId13"/>
    <p:sldId id="2088197532" r:id="rId14"/>
    <p:sldId id="2088197542" r:id="rId15"/>
    <p:sldId id="2088197541" r:id="rId16"/>
    <p:sldId id="2088197533" r:id="rId17"/>
    <p:sldId id="2088197509" r:id="rId18"/>
    <p:sldId id="2088197510" r:id="rId19"/>
    <p:sldId id="2088197511" r:id="rId20"/>
    <p:sldId id="2088197512" r:id="rId21"/>
    <p:sldId id="2088197528" r:id="rId22"/>
    <p:sldId id="2088197531" r:id="rId23"/>
    <p:sldId id="2088197514" r:id="rId24"/>
    <p:sldId id="2088197515" r:id="rId25"/>
    <p:sldId id="2088197534" r:id="rId26"/>
    <p:sldId id="2088197535" r:id="rId27"/>
    <p:sldId id="2088197536" r:id="rId28"/>
    <p:sldId id="2088197516" r:id="rId29"/>
    <p:sldId id="301" r:id="rId30"/>
    <p:sldId id="302" r:id="rId31"/>
    <p:sldId id="303" r:id="rId32"/>
    <p:sldId id="304" r:id="rId33"/>
    <p:sldId id="2088197501" r:id="rId34"/>
    <p:sldId id="2088197502" r:id="rId35"/>
    <p:sldId id="2088197503" r:id="rId36"/>
    <p:sldId id="2088197504" r:id="rId37"/>
    <p:sldId id="2088197505" r:id="rId38"/>
    <p:sldId id="2088197506" r:id="rId39"/>
    <p:sldId id="2088197518" r:id="rId40"/>
    <p:sldId id="394" r:id="rId41"/>
    <p:sldId id="464" r:id="rId42"/>
    <p:sldId id="465" r:id="rId43"/>
    <p:sldId id="462" r:id="rId44"/>
    <p:sldId id="432" r:id="rId45"/>
    <p:sldId id="451" r:id="rId46"/>
    <p:sldId id="478" r:id="rId47"/>
    <p:sldId id="479" r:id="rId48"/>
    <p:sldId id="469" r:id="rId49"/>
    <p:sldId id="482" r:id="rId50"/>
    <p:sldId id="483" r:id="rId51"/>
    <p:sldId id="2088197523" r:id="rId52"/>
    <p:sldId id="2088197540" r:id="rId53"/>
    <p:sldId id="2088197524" r:id="rId54"/>
    <p:sldId id="2088197520" r:id="rId55"/>
    <p:sldId id="2088197521" r:id="rId56"/>
    <p:sldId id="2088197522" r:id="rId57"/>
    <p:sldId id="2088197525" r:id="rId58"/>
    <p:sldId id="2088197527" r:id="rId59"/>
    <p:sldId id="2088197526" r:id="rId60"/>
    <p:sldId id="2088197537" r:id="rId61"/>
    <p:sldId id="2088197538" r:id="rId62"/>
    <p:sldId id="2088197539" r:id="rId63"/>
    <p:sldId id="492" r:id="rId64"/>
    <p:sldId id="493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3428358-90C1-42B6-B31F-5F2103B8D6BC}">
          <p14:sldIdLst>
            <p14:sldId id="256"/>
          </p14:sldIdLst>
        </p14:section>
        <p14:section name="Section sans titre" id="{EF803953-6F88-448A-A4D0-18F6A986EFF8}">
          <p14:sldIdLst>
            <p14:sldId id="935"/>
            <p14:sldId id="705"/>
            <p14:sldId id="2088197532"/>
            <p14:sldId id="2088197542"/>
            <p14:sldId id="2088197541"/>
            <p14:sldId id="2088197533"/>
            <p14:sldId id="2088197509"/>
            <p14:sldId id="2088197510"/>
            <p14:sldId id="2088197511"/>
            <p14:sldId id="2088197512"/>
            <p14:sldId id="2088197528"/>
            <p14:sldId id="2088197531"/>
            <p14:sldId id="2088197514"/>
            <p14:sldId id="2088197515"/>
            <p14:sldId id="2088197534"/>
            <p14:sldId id="2088197535"/>
            <p14:sldId id="2088197536"/>
            <p14:sldId id="2088197516"/>
            <p14:sldId id="301"/>
            <p14:sldId id="302"/>
            <p14:sldId id="303"/>
            <p14:sldId id="304"/>
            <p14:sldId id="2088197501"/>
            <p14:sldId id="2088197502"/>
            <p14:sldId id="2088197503"/>
            <p14:sldId id="2088197504"/>
            <p14:sldId id="2088197505"/>
            <p14:sldId id="2088197506"/>
            <p14:sldId id="2088197518"/>
            <p14:sldId id="394"/>
            <p14:sldId id="464"/>
            <p14:sldId id="465"/>
            <p14:sldId id="462"/>
            <p14:sldId id="432"/>
            <p14:sldId id="451"/>
            <p14:sldId id="478"/>
            <p14:sldId id="479"/>
            <p14:sldId id="469"/>
            <p14:sldId id="482"/>
            <p14:sldId id="483"/>
            <p14:sldId id="2088197523"/>
            <p14:sldId id="2088197540"/>
            <p14:sldId id="2088197524"/>
            <p14:sldId id="2088197520"/>
            <p14:sldId id="2088197521"/>
            <p14:sldId id="2088197522"/>
            <p14:sldId id="2088197525"/>
            <p14:sldId id="2088197527"/>
            <p14:sldId id="2088197526"/>
            <p14:sldId id="2088197537"/>
            <p14:sldId id="2088197538"/>
            <p14:sldId id="2088197539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650666-A47B-1040-68DA-25C1FAF4F63A}" name="Daniel Bourrion" initials="DB" userId="S::daniel.bourrion@univ-angers.fr::5d034e2d-c6aa-4c66-b6fb-18a87295a534" providerId="AD"/>
  <p188:author id="{36AA43E3-73B1-5B20-D039-E3968C256D80}" name="Paola" initials="P" userId="Paol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 Vincendeau" initials="SV" lastIdx="1" clrIdx="0"/>
  <p:cmAuthor id="1" name="Daniel Bourrion" initials="DB" lastIdx="1" clrIdx="1">
    <p:extLst>
      <p:ext uri="{19B8F6BF-5375-455C-9EA6-DF929625EA0E}">
        <p15:presenceInfo xmlns:p15="http://schemas.microsoft.com/office/powerpoint/2012/main" userId="S::daniel.bourrion@univ-angers.fr::5d034e2d-c6aa-4c66-b6fb-18a87295a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9EC"/>
    <a:srgbClr val="0BBAEF"/>
    <a:srgbClr val="0BBBEF"/>
    <a:srgbClr val="00000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10E0A-0C06-E73D-52F2-98858C0C5950}" v="17" dt="2024-11-14T15:16:47.875"/>
    <p1510:client id="{45A734A7-79E1-32E2-A476-4962A841E012}" v="81" dt="2024-11-15T08:02:34.858"/>
    <p1510:client id="{4B81EDD1-2B1A-483B-9564-E9FCA425B45B}" v="2" dt="2024-11-14T08:38:44.655"/>
    <p1510:client id="{5C6BEA5B-1775-4E01-A58A-53EFD7EE93CD}" v="1" dt="2024-11-15T07:22:34.836"/>
    <p1510:client id="{8CA823B0-42D3-42A3-60F0-DD9EB0346D81}" v="338" dt="2024-11-14T23:34:05.083"/>
    <p1510:client id="{B4CB47C3-B940-1DBA-0807-DDBDA8E942A8}" v="4" dt="2024-11-14T23:38:21.630"/>
    <p1510:client id="{E40FE118-6792-4FCC-9113-3C99A3EBB41E}" v="1" dt="2024-11-14T16:22:49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32" y="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notesMaster" Target="notesMasters/notesMaster1.xml"/><Relationship Id="rId74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ags" Target="tags/tag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9EAD-AD01-4746-BD3C-71A663349F4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BD956-6367-49CA-B37E-8B9CA66BF2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80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BD956-6367-49CA-B37E-8B9CA66BF27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35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31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0012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37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708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38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665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fr-FR" noProof="0" smtClean="0"/>
              <a:t>39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3583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21823A-F740-42C3-ACB0-61FD95936EAA}"/>
              </a:ext>
            </a:extLst>
          </p:cNvPr>
          <p:cNvSpPr/>
          <p:nvPr userDrawn="1"/>
        </p:nvSpPr>
        <p:spPr>
          <a:xfrm>
            <a:off x="163902" y="145062"/>
            <a:ext cx="8816196" cy="3252188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12979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16392"/>
            <a:ext cx="6858000" cy="13414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CEC214-D9D2-4665-977E-C37D135B8E86}"/>
              </a:ext>
            </a:extLst>
          </p:cNvPr>
          <p:cNvSpPr/>
          <p:nvPr userDrawn="1"/>
        </p:nvSpPr>
        <p:spPr>
          <a:xfrm>
            <a:off x="163902" y="145062"/>
            <a:ext cx="559998" cy="138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65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ert, extérieur, très coloré, bleu&#10;&#10;Description générée automatiquement">
            <a:extLst>
              <a:ext uri="{FF2B5EF4-FFF2-40B4-BE49-F238E27FC236}">
                <a16:creationId xmlns:a16="http://schemas.microsoft.com/office/drawing/2014/main" id="{68D8ED59-DDCF-7136-A644-77AA0DFBA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" r="21138"/>
          <a:stretch/>
        </p:blipFill>
        <p:spPr>
          <a:xfrm>
            <a:off x="2454369" y="463244"/>
            <a:ext cx="6689632" cy="61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290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954E09-4A1C-D882-541C-3A3FA272DA26}"/>
              </a:ext>
            </a:extLst>
          </p:cNvPr>
          <p:cNvSpPr/>
          <p:nvPr userDrawn="1"/>
        </p:nvSpPr>
        <p:spPr>
          <a:xfrm>
            <a:off x="0" y="6608190"/>
            <a:ext cx="9144000" cy="249810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FA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6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exte sim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67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6947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916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706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364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31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3268EE-B5C7-4C5E-96C0-636DCFD5B750}"/>
              </a:ext>
            </a:extLst>
          </p:cNvPr>
          <p:cNvSpPr/>
          <p:nvPr userDrawn="1"/>
        </p:nvSpPr>
        <p:spPr>
          <a:xfrm>
            <a:off x="314678" y="310551"/>
            <a:ext cx="8669547" cy="960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180735-B75E-457E-8CC5-70C8F5D93868}"/>
              </a:ext>
            </a:extLst>
          </p:cNvPr>
          <p:cNvSpPr/>
          <p:nvPr userDrawn="1"/>
        </p:nvSpPr>
        <p:spPr>
          <a:xfrm>
            <a:off x="198408" y="163902"/>
            <a:ext cx="8669547" cy="905774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0551"/>
            <a:ext cx="7886700" cy="759126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4675967"/>
          </a:xfrm>
        </p:spPr>
        <p:txBody>
          <a:bodyPr/>
          <a:lstStyle>
            <a:lvl2pPr marL="685800" indent="-228600">
              <a:buFont typeface="Verdana" panose="020B0604030504040204" pitchFamily="34" charset="0"/>
              <a:buChar char="–"/>
              <a:defRPr/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4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15636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9142F-7272-41AA-89FA-98415222E6FA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750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4007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4843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4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18257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26162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652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858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958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4817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989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5D449D-C643-48A7-BD21-96E794B46011}"/>
              </a:ext>
            </a:extLst>
          </p:cNvPr>
          <p:cNvSpPr/>
          <p:nvPr userDrawn="1"/>
        </p:nvSpPr>
        <p:spPr>
          <a:xfrm>
            <a:off x="314678" y="310550"/>
            <a:ext cx="8669547" cy="3562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4570A-232C-435D-AFE1-AD6DAD22DFD9}"/>
              </a:ext>
            </a:extLst>
          </p:cNvPr>
          <p:cNvSpPr/>
          <p:nvPr userDrawn="1"/>
        </p:nvSpPr>
        <p:spPr>
          <a:xfrm>
            <a:off x="198408" y="146649"/>
            <a:ext cx="8669547" cy="3562709"/>
          </a:xfrm>
          <a:prstGeom prst="rect">
            <a:avLst/>
          </a:prstGeom>
          <a:solidFill>
            <a:srgbClr val="0BB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8747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8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2156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20350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3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7202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4961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4543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80317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BDE18-7311-4D84-95CA-5D3720DCD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5B82AA-5F66-49EA-B902-E3C9DEA7E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F65899-6662-4A98-B504-821FCED8542D}"/>
              </a:ext>
            </a:extLst>
          </p:cNvPr>
          <p:cNvSpPr/>
          <p:nvPr userDrawn="1"/>
        </p:nvSpPr>
        <p:spPr>
          <a:xfrm>
            <a:off x="0" y="1"/>
            <a:ext cx="900836" cy="2627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F5822-830B-4B01-88D8-B7D29C796E95}"/>
              </a:ext>
            </a:extLst>
          </p:cNvPr>
          <p:cNvSpPr/>
          <p:nvPr userDrawn="1"/>
        </p:nvSpPr>
        <p:spPr>
          <a:xfrm>
            <a:off x="78581" y="95249"/>
            <a:ext cx="8991000" cy="6660000"/>
          </a:xfrm>
          <a:prstGeom prst="rect">
            <a:avLst/>
          </a:prstGeom>
          <a:noFill/>
          <a:ln w="215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705854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A04F6-BC06-49DE-AE35-07E6C02478C8}"/>
              </a:ext>
            </a:extLst>
          </p:cNvPr>
          <p:cNvSpPr/>
          <p:nvPr userDrawn="1"/>
        </p:nvSpPr>
        <p:spPr>
          <a:xfrm>
            <a:off x="357187" y="486172"/>
            <a:ext cx="8596313" cy="29499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E480EBF-863D-4F47-9684-06EAAECA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" y="232570"/>
            <a:ext cx="8605838" cy="2891631"/>
          </a:xfrm>
          <a:solidFill>
            <a:srgbClr val="0BBBEF"/>
          </a:solidFill>
        </p:spPr>
        <p:txBody>
          <a:bodyPr anchor="ctr" anchorCtr="0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19024-B985-4959-AA8E-F82FF5CB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437" y="3537745"/>
            <a:ext cx="8234363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99EE0F-4835-44FC-9C71-F5C1274C3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70693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DFEB0D-8C6F-4239-A2C8-0E1BBD8132D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9E5EC5-C364-4CAC-876F-BCFEB9E8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304604-87A8-4B52-A5CE-B9A72243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2471"/>
            <a:ext cx="7886700" cy="356472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4823D1-1F79-427E-AD4D-3862830B3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4873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6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8538667-5CEF-40D4-BB4B-73F5027F8451}"/>
              </a:ext>
            </a:extLst>
          </p:cNvPr>
          <p:cNvSpPr/>
          <p:nvPr userDrawn="1"/>
        </p:nvSpPr>
        <p:spPr>
          <a:xfrm>
            <a:off x="388649" y="466726"/>
            <a:ext cx="8583901" cy="12710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7283E42-833D-4ED4-B08D-E59D79C3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44732"/>
            <a:ext cx="8629650" cy="1260218"/>
          </a:xfrm>
          <a:solidFill>
            <a:srgbClr val="0BBBE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8FDDBF-890B-45AB-99D4-6941BEC00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2882" y="5397501"/>
            <a:ext cx="924935" cy="12319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/>
              <a:t>Université d’Angers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9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fld id="{299402C8-AAF6-430C-9C4F-B768B719CBA8}" type="slidenum">
              <a:rPr lang="fr-FR" smtClean="0"/>
              <a:pPr defTabSz="6858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617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39091-94BF-4AB9-B41C-CB0F9276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22723-B1E4-4D21-A029-81B1688B2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D07E78-F805-4EE4-B956-60038269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C910A2-5A78-4589-8976-64E92853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2BD5B3-BF30-453F-8434-0ED6EB0C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</p:spTree>
    <p:extLst>
      <p:ext uri="{BB962C8B-B14F-4D97-AF65-F5344CB8AC3E}">
        <p14:creationId xmlns:p14="http://schemas.microsoft.com/office/powerpoint/2010/main" val="1766537734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9300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Noi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0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1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algn="r">
              <a:defRPr lang="en-GB"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7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 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7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94774" cy="649633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77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31432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2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fr-FR" noProof="0"/>
              <a:t>Insérer un logo client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8" y="3334423"/>
            <a:ext cx="5815385" cy="964800"/>
          </a:xfrm>
        </p:spPr>
        <p:txBody>
          <a:bodyPr lIns="0" tIns="72000" rIns="0" bIns="72000" anchor="b">
            <a:noAutofit/>
          </a:bodyPr>
          <a:lstStyle>
            <a:lvl1pPr algn="r">
              <a:defRPr sz="28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présentation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77278" y="4425489"/>
            <a:ext cx="5815385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Sous-titre de votre présentation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7278" y="5034155"/>
            <a:ext cx="5815385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noProof="0"/>
              <a:t>Date | Auteur | Diffusion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536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Compléter avec un titre ici qui porte votre message sur deux lignes au maximum pour des raisons de lisibilité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</p:spTree>
    <p:extLst>
      <p:ext uri="{BB962C8B-B14F-4D97-AF65-F5344CB8AC3E}">
        <p14:creationId xmlns:p14="http://schemas.microsoft.com/office/powerpoint/2010/main" val="130759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268414"/>
            <a:ext cx="8507077" cy="4968875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3A78BB8-1A9B-4281-867D-7F466688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01590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3"/>
            <a:ext cx="4126657" cy="4968000"/>
          </a:xfrm>
          <a:prstGeom prst="rect">
            <a:avLst/>
          </a:prstGeom>
          <a:solidFill>
            <a:schemeClr val="tx2"/>
          </a:solidFill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436" y="1268413"/>
            <a:ext cx="4126657" cy="4968000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1 - Pour passer au niveau suivant, faire Shift + Alt + flèche droite 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 9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Insérer un surtitre ici – il ne doit pas dépasser 1 ligne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111C96-5471-4B1E-8E82-0A85841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67590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9328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2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2091951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89457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369719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449982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8718" y="1289328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8718" y="449982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8718" y="369719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8718" y="289457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8718" y="2091951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5302445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2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8718" y="5302445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24638" y="1289328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638" y="2091951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24638" y="2894574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638" y="3697197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24638" y="4499820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24638" y="5302445"/>
            <a:ext cx="996923" cy="684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97779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88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1 à 10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26662" y="1282012"/>
            <a:ext cx="5594684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0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Chapitre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26662" y="175755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26662" y="2233094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26662" y="2708635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26662" y="5561883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419983" y="1282012"/>
            <a:ext cx="1159660" cy="414000"/>
          </a:xfrm>
          <a:prstGeom prst="rect">
            <a:avLst/>
          </a:prstGeom>
        </p:spPr>
        <p:txBody>
          <a:bodyPr wrap="square" tIns="108000" bIns="108000" anchor="ctr">
            <a:noAutofit/>
          </a:bodyPr>
          <a:lstStyle>
            <a:lvl1pPr algn="l">
              <a:defRPr sz="1000" b="0" i="0" cap="none" baseline="0">
                <a:solidFill>
                  <a:schemeClr val="bg2"/>
                </a:solidFill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419983" y="556188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419983" y="2708635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419983" y="2233094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419983" y="1757553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26662" y="3184176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419983" y="3184176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26662" y="3659717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26662" y="4135258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419983" y="4135258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419983" y="3659717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26662" y="4610799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419983" y="4610799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26662" y="5086340"/>
            <a:ext cx="5594684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2000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fr-FR" noProof="0"/>
              <a:t>Chapitre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419983" y="5086340"/>
            <a:ext cx="1159660" cy="41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1000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30222" y="1282012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30222" y="175755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30222" y="2233094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30222" y="2708635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30222" y="3184176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30222" y="3659717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30222" y="4135258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30222" y="4610799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30222" y="5086340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30222" y="5561883"/>
            <a:ext cx="996923" cy="414000"/>
          </a:xfrm>
          <a:prstGeom prst="rect">
            <a:avLst/>
          </a:prstGeom>
          <a:noFill/>
        </p:spPr>
        <p:txBody>
          <a:bodyPr wrap="square" tIns="108000" bIns="108000" anchor="ctr">
            <a:noAutofit/>
          </a:bodyPr>
          <a:lstStyle>
            <a:lvl1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00" b="1" i="0">
                <a:solidFill>
                  <a:schemeClr val="accent1"/>
                </a:solidFill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10</a:t>
            </a:r>
          </a:p>
        </p:txBody>
      </p:sp>
      <p:sp>
        <p:nvSpPr>
          <p:cNvPr id="36" name="Title 1"/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108000" tIns="36000" rIns="10800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3147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16804" cy="4725900"/>
          </a:xfrm>
          <a:prstGeom prst="rect">
            <a:avLst/>
          </a:prstGeom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</p:spTree>
    <p:extLst>
      <p:ext uri="{BB962C8B-B14F-4D97-AF65-F5344CB8AC3E}">
        <p14:creationId xmlns:p14="http://schemas.microsoft.com/office/powerpoint/2010/main" val="1134723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2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32904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10511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Brown 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84259" b="-45082"/>
          <a:stretch/>
        </p:blipFill>
        <p:spPr>
          <a:xfrm>
            <a:off x="0" y="0"/>
            <a:ext cx="9144000" cy="685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noProof="0"/>
              <a:t>Cliquer ici	&gt;&gt;</a:t>
            </a:r>
            <a:br>
              <a:rPr lang="fr-FR" noProof="0"/>
            </a:br>
            <a:r>
              <a:rPr lang="fr-FR" noProof="0"/>
              <a:t>pour insérer votre photo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877277" y="3334423"/>
            <a:ext cx="5815385" cy="964800"/>
          </a:xfrm>
        </p:spPr>
        <p:txBody>
          <a:bodyPr lIns="108000" tIns="108000" rIns="0" bIns="0" anchor="t">
            <a:noAutofit/>
          </a:bodyPr>
          <a:lstStyle>
            <a:lvl1pPr algn="r"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noProof="0"/>
              <a:t>Titre de votre chapitre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25200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400" b="1" i="0">
                <a:solidFill>
                  <a:schemeClr val="bg1"/>
                </a:solidFill>
                <a:latin typeface="+mj-lt"/>
              </a:defRPr>
            </a:lvl1pPr>
            <a:lvl2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2pPr>
            <a:lvl3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3pPr>
            <a:lvl4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cap="none" baseline="0">
                <a:solidFill>
                  <a:schemeClr val="bg2"/>
                </a:solidFill>
              </a:defRPr>
            </a:lvl4pPr>
            <a:lvl5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5pPr>
            <a:lvl6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>
                <a:solidFill>
                  <a:schemeClr val="bg2"/>
                </a:solidFill>
              </a:defRPr>
            </a:lvl6pPr>
            <a:lvl7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7pPr>
            <a:lvl8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8pPr>
            <a:lvl9pPr marL="0" indent="-252000" algn="just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20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 noProof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1961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735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rveillant\Desktop\WAVESTONE #ProdTools\4. Visuels\La city 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94"/>
          <a:stretch/>
        </p:blipFill>
        <p:spPr bwMode="auto">
          <a:xfrm>
            <a:off x="-14356" y="1"/>
            <a:ext cx="9158356" cy="6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 bwMode="black">
          <a:xfrm>
            <a:off x="-958" y="0"/>
            <a:ext cx="2126274" cy="5229201"/>
          </a:xfrm>
          <a:prstGeom prst="rect">
            <a:avLst/>
          </a:prstGeom>
          <a:noFill/>
        </p:spPr>
        <p:txBody>
          <a:bodyPr wrap="square" rtlCol="0" anchor="t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PARIS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LONDRES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YORK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HONG KONG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SINGAPORE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DUBAI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SAO PAULO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LUXEMBOURG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MADRID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MILAN *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BRUXELLES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GENEVE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CASABLANCA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ISTAMBUL *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LYON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MARSEILLE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 bwMode="black">
          <a:xfrm>
            <a:off x="583865" y="5301209"/>
            <a:ext cx="697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* Partenariats</a:t>
            </a:r>
          </a:p>
        </p:txBody>
      </p:sp>
      <p:pic>
        <p:nvPicPr>
          <p:cNvPr id="9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96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64549" y="3212976"/>
          <a:ext cx="8671012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6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fr-FR" sz="900" b="1"/>
                        <a:t>Niveau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Couleur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Taille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</a:t>
                      </a:r>
                      <a:b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Espacement </a:t>
                      </a:r>
                    </a:p>
                    <a:p>
                      <a:r>
                        <a:rPr lang="fr-FR" sz="9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fr-FR" sz="1000" i="0" kern="1200" cap="all" baseline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surtitre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fr-FR" sz="2200" kern="1200" baseline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Titre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fr-FR" sz="1000" i="0" kern="1200" cap="none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d’interligne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fr-FR" sz="1600" i="0" kern="1200" cap="none" baseline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fr-FR" sz="1000" i="0" kern="1200" cap="all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fr-FR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fr-FR" sz="12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Niveau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0" kern="1200" cap="all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Retrait avant texte </a:t>
                      </a:r>
                      <a:r>
                        <a:rPr lang="fr-FR" sz="1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fr-FR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interligne simple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4445673" y="410412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Remaining bug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La Police Tahoma italique ne passe pas à l’impression depuis un document PDF généré directement par PPT.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Passer par une imprimante PDF type PDF Creator.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 userDrawn="1"/>
        </p:nvGraphicFramePr>
        <p:xfrm>
          <a:off x="335141" y="1470716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fr-FR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  <a:b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240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118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129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154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66462" marR="6646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fr-FR" noProof="0"/>
              <a:t>How to use the Wavestone </a:t>
            </a:r>
            <a:r>
              <a:rPr lang="fr-FR" noProof="0" err="1"/>
              <a:t>ppt</a:t>
            </a:r>
            <a:r>
              <a:rPr lang="fr-FR" noProof="0"/>
              <a:t> </a:t>
            </a:r>
            <a:r>
              <a:rPr lang="fr-FR" noProof="0" err="1"/>
              <a:t>template</a:t>
            </a:r>
            <a:endParaRPr lang="fr-FR" noProof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326140"/>
          </a:xfrm>
        </p:spPr>
        <p:txBody>
          <a:bodyPr lIns="108000" tIns="3600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fr-FR" noProof="0"/>
              <a:t>Color &amp; Font structure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312406" y="730806"/>
            <a:ext cx="4126656" cy="753979"/>
            <a:chOff x="338440" y="866281"/>
            <a:chExt cx="4614560" cy="753979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38440" y="866281"/>
              <a:ext cx="4614560" cy="753979"/>
            </a:xfrm>
            <a:prstGeom prst="rect">
              <a:avLst/>
            </a:prstGeom>
            <a:noFill/>
            <a:ln w="95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Raccourci pour changer de niveau :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srgbClr val="503078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Shift + Alt + Flèche droite ou gauche</a:t>
              </a:r>
            </a:p>
          </p:txBody>
        </p:sp>
        <p:pic>
          <p:nvPicPr>
            <p:cNvPr id="12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42" y="998628"/>
              <a:ext cx="489284" cy="489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621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DP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" y="6669088"/>
            <a:ext cx="9158654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4" tIns="45692" rIns="91384" bIns="45692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charset="0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fr-FR" sz="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charset="0"/>
            </a:endParaRPr>
          </a:p>
        </p:txBody>
      </p:sp>
      <p:sp>
        <p:nvSpPr>
          <p:cNvPr id="9" name="Numero"/>
          <p:cNvSpPr>
            <a:spLocks noChangeArrowheads="1"/>
          </p:cNvSpPr>
          <p:nvPr userDrawn="1"/>
        </p:nvSpPr>
        <p:spPr bwMode="auto">
          <a:xfrm>
            <a:off x="8839626" y="6669093"/>
            <a:ext cx="304374" cy="22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4" tIns="45692" rIns="91384" bIns="45692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4DD48-17BC-4FDF-AB5F-031E7608C1BF}" type="slidenum">
              <a:rPr kumimoji="1" lang="fr-CA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1" lang="fr-CA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549200" y="134838"/>
            <a:ext cx="8102991" cy="255186"/>
          </a:xfrm>
        </p:spPr>
        <p:txBody>
          <a:bodyPr>
            <a:noAutofit/>
          </a:bodyPr>
          <a:lstStyle>
            <a:lvl1pPr algn="l">
              <a:defRPr sz="1400" cap="all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Titre section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549204" y="387470"/>
            <a:ext cx="8121614" cy="385615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456924" indent="0" algn="l">
              <a:buNone/>
              <a:defRPr/>
            </a:lvl2pPr>
            <a:lvl3pPr marL="913848" indent="0" algn="l">
              <a:buNone/>
              <a:defRPr/>
            </a:lvl3pPr>
            <a:lvl4pPr marL="1370770" indent="0" algn="l">
              <a:buNone/>
              <a:defRPr/>
            </a:lvl4pPr>
            <a:lvl5pPr marL="1827694" indent="0" algn="l">
              <a:buNone/>
              <a:defRPr/>
            </a:lvl5pPr>
          </a:lstStyle>
          <a:p>
            <a:pPr lvl="0"/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4390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5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608206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dential - 1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6" y="1268414"/>
            <a:ext cx="4718769" cy="3795699"/>
          </a:xfrm>
          <a:prstGeom prst="rect">
            <a:avLst/>
          </a:prstGeom>
          <a:noFill/>
        </p:spPr>
        <p:txBody>
          <a:bodyPr lIns="108000" tIns="108000" rIns="108000" bIns="10800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/>
                </a:solidFill>
              </a:defRPr>
            </a:lvl1pPr>
            <a:lvl2pPr marL="358775" marR="0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200">
                <a:solidFill>
                  <a:schemeClr val="tx1"/>
                </a:solidFill>
              </a:defRPr>
            </a:lvl2pPr>
            <a:lvl3pPr marL="360000" marR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3pPr>
            <a:lvl4pPr marL="648000" marR="0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1100">
                <a:solidFill>
                  <a:schemeClr val="tx1"/>
                </a:solidFill>
              </a:defRPr>
            </a:lvl4pPr>
            <a:lvl5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5pPr>
            <a:lvl6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6pPr>
            <a:lvl7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7pPr>
            <a:lvl8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8pPr>
            <a:lvl9pPr marL="900000" marR="0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900">
                <a:solidFill>
                  <a:schemeClr val="tx1"/>
                </a:solidFill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358775" marR="0" lvl="1" indent="-358775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360000" marR="0" lvl="2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648000" marR="0" lvl="3" indent="-2880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900000" marR="0" lvl="4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900000" marR="0" lvl="5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900000" marR="0" lvl="6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900000" marR="0" lvl="7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900000" marR="0" lvl="8" indent="-2520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5171706"/>
            <a:ext cx="9144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50622" y="1268414"/>
            <a:ext cx="3575471" cy="3255699"/>
          </a:xfrm>
        </p:spPr>
        <p:txBody>
          <a:bodyPr anchor="t"/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r>
              <a:rPr lang="fr-FR"/>
              <a:t>Insérer votre illustration ici</a:t>
            </a:r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50461" y="4524112"/>
            <a:ext cx="3575631" cy="540000"/>
          </a:xfrm>
        </p:spPr>
        <p:txBody>
          <a:bodyPr lIns="0" rIns="0" anchor="b"/>
          <a:lstStyle>
            <a:lvl1pPr algn="l">
              <a:buFontTx/>
              <a:buNone/>
              <a:defRPr sz="1000" i="0" cap="none" baseline="0">
                <a:solidFill>
                  <a:schemeClr val="accent5"/>
                </a:solidFill>
              </a:defRPr>
            </a:lvl1pPr>
            <a:lvl2pPr>
              <a:buFontTx/>
              <a:buNone/>
              <a:defRPr i="1">
                <a:solidFill>
                  <a:schemeClr val="bg2"/>
                </a:solidFill>
              </a:defRPr>
            </a:lvl2pPr>
            <a:lvl3pPr>
              <a:buFontTx/>
              <a:buNone/>
              <a:defRPr i="1">
                <a:solidFill>
                  <a:schemeClr val="bg2"/>
                </a:solidFill>
              </a:defRPr>
            </a:lvl3pPr>
            <a:lvl4pPr>
              <a:buFontTx/>
              <a:buNone/>
              <a:defRPr i="1">
                <a:solidFill>
                  <a:schemeClr val="bg2"/>
                </a:solidFill>
              </a:defRPr>
            </a:lvl4pPr>
            <a:lvl5pPr marL="360000" indent="0">
              <a:buFontTx/>
              <a:buNone/>
              <a:defRPr i="1">
                <a:solidFill>
                  <a:schemeClr val="bg2"/>
                </a:solidFill>
              </a:defRPr>
            </a:lvl5pPr>
          </a:lstStyle>
          <a:p>
            <a:pPr lvl="0"/>
            <a:r>
              <a:rPr lang="fr-FR" noProof="0"/>
              <a:t>Insérer le titre de votre illustration ici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381274" y="5189706"/>
            <a:ext cx="2399262" cy="104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266700" marR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  <a:tabLst/>
              <a:defRPr lang="fr-FR" sz="1000" i="0" kern="1200" cap="none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2pPr>
            <a:lvl3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3pPr>
            <a:lvl4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cap="none" baseline="0">
                <a:solidFill>
                  <a:schemeClr val="bg1"/>
                </a:solidFill>
              </a:defRPr>
            </a:lvl4pPr>
            <a:lvl5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5pPr>
            <a:lvl6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>
                <a:solidFill>
                  <a:schemeClr val="bg1"/>
                </a:solidFill>
              </a:defRPr>
            </a:lvl6pPr>
            <a:lvl7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7pPr>
            <a:lvl8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8pPr>
            <a:lvl9pPr marL="266700" indent="-17145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Tahoma" panose="020B0604030504040204" pitchFamily="34" charset="0"/>
              <a:buChar char="⁄"/>
              <a:defRPr sz="10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  <a:p>
            <a:pPr lvl="0"/>
            <a:r>
              <a:rPr lang="fr-FR"/>
              <a:t>Résultat ou élément-clé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31742" y="5189706"/>
            <a:ext cx="2399262" cy="1044000"/>
          </a:xfrm>
          <a:solidFill>
            <a:schemeClr val="tx2"/>
          </a:solidFill>
        </p:spPr>
        <p:txBody>
          <a:bodyPr vert="horz" lIns="108000" tIns="108000" rIns="108000" bIns="108000" rtlCol="0" anchor="ctr">
            <a:noAutofit/>
          </a:bodyPr>
          <a:lstStyle>
            <a:lvl1pPr>
              <a:defRPr lang="fr-FR" sz="1000" dirty="0" smtClean="0"/>
            </a:lvl1pPr>
          </a:lstStyle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  <a:p>
            <a:pPr marL="266700" marR="0" lvl="0" indent="-171450" algn="l" fontAlgn="auto"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Tx/>
              <a:buFont typeface="Tempus Sans ITC" panose="04020404030D07020202" pitchFamily="82" charset="0"/>
              <a:buChar char="/"/>
            </a:pPr>
            <a:r>
              <a:rPr lang="fr-FR"/>
              <a:t>Résultat ou élément-clé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0805" y="5549706"/>
            <a:ext cx="2990769" cy="324000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95250" indent="0" algn="l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400" b="0" i="0" cap="none" baseline="0">
                <a:solidFill>
                  <a:schemeClr val="bg2"/>
                </a:solidFill>
              </a:defRPr>
            </a:lvl1pPr>
            <a:lvl2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2pPr>
            <a:lvl3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3pPr>
            <a:lvl4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cap="none" baseline="0">
                <a:solidFill>
                  <a:schemeClr val="bg1"/>
                </a:solidFill>
              </a:defRPr>
            </a:lvl4pPr>
            <a:lvl5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5pPr>
            <a:lvl6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>
                <a:solidFill>
                  <a:schemeClr val="bg1"/>
                </a:solidFill>
              </a:defRPr>
            </a:lvl6pPr>
            <a:lvl7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7pPr>
            <a:lvl8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8pPr>
            <a:lvl9pPr marL="95250" indent="0" algn="just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Tx/>
              <a:buNone/>
              <a:defRPr sz="1200" i="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FR"/>
              <a:t>Résultats et éléments-clés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5"/>
            <a:ext cx="8507077" cy="863748"/>
          </a:xfrm>
        </p:spPr>
        <p:txBody>
          <a:bodyPr lIns="108000" tIns="0" rIns="108000" bIns="0"/>
          <a:lstStyle>
            <a:lvl1pPr>
              <a:defRPr sz="2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  <a:endParaRPr lang="fr-FR" noProof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1000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100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221314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urple background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r="-63997" b="-5943"/>
          <a:stretch/>
        </p:blipFill>
        <p:spPr bwMode="auto">
          <a:xfrm>
            <a:off x="0" y="1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9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 &gt;&gt;</a:t>
            </a:r>
          </a:p>
          <a:p>
            <a:r>
              <a:rPr lang="en-US" noProof="0"/>
              <a:t>to insert a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964881" y="6503348"/>
            <a:ext cx="1503133" cy="2304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18" name="Textfeld 6"/>
          <p:cNvSpPr txBox="1"/>
          <p:nvPr userDrawn="1"/>
        </p:nvSpPr>
        <p:spPr bwMode="gray">
          <a:xfrm>
            <a:off x="8493666" y="6549298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94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7BD5816-EC71-4FEA-AA51-144C2F67B5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3"/>
            <a:ext cx="9144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Espace réservé pour une image  35">
            <a:extLst>
              <a:ext uri="{FF2B5EF4-FFF2-40B4-BE49-F238E27FC236}">
                <a16:creationId xmlns:a16="http://schemas.microsoft.com/office/drawing/2014/main" id="{50CFFB3C-D539-430E-9E1E-E65D867C5E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4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064780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108" baseline="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/>
              <a:t>Insert client logo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92065" y="3334423"/>
            <a:ext cx="5833947" cy="964800"/>
          </a:xfrm>
        </p:spPr>
        <p:txBody>
          <a:bodyPr lIns="0" rIns="0" anchor="b">
            <a:noAutofit/>
          </a:bodyPr>
          <a:lstStyle>
            <a:lvl1pPr algn="r">
              <a:defRPr sz="2585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Placeholder for your title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92065" y="4425489"/>
            <a:ext cx="5833947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46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Placeholder for your sub headline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992065" y="5034155"/>
            <a:ext cx="5833947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92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Date | Author | Internal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17EF43B-4D31-400D-920A-93C513142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0055" y="959838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558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F986FF8-0FAB-4411-868C-A190BFBE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3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3" name="Espace réservé pour une image  35">
            <a:extLst>
              <a:ext uri="{FF2B5EF4-FFF2-40B4-BE49-F238E27FC236}">
                <a16:creationId xmlns:a16="http://schemas.microsoft.com/office/drawing/2014/main" id="{E05E0E5B-E3D1-4D83-9E73-74096393EC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4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369256" y="3334423"/>
            <a:ext cx="5450040" cy="964800"/>
          </a:xfrm>
        </p:spPr>
        <p:txBody>
          <a:bodyPr lIns="0" rIns="0" anchor="b">
            <a:noAutofit/>
          </a:bodyPr>
          <a:lstStyle>
            <a:lvl1pPr algn="r">
              <a:defRPr sz="2585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Placeholder for your title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9256" y="4425489"/>
            <a:ext cx="545004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46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Placeholder for your sub headline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69256" y="5034155"/>
            <a:ext cx="545004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92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Date | Author | Internal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50723E1-C653-4B9D-9298-88094754179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6220" y="959838"/>
            <a:ext cx="2608615" cy="381600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4A2A9F1-D140-498B-A52F-F9D71C9A2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064780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108" baseline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/>
              <a:t>Insert client logo</a:t>
            </a:r>
          </a:p>
        </p:txBody>
      </p:sp>
    </p:spTree>
    <p:extLst>
      <p:ext uri="{BB962C8B-B14F-4D97-AF65-F5344CB8AC3E}">
        <p14:creationId xmlns:p14="http://schemas.microsoft.com/office/powerpoint/2010/main" val="64011592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6"/>
            <a:ext cx="8507077" cy="936773"/>
          </a:xfrm>
        </p:spPr>
        <p:txBody>
          <a:bodyPr lIns="108000" tIns="0" rIns="108000" bIns="0"/>
          <a:lstStyle>
            <a:lvl1pPr>
              <a:defRPr sz="2031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Complete with a title here that carries your message on two lines at most for more readability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4238206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341438"/>
            <a:ext cx="8507077" cy="4895850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Level 1 - </a:t>
            </a:r>
            <a:r>
              <a:rPr lang="en-US">
                <a:solidFill>
                  <a:srgbClr val="503078"/>
                </a:solidFill>
              </a:rPr>
              <a:t>To move to the next level, Alt + Shift + right arrow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 noProof="0"/>
              <a:t>Level </a:t>
            </a:r>
            <a:r>
              <a:rPr lang="en-US"/>
              <a:t>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C34059-D4CA-4210-8E38-CDB64C895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015" y="404666"/>
            <a:ext cx="8507077" cy="936773"/>
          </a:xfrm>
        </p:spPr>
        <p:txBody>
          <a:bodyPr lIns="108000" tIns="0" rIns="108000" bIns="0"/>
          <a:lstStyle>
            <a:lvl1pPr>
              <a:defRPr sz="2031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Complete with a title here that carries your message on two lines at most for more readability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CD65D2-F6BC-44F1-91EF-C5D6903AF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3218011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7" y="1341440"/>
            <a:ext cx="4126657" cy="4894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marL="0" marR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77">
                <a:solidFill>
                  <a:schemeClr val="bg2"/>
                </a:solidFill>
              </a:defRPr>
            </a:lvl1pPr>
            <a:lvl2pPr marL="269088" marR="0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015">
                <a:solidFill>
                  <a:schemeClr val="tx1"/>
                </a:solidFill>
              </a:defRPr>
            </a:lvl2pPr>
            <a:lvl3pPr marL="270007" marR="0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5">
                <a:solidFill>
                  <a:schemeClr val="tx1"/>
                </a:solidFill>
              </a:defRPr>
            </a:lvl3pPr>
            <a:lvl4pPr marL="486012" marR="0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831">
                <a:solidFill>
                  <a:schemeClr val="tx1"/>
                </a:solidFill>
              </a:defRPr>
            </a:lvl4pPr>
            <a:lvl5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5pPr>
            <a:lvl6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6pPr>
            <a:lvl7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7pPr>
            <a:lvl8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8pPr>
            <a:lvl9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9pPr>
          </a:lstStyle>
          <a:p>
            <a:pPr marL="0" marR="0" lvl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69088" marR="0" lvl="1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70007" marR="0" lvl="2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486012" marR="0" lvl="3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675017" marR="0" lvl="4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675017" marR="0" lvl="5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675017" marR="0" lvl="6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675017" marR="0" lvl="7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675017" marR="0" lvl="8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356" y="1341440"/>
            <a:ext cx="4126657" cy="48949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8" marR="0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7" marR="0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12" marR="0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69088" marR="0" lvl="1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70007" marR="0" lvl="2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486012" marR="0" lvl="3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675017" marR="0" lvl="4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675017" marR="0" lvl="5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675017" marR="0" lvl="6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675017" marR="0" lvl="7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675017" marR="0" lvl="8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117083-C0BD-4AA9-A20D-5D62C33B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015" y="404666"/>
            <a:ext cx="8507077" cy="936773"/>
          </a:xfrm>
        </p:spPr>
        <p:txBody>
          <a:bodyPr lIns="108000" tIns="0" rIns="108000" bIns="0"/>
          <a:lstStyle>
            <a:lvl1pPr>
              <a:defRPr sz="2031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Complete with a title here that carries your message on two lines at most for more readability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AE3D882-56E0-4F4A-A1B4-088E6D2D6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14751482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to 6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4430" y="1351401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31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14430" y="215402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14430" y="295664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14430" y="375927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14430" y="4561893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527300" y="1351401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923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527300" y="4561893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527300" y="375927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527300" y="295664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527300" y="215402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14430" y="5364518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527300" y="5364518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41074" y="1351401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41074" y="2154024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41074" y="2956647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41074" y="3759270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41074" y="4561893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41074" y="5364518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12893E4-CA8B-43CB-930D-F5A78D0FB847}"/>
              </a:ext>
            </a:extLst>
          </p:cNvPr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99692" tIns="33231" rIns="996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1" b="1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28015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to 10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4430" y="1353824"/>
            <a:ext cx="5941447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846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14430" y="1829365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14430" y="2304906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14430" y="2780447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14430" y="5633695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663395" y="1353824"/>
            <a:ext cx="1159660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923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663395" y="5633695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663395" y="2780447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663395" y="2304906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663395" y="1829365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14430" y="3255988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663395" y="3255988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14430" y="3731529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14430" y="4207070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663395" y="4207070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663395" y="3731529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14430" y="4682611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663395" y="4682611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14430" y="5158152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663395" y="5158152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17989" y="1353824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17989" y="1829365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17989" y="2304906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17989" y="2780447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17989" y="3255988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17989" y="3731529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17989" y="4207070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17989" y="4682611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17989" y="5158152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17989" y="5633695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10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BF9AB1F-B1A5-4CA3-89F2-C1FE70B60031}"/>
              </a:ext>
            </a:extLst>
          </p:cNvPr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99692" tIns="33231" rIns="996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1" b="1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278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7844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>
            <a:extLst>
              <a:ext uri="{FF2B5EF4-FFF2-40B4-BE49-F238E27FC236}">
                <a16:creationId xmlns:a16="http://schemas.microsoft.com/office/drawing/2014/main" id="{9958CAEC-A3F3-48C9-B375-FDD78D365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216804" cy="4725900"/>
          </a:xfrm>
          <a:prstGeom prst="rect">
            <a:avLst/>
          </a:prstGeom>
        </p:spPr>
      </p:pic>
      <p:sp>
        <p:nvSpPr>
          <p:cNvPr id="9" name="Espace réservé pour une image  35">
            <a:extLst>
              <a:ext uri="{FF2B5EF4-FFF2-40B4-BE49-F238E27FC236}">
                <a16:creationId xmlns:a16="http://schemas.microsoft.com/office/drawing/2014/main" id="{7619CF03-338D-4AB0-A9F3-F670B4C169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2"/>
                </a:solidFill>
                <a:latin typeface="+mj-lt"/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10626" y="3334423"/>
            <a:ext cx="5815385" cy="964800"/>
          </a:xfrm>
        </p:spPr>
        <p:txBody>
          <a:bodyPr lIns="108000" tIns="108000" rIns="0" anchor="t">
            <a:noAutofit/>
          </a:bodyPr>
          <a:lstStyle>
            <a:lvl1pPr algn="r">
              <a:defRPr sz="2215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Chapter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672484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lue Grey ligh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>
            <a:extLst>
              <a:ext uri="{FF2B5EF4-FFF2-40B4-BE49-F238E27FC236}">
                <a16:creationId xmlns:a16="http://schemas.microsoft.com/office/drawing/2014/main" id="{876A8560-9D71-40E3-B01C-AEB2F337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66"/>
            <a:ext cx="3216804" cy="4725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2"/>
                </a:solidFill>
                <a:latin typeface="+mj-lt"/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10626" y="3334423"/>
            <a:ext cx="5815385" cy="964800"/>
          </a:xfrm>
        </p:spPr>
        <p:txBody>
          <a:bodyPr lIns="108000" tIns="108000" rIns="0" anchor="t">
            <a:noAutofit/>
          </a:bodyPr>
          <a:lstStyle>
            <a:lvl1pPr algn="r">
              <a:defRPr sz="2215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Chapter slide headline</a:t>
            </a:r>
          </a:p>
        </p:txBody>
      </p:sp>
      <p:sp>
        <p:nvSpPr>
          <p:cNvPr id="10" name="Espace réservé pour une image  35">
            <a:extLst>
              <a:ext uri="{FF2B5EF4-FFF2-40B4-BE49-F238E27FC236}">
                <a16:creationId xmlns:a16="http://schemas.microsoft.com/office/drawing/2014/main" id="{420EEE7C-A570-4C11-B267-7E56E4E0F6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</p:spTree>
    <p:extLst>
      <p:ext uri="{BB962C8B-B14F-4D97-AF65-F5344CB8AC3E}">
        <p14:creationId xmlns:p14="http://schemas.microsoft.com/office/powerpoint/2010/main" val="3988468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lue gre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5">
            <a:extLst>
              <a:ext uri="{FF2B5EF4-FFF2-40B4-BE49-F238E27FC236}">
                <a16:creationId xmlns:a16="http://schemas.microsoft.com/office/drawing/2014/main" id="{B0581D80-6DF0-46C1-B8B4-9AEB044D6A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9566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bIns="108000" anchor="t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1"/>
                </a:solidFill>
                <a:latin typeface="+mj-lt"/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10626" y="3334423"/>
            <a:ext cx="5815385" cy="964800"/>
          </a:xfrm>
        </p:spPr>
        <p:txBody>
          <a:bodyPr lIns="108000" tIns="108000" rIns="0" anchor="t">
            <a:noAutofit/>
          </a:bodyPr>
          <a:lstStyle>
            <a:lvl1pPr algn="r">
              <a:defRPr sz="2215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Chapter slide headline</a:t>
            </a:r>
          </a:p>
        </p:txBody>
      </p:sp>
      <p:pic>
        <p:nvPicPr>
          <p:cNvPr id="8" name="Image 11">
            <a:extLst>
              <a:ext uri="{FF2B5EF4-FFF2-40B4-BE49-F238E27FC236}">
                <a16:creationId xmlns:a16="http://schemas.microsoft.com/office/drawing/2014/main" id="{43547D91-58CE-4E4A-A770-D00C92D4D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66"/>
            <a:ext cx="3216804" cy="47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2766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393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B3632E-DD50-4ECF-A35B-3308B06B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2" t="-96964" r="-161202" b="-969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05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7" y="404665"/>
            <a:ext cx="3982954" cy="326140"/>
          </a:xfrm>
        </p:spPr>
        <p:txBody>
          <a:bodyPr lIns="108000" tIns="36000" rIns="108000" bIns="0"/>
          <a:lstStyle>
            <a:lvl1pPr>
              <a:defRPr sz="1651" baseline="0">
                <a:solidFill>
                  <a:schemeClr val="bg2"/>
                </a:solidFill>
              </a:defRPr>
            </a:lvl1pPr>
          </a:lstStyle>
          <a:p>
            <a:r>
              <a:rPr lang="en-US" noProof="0" err="1"/>
              <a:t>Colour</a:t>
            </a:r>
            <a:r>
              <a:rPr lang="en-US" noProof="0"/>
              <a:t> &amp; Font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9063" y="404666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b="1" noProof="0">
                <a:solidFill>
                  <a:schemeClr val="bg2"/>
                </a:solidFill>
              </a:rPr>
              <a:t>Remaining bug</a:t>
            </a:r>
            <a:endParaRPr lang="en-US" sz="1050" noProof="0">
              <a:solidFill>
                <a:schemeClr val="bg2"/>
              </a:solidFill>
            </a:endParaRPr>
          </a:p>
          <a:p>
            <a:pPr algn="r"/>
            <a:r>
              <a:rPr lang="en-US" sz="1050" noProof="0">
                <a:solidFill>
                  <a:schemeClr val="bg2"/>
                </a:solidFill>
              </a:rPr>
              <a:t>Print issue is reported with Font </a:t>
            </a:r>
            <a:r>
              <a:rPr lang="en-US" sz="1050" baseline="0" noProof="0">
                <a:solidFill>
                  <a:schemeClr val="bg2"/>
                </a:solidFill>
              </a:rPr>
              <a:t> Tahoma in italic when the document is save as a PDF with MS PPT. </a:t>
            </a:r>
          </a:p>
          <a:p>
            <a:pPr algn="r"/>
            <a:r>
              <a:rPr lang="en-US" sz="1050" b="1" baseline="0" noProof="0">
                <a:solidFill>
                  <a:schemeClr val="bg2"/>
                </a:solidFill>
              </a:rPr>
              <a:t>Work around solution: generate with Pdf Creator.</a:t>
            </a:r>
            <a:endParaRPr lang="en-US" sz="1050" b="1" noProof="0">
              <a:solidFill>
                <a:schemeClr val="bg2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  <a:ln>
            <a:noFill/>
          </a:ln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How to use the Wavestone ppt template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06" y="730808"/>
            <a:ext cx="4126656" cy="75397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200" b="1" noProof="0">
                <a:solidFill>
                  <a:schemeClr val="bg2"/>
                </a:solidFill>
              </a:rPr>
              <a:t>Shortcut to switch</a:t>
            </a:r>
            <a:r>
              <a:rPr lang="en-US" sz="1200" b="1" baseline="0" noProof="0">
                <a:solidFill>
                  <a:schemeClr val="bg2"/>
                </a:solidFill>
              </a:rPr>
              <a:t> text level :</a:t>
            </a:r>
            <a:endParaRPr lang="en-US" sz="1200" b="1" noProof="0">
              <a:solidFill>
                <a:schemeClr val="bg2"/>
              </a:solidFill>
            </a:endParaRPr>
          </a:p>
          <a:p>
            <a:pPr algn="r"/>
            <a:r>
              <a:rPr lang="en-US" sz="1200" b="0" noProof="0">
                <a:solidFill>
                  <a:schemeClr val="bg2"/>
                </a:solidFill>
              </a:rPr>
              <a:t>Shift</a:t>
            </a:r>
            <a:r>
              <a:rPr lang="en-US" sz="1200" b="0" baseline="0" noProof="0">
                <a:solidFill>
                  <a:schemeClr val="bg2"/>
                </a:solidFill>
              </a:rPr>
              <a:t> + Alt + Right/Left arrow</a:t>
            </a:r>
            <a:endParaRPr lang="en-US" sz="1200" b="0" noProof="0">
              <a:solidFill>
                <a:schemeClr val="bg2"/>
              </a:solidFill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94F6D0A-3D2F-47A0-A857-DCDD4D882B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5613362"/>
              </p:ext>
            </p:extLst>
          </p:nvPr>
        </p:nvGraphicFramePr>
        <p:xfrm>
          <a:off x="364549" y="3212976"/>
          <a:ext cx="8671013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0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9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en-US" sz="900" b="1" noProof="0"/>
                        <a:t>Level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size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</a:t>
                      </a:r>
                      <a:r>
                        <a:rPr lang="en-US" sz="900" b="1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indentation</a:t>
                      </a:r>
                      <a:endParaRPr lang="en-US" sz="900" b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spacing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en-US" sz="1000" i="0" kern="1200" cap="all" baseline="0" noProof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TOP TITLE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en-US" sz="2200" kern="1200" baseline="0" noProof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en-US" sz="1000" i="0" kern="1200" cap="none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cap="none" baseline="0" noProof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en-US" sz="12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Inhaltsplatzhalter 3">
            <a:extLst>
              <a:ext uri="{FF2B5EF4-FFF2-40B4-BE49-F238E27FC236}">
                <a16:creationId xmlns:a16="http://schemas.microsoft.com/office/drawing/2014/main" id="{73231693-0D51-4F7C-AC74-C0D2CA99BFC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047309871"/>
              </p:ext>
            </p:extLst>
          </p:nvPr>
        </p:nvGraphicFramePr>
        <p:xfrm>
          <a:off x="335141" y="1460083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R 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V 255</a:t>
                      </a:r>
                      <a:b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B 255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204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199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105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99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7">
            <a:extLst>
              <a:ext uri="{FF2B5EF4-FFF2-40B4-BE49-F238E27FC236}">
                <a16:creationId xmlns:a16="http://schemas.microsoft.com/office/drawing/2014/main" id="{A455E743-C0D9-41D7-9915-6CED3343A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6" y="863152"/>
            <a:ext cx="437551" cy="4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6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591E704-3F17-404C-B460-AD92F7BC6294}"/>
              </a:ext>
            </a:extLst>
          </p:cNvPr>
          <p:cNvSpPr txBox="1">
            <a:spLocks/>
          </p:cNvSpPr>
          <p:nvPr userDrawn="1"/>
        </p:nvSpPr>
        <p:spPr>
          <a:xfrm>
            <a:off x="359999" y="531693"/>
            <a:ext cx="8460151" cy="664615"/>
          </a:xfrm>
          <a:prstGeom prst="rect">
            <a:avLst/>
          </a:prstGeom>
          <a:noFill/>
        </p:spPr>
        <p:txBody>
          <a:bodyPr vert="horz" lIns="92023" tIns="30675" rIns="92023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75" b="1" noProof="0"/>
              <a:t>AGENDA</a:t>
            </a:r>
          </a:p>
        </p:txBody>
      </p:sp>
      <p:grpSp>
        <p:nvGrpSpPr>
          <p:cNvPr id="45" name="SP Agenda Section" hidden="1">
            <a:extLst>
              <a:ext uri="{FF2B5EF4-FFF2-40B4-BE49-F238E27FC236}">
                <a16:creationId xmlns:a16="http://schemas.microsoft.com/office/drawing/2014/main" id="{F2857B72-76E8-416F-990A-0E465F5B54C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295400"/>
            <a:ext cx="8444086" cy="552002"/>
            <a:chOff x="350973" y="1196307"/>
            <a:chExt cx="6173651" cy="552002"/>
          </a:xfrm>
        </p:grpSpPr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F1FB3B8E-CCCB-4799-86AC-E6E1C7DEB80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59B50CB9-7FA6-4B89-BE45-50C8B85C7E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4" name="Rectangle 53" hidden="1">
              <a:extLst>
                <a:ext uri="{FF2B5EF4-FFF2-40B4-BE49-F238E27FC236}">
                  <a16:creationId xmlns:a16="http://schemas.microsoft.com/office/drawing/2014/main" id="{114E5980-B6EF-4F21-8788-F077C72B0F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29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5" name="SP Agenda Section Highlight" hidden="1">
            <a:extLst>
              <a:ext uri="{FF2B5EF4-FFF2-40B4-BE49-F238E27FC236}">
                <a16:creationId xmlns:a16="http://schemas.microsoft.com/office/drawing/2014/main" id="{AF096DB6-BE40-42C7-B292-AB2B0E3628DC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828800"/>
            <a:ext cx="8444087" cy="552002"/>
            <a:chOff x="350973" y="1196307"/>
            <a:chExt cx="6173652" cy="552002"/>
          </a:xfrm>
        </p:grpSpPr>
        <p:sp>
          <p:nvSpPr>
            <p:cNvPr id="56" name="Rectangle 55" hidden="1">
              <a:extLst>
                <a:ext uri="{FF2B5EF4-FFF2-40B4-BE49-F238E27FC236}">
                  <a16:creationId xmlns:a16="http://schemas.microsoft.com/office/drawing/2014/main" id="{588DDC6B-5ECF-498B-8DBA-366E2A3A0B1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7" name="Rectangle 56" hidden="1">
              <a:extLst>
                <a:ext uri="{FF2B5EF4-FFF2-40B4-BE49-F238E27FC236}">
                  <a16:creationId xmlns:a16="http://schemas.microsoft.com/office/drawing/2014/main" id="{4CCAC344-1E2F-48B9-95CE-33982A7D3EFB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8" name="Rectangle 57" hidden="1">
              <a:extLst>
                <a:ext uri="{FF2B5EF4-FFF2-40B4-BE49-F238E27FC236}">
                  <a16:creationId xmlns:a16="http://schemas.microsoft.com/office/drawing/2014/main" id="{6A7C46F4-B4A6-461C-AAB6-CCDBCD1DC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3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9" name="SP Agenda Subsection" hidden="1">
            <a:extLst>
              <a:ext uri="{FF2B5EF4-FFF2-40B4-BE49-F238E27FC236}">
                <a16:creationId xmlns:a16="http://schemas.microsoft.com/office/drawing/2014/main" id="{A68D29B9-A522-4D76-9EEA-80D6DB90932E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356260"/>
            <a:ext cx="8444087" cy="552002"/>
            <a:chOff x="350973" y="1196307"/>
            <a:chExt cx="6173652" cy="552002"/>
          </a:xfrm>
        </p:grpSpPr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9B4CD365-D4A9-4D87-8F1A-E7CBEE002C65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1" name="Rectangle 60" hidden="1">
              <a:extLst>
                <a:ext uri="{FF2B5EF4-FFF2-40B4-BE49-F238E27FC236}">
                  <a16:creationId xmlns:a16="http://schemas.microsoft.com/office/drawing/2014/main" id="{259E57C0-7D15-4D42-99B0-388B0AD38040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2" name="Rectangle 61" hidden="1">
              <a:extLst>
                <a:ext uri="{FF2B5EF4-FFF2-40B4-BE49-F238E27FC236}">
                  <a16:creationId xmlns:a16="http://schemas.microsoft.com/office/drawing/2014/main" id="{890BE66A-B31C-40B5-8209-60FA2F2E0D9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4" y="1196308"/>
              <a:ext cx="51553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63" name="SP Agenda Subsection Highlight" hidden="1">
            <a:extLst>
              <a:ext uri="{FF2B5EF4-FFF2-40B4-BE49-F238E27FC236}">
                <a16:creationId xmlns:a16="http://schemas.microsoft.com/office/drawing/2014/main" id="{0AC8024E-800F-4D27-81F5-31D2DEC50AB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908261"/>
            <a:ext cx="8444087" cy="552002"/>
            <a:chOff x="350973" y="1196307"/>
            <a:chExt cx="6173652" cy="552002"/>
          </a:xfrm>
        </p:grpSpPr>
        <p:sp>
          <p:nvSpPr>
            <p:cNvPr id="64" name="Rectangle 63" hidden="1">
              <a:extLst>
                <a:ext uri="{FF2B5EF4-FFF2-40B4-BE49-F238E27FC236}">
                  <a16:creationId xmlns:a16="http://schemas.microsoft.com/office/drawing/2014/main" id="{60B5CDE7-2CF2-495E-81C2-BBB8131B9DB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5" name="Rectangle 64" hidden="1">
              <a:extLst>
                <a:ext uri="{FF2B5EF4-FFF2-40B4-BE49-F238E27FC236}">
                  <a16:creationId xmlns:a16="http://schemas.microsoft.com/office/drawing/2014/main" id="{927B3B1A-DD17-4FB3-8083-0E50D87656B3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6" name="Rectangle 65" hidden="1">
              <a:extLst>
                <a:ext uri="{FF2B5EF4-FFF2-40B4-BE49-F238E27FC236}">
                  <a16:creationId xmlns:a16="http://schemas.microsoft.com/office/drawing/2014/main" id="{C8399873-18C4-49BB-9AC4-3A8655D4B77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3" y="1196308"/>
              <a:ext cx="515532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01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591E704-3F17-404C-B460-AD92F7BC6294}"/>
              </a:ext>
            </a:extLst>
          </p:cNvPr>
          <p:cNvSpPr txBox="1">
            <a:spLocks/>
          </p:cNvSpPr>
          <p:nvPr userDrawn="1"/>
        </p:nvSpPr>
        <p:spPr>
          <a:xfrm>
            <a:off x="359999" y="531693"/>
            <a:ext cx="8460151" cy="664615"/>
          </a:xfrm>
          <a:prstGeom prst="rect">
            <a:avLst/>
          </a:prstGeom>
          <a:noFill/>
        </p:spPr>
        <p:txBody>
          <a:bodyPr vert="horz" lIns="92023" tIns="30675" rIns="92023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75" b="1" noProof="0"/>
              <a:t>AGENDA</a:t>
            </a:r>
          </a:p>
        </p:txBody>
      </p:sp>
      <p:grpSp>
        <p:nvGrpSpPr>
          <p:cNvPr id="45" name="SP Agenda Section" hidden="1">
            <a:extLst>
              <a:ext uri="{FF2B5EF4-FFF2-40B4-BE49-F238E27FC236}">
                <a16:creationId xmlns:a16="http://schemas.microsoft.com/office/drawing/2014/main" id="{F2857B72-76E8-416F-990A-0E465F5B54C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295400"/>
            <a:ext cx="8444086" cy="552002"/>
            <a:chOff x="350973" y="1196307"/>
            <a:chExt cx="6173651" cy="552002"/>
          </a:xfrm>
        </p:grpSpPr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F1FB3B8E-CCCB-4799-86AC-E6E1C7DEB80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59B50CB9-7FA6-4B89-BE45-50C8B85C7E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4" name="Rectangle 53" hidden="1">
              <a:extLst>
                <a:ext uri="{FF2B5EF4-FFF2-40B4-BE49-F238E27FC236}">
                  <a16:creationId xmlns:a16="http://schemas.microsoft.com/office/drawing/2014/main" id="{114E5980-B6EF-4F21-8788-F077C72B0F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29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5" name="SP Agenda Section Highlight" hidden="1">
            <a:extLst>
              <a:ext uri="{FF2B5EF4-FFF2-40B4-BE49-F238E27FC236}">
                <a16:creationId xmlns:a16="http://schemas.microsoft.com/office/drawing/2014/main" id="{AF096DB6-BE40-42C7-B292-AB2B0E3628DC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828800"/>
            <a:ext cx="8444087" cy="552002"/>
            <a:chOff x="350973" y="1196307"/>
            <a:chExt cx="6173652" cy="552002"/>
          </a:xfrm>
        </p:grpSpPr>
        <p:sp>
          <p:nvSpPr>
            <p:cNvPr id="56" name="Rectangle 55" hidden="1">
              <a:extLst>
                <a:ext uri="{FF2B5EF4-FFF2-40B4-BE49-F238E27FC236}">
                  <a16:creationId xmlns:a16="http://schemas.microsoft.com/office/drawing/2014/main" id="{588DDC6B-5ECF-498B-8DBA-366E2A3A0B1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7" name="Rectangle 56" hidden="1">
              <a:extLst>
                <a:ext uri="{FF2B5EF4-FFF2-40B4-BE49-F238E27FC236}">
                  <a16:creationId xmlns:a16="http://schemas.microsoft.com/office/drawing/2014/main" id="{4CCAC344-1E2F-48B9-95CE-33982A7D3EFB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8" name="Rectangle 57" hidden="1">
              <a:extLst>
                <a:ext uri="{FF2B5EF4-FFF2-40B4-BE49-F238E27FC236}">
                  <a16:creationId xmlns:a16="http://schemas.microsoft.com/office/drawing/2014/main" id="{6A7C46F4-B4A6-461C-AAB6-CCDBCD1DC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3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9" name="SP Agenda Subsection" hidden="1">
            <a:extLst>
              <a:ext uri="{FF2B5EF4-FFF2-40B4-BE49-F238E27FC236}">
                <a16:creationId xmlns:a16="http://schemas.microsoft.com/office/drawing/2014/main" id="{A68D29B9-A522-4D76-9EEA-80D6DB90932E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356260"/>
            <a:ext cx="8444087" cy="552002"/>
            <a:chOff x="350973" y="1196307"/>
            <a:chExt cx="6173652" cy="552002"/>
          </a:xfrm>
        </p:grpSpPr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9B4CD365-D4A9-4D87-8F1A-E7CBEE002C65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1" name="Rectangle 60" hidden="1">
              <a:extLst>
                <a:ext uri="{FF2B5EF4-FFF2-40B4-BE49-F238E27FC236}">
                  <a16:creationId xmlns:a16="http://schemas.microsoft.com/office/drawing/2014/main" id="{259E57C0-7D15-4D42-99B0-388B0AD38040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2" name="Rectangle 61" hidden="1">
              <a:extLst>
                <a:ext uri="{FF2B5EF4-FFF2-40B4-BE49-F238E27FC236}">
                  <a16:creationId xmlns:a16="http://schemas.microsoft.com/office/drawing/2014/main" id="{890BE66A-B31C-40B5-8209-60FA2F2E0D9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4" y="1196308"/>
              <a:ext cx="51553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63" name="SP Agenda Subsection Highlight" hidden="1">
            <a:extLst>
              <a:ext uri="{FF2B5EF4-FFF2-40B4-BE49-F238E27FC236}">
                <a16:creationId xmlns:a16="http://schemas.microsoft.com/office/drawing/2014/main" id="{0AC8024E-800F-4D27-81F5-31D2DEC50AB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908261"/>
            <a:ext cx="8444087" cy="552002"/>
            <a:chOff x="350973" y="1196307"/>
            <a:chExt cx="6173652" cy="552002"/>
          </a:xfrm>
        </p:grpSpPr>
        <p:sp>
          <p:nvSpPr>
            <p:cNvPr id="64" name="Rectangle 63" hidden="1">
              <a:extLst>
                <a:ext uri="{FF2B5EF4-FFF2-40B4-BE49-F238E27FC236}">
                  <a16:creationId xmlns:a16="http://schemas.microsoft.com/office/drawing/2014/main" id="{60B5CDE7-2CF2-495E-81C2-BBB8131B9DB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5" name="Rectangle 64" hidden="1">
              <a:extLst>
                <a:ext uri="{FF2B5EF4-FFF2-40B4-BE49-F238E27FC236}">
                  <a16:creationId xmlns:a16="http://schemas.microsoft.com/office/drawing/2014/main" id="{927B3B1A-DD17-4FB3-8083-0E50D87656B3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6" name="Rectangle 65" hidden="1">
              <a:extLst>
                <a:ext uri="{FF2B5EF4-FFF2-40B4-BE49-F238E27FC236}">
                  <a16:creationId xmlns:a16="http://schemas.microsoft.com/office/drawing/2014/main" id="{C8399873-18C4-49BB-9AC4-3A8655D4B77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3" y="1196308"/>
              <a:ext cx="515532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44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F7BD5816-EC71-4FEA-AA51-144C2F67B5D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3"/>
            <a:ext cx="9144000" cy="685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Espace réservé pour une image  35">
            <a:extLst>
              <a:ext uri="{FF2B5EF4-FFF2-40B4-BE49-F238E27FC236}">
                <a16:creationId xmlns:a16="http://schemas.microsoft.com/office/drawing/2014/main" id="{50CFFB3C-D539-430E-9E1E-E65D867C5E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4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064780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108" baseline="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/>
              <a:t>Insert client logo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2992065" y="3334423"/>
            <a:ext cx="5833947" cy="964800"/>
          </a:xfrm>
        </p:spPr>
        <p:txBody>
          <a:bodyPr lIns="0" rIns="0" anchor="b">
            <a:noAutofit/>
          </a:bodyPr>
          <a:lstStyle>
            <a:lvl1pPr algn="r">
              <a:defRPr sz="2585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Placeholder for your title</a:t>
            </a: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92065" y="4425489"/>
            <a:ext cx="5833947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46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Placeholder for your sub headline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992065" y="5034155"/>
            <a:ext cx="5833947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92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Date | Author | Internal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17EF43B-4D31-400D-920A-93C513142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0055" y="959838"/>
            <a:ext cx="2609826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996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5063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urple +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F986FF8-0FAB-4411-868C-A190BFBE6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63997" b="-5943"/>
          <a:stretch/>
        </p:blipFill>
        <p:spPr bwMode="auto">
          <a:xfrm>
            <a:off x="0" y="3"/>
            <a:ext cx="9144000" cy="68564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3" name="Espace réservé pour une image  35">
            <a:extLst>
              <a:ext uri="{FF2B5EF4-FFF2-40B4-BE49-F238E27FC236}">
                <a16:creationId xmlns:a16="http://schemas.microsoft.com/office/drawing/2014/main" id="{E05E0E5B-E3D1-4D83-9E73-74096393EC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4"/>
            <a:ext cx="5639262" cy="6621613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369256" y="3334423"/>
            <a:ext cx="5450040" cy="964800"/>
          </a:xfrm>
        </p:spPr>
        <p:txBody>
          <a:bodyPr lIns="0" rIns="0" anchor="b">
            <a:noAutofit/>
          </a:bodyPr>
          <a:lstStyle>
            <a:lvl1pPr algn="r">
              <a:defRPr sz="2585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Placeholder for your title</a:t>
            </a:r>
          </a:p>
        </p:txBody>
      </p:sp>
      <p:sp>
        <p:nvSpPr>
          <p:cNvPr id="15" name="Textplatzhalter 2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69256" y="4425489"/>
            <a:ext cx="5450040" cy="4824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46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Placeholder for your sub headline</a:t>
            </a:r>
          </a:p>
        </p:txBody>
      </p:sp>
      <p:sp>
        <p:nvSpPr>
          <p:cNvPr id="16" name="Textplatzhalt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69256" y="5034155"/>
            <a:ext cx="5450040" cy="360000"/>
          </a:xfrm>
          <a:prstGeom prst="rect">
            <a:avLst/>
          </a:prstGeom>
        </p:spPr>
        <p:txBody>
          <a:bodyPr lIns="0" tIns="72000" rIns="0" bIns="72000" anchor="ctr">
            <a:noAutofit/>
          </a:bodyPr>
          <a:lstStyle>
            <a:lvl1pPr marL="0" marR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92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Date | Author | Internal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950723E1-C653-4B9D-9298-88094754179E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6220" y="959838"/>
            <a:ext cx="2608615" cy="381600"/>
          </a:xfrm>
          <a:prstGeom prst="rect">
            <a:avLst/>
          </a:prstGeom>
        </p:spPr>
      </p:pic>
      <p:sp>
        <p:nvSpPr>
          <p:cNvPr id="9" name="Bildplatzhalter 3">
            <a:extLst>
              <a:ext uri="{FF2B5EF4-FFF2-40B4-BE49-F238E27FC236}">
                <a16:creationId xmlns:a16="http://schemas.microsoft.com/office/drawing/2014/main" id="{44A2A9F1-D140-498B-A52F-F9D71C9A2F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064780" y="5520421"/>
            <a:ext cx="1761231" cy="720000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rtlCol="0" anchor="ctr" anchorCtr="0"/>
          <a:lstStyle>
            <a:lvl1pPr algn="r">
              <a:defRPr lang="en-GB" sz="1108" baseline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lvl="0"/>
            <a:r>
              <a:rPr lang="en-US" noProof="0"/>
              <a:t>Insert client logo</a:t>
            </a:r>
          </a:p>
        </p:txBody>
      </p:sp>
    </p:spTree>
    <p:extLst>
      <p:ext uri="{BB962C8B-B14F-4D97-AF65-F5344CB8AC3E}">
        <p14:creationId xmlns:p14="http://schemas.microsoft.com/office/powerpoint/2010/main" val="189419119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9015" y="404666"/>
            <a:ext cx="8507077" cy="936773"/>
          </a:xfrm>
        </p:spPr>
        <p:txBody>
          <a:bodyPr lIns="108000" tIns="0" rIns="108000" bIns="0"/>
          <a:lstStyle>
            <a:lvl1pPr>
              <a:defRPr sz="2031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Complete with a title here that carries your message on two lines at most for more readability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3691870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4" hasCustomPrompt="1"/>
          </p:nvPr>
        </p:nvSpPr>
        <p:spPr>
          <a:xfrm>
            <a:off x="319015" y="1341438"/>
            <a:ext cx="8507077" cy="4895850"/>
          </a:xfrm>
          <a:prstGeom prst="rect">
            <a:avLst/>
          </a:prstGeom>
        </p:spPr>
        <p:txBody>
          <a:bodyPr lIns="108000" tIns="108000" rIns="108000" bIns="108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 algn="just">
              <a:defRPr>
                <a:solidFill>
                  <a:schemeClr val="tx1"/>
                </a:solidFill>
              </a:defRPr>
            </a:lvl6pPr>
            <a:lvl7pPr algn="just">
              <a:defRPr>
                <a:solidFill>
                  <a:schemeClr val="tx1"/>
                </a:solidFill>
              </a:defRPr>
            </a:lvl7pPr>
            <a:lvl8pPr algn="just">
              <a:defRPr>
                <a:solidFill>
                  <a:schemeClr val="tx1"/>
                </a:solidFill>
              </a:defRPr>
            </a:lvl8pPr>
            <a:lvl9pPr algn="just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Level 1 - </a:t>
            </a:r>
            <a:r>
              <a:rPr lang="en-US">
                <a:solidFill>
                  <a:srgbClr val="503078"/>
                </a:solidFill>
              </a:rPr>
              <a:t>To move to the next level, Alt + Shift + right arrow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 noProof="0"/>
              <a:t>Level </a:t>
            </a:r>
            <a:r>
              <a:rPr lang="en-US"/>
              <a:t>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C34059-D4CA-4210-8E38-CDB64C895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015" y="404666"/>
            <a:ext cx="8507077" cy="936773"/>
          </a:xfrm>
        </p:spPr>
        <p:txBody>
          <a:bodyPr lIns="108000" tIns="0" rIns="108000" bIns="0"/>
          <a:lstStyle>
            <a:lvl1pPr>
              <a:defRPr sz="2031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Complete with a title here that carries your message on two lines at most for more readability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CD65D2-F6BC-44F1-91EF-C5D6903AF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28210021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Text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19017" y="1341440"/>
            <a:ext cx="4126657" cy="4894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 marL="0" marR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77">
                <a:solidFill>
                  <a:schemeClr val="bg2"/>
                </a:solidFill>
              </a:defRPr>
            </a:lvl1pPr>
            <a:lvl2pPr marL="269088" marR="0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 sz="1015">
                <a:solidFill>
                  <a:schemeClr val="tx1"/>
                </a:solidFill>
              </a:defRPr>
            </a:lvl2pPr>
            <a:lvl3pPr marL="270007" marR="0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15">
                <a:solidFill>
                  <a:schemeClr val="tx1"/>
                </a:solidFill>
              </a:defRPr>
            </a:lvl3pPr>
            <a:lvl4pPr marL="486012" marR="0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 sz="831">
                <a:solidFill>
                  <a:schemeClr val="tx1"/>
                </a:solidFill>
              </a:defRPr>
            </a:lvl4pPr>
            <a:lvl5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5pPr>
            <a:lvl6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6pPr>
            <a:lvl7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7pPr>
            <a:lvl8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8pPr>
            <a:lvl9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 sz="738">
                <a:solidFill>
                  <a:schemeClr val="tx1"/>
                </a:solidFill>
              </a:defRPr>
            </a:lvl9pPr>
          </a:lstStyle>
          <a:p>
            <a:pPr marL="0" marR="0" lvl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69088" marR="0" lvl="1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70007" marR="0" lvl="2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486012" marR="0" lvl="3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675017" marR="0" lvl="4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675017" marR="0" lvl="5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675017" marR="0" lvl="6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675017" marR="0" lvl="7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675017" marR="0" lvl="8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699356" y="1341440"/>
            <a:ext cx="4126657" cy="4894975"/>
          </a:xfrm>
          <a:prstGeom prst="rect">
            <a:avLst/>
          </a:prstGeom>
        </p:spPr>
        <p:txBody>
          <a:bodyPr lIns="108000" tIns="108000" rIns="108000" bIns="108000"/>
          <a:lstStyle>
            <a:lvl1pPr marL="0" marR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  <a:lvl2pPr marL="269088" marR="0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>
                <a:solidFill>
                  <a:schemeClr val="tx1"/>
                </a:solidFill>
              </a:defRPr>
            </a:lvl2pPr>
            <a:lvl3pPr marL="270007" marR="0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3pPr>
            <a:lvl4pPr marL="486012" marR="0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>
                <a:solidFill>
                  <a:schemeClr val="tx1"/>
                </a:solidFill>
              </a:defRPr>
            </a:lvl4pPr>
            <a:lvl5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5pPr>
            <a:lvl6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6pPr>
            <a:lvl7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7pPr>
            <a:lvl8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8pPr>
            <a:lvl9pPr marL="675017" marR="0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just" defTabSz="685817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1 - To move to the next level, Alt + Shift + right arrow</a:t>
            </a:r>
          </a:p>
          <a:p>
            <a:pPr marL="269088" marR="0" lvl="1" indent="-269088" algn="just" defTabSz="685817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rgbClr val="503078"/>
              </a:buClr>
              <a:buSzTx/>
              <a:buFont typeface="Tempus Sans ITC" panose="04020404030D07020202" pitchFamily="82" charset="0"/>
              <a:buChar char="/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2</a:t>
            </a:r>
          </a:p>
          <a:p>
            <a:pPr marL="270007" marR="0" lvl="2" indent="0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3</a:t>
            </a:r>
          </a:p>
          <a:p>
            <a:pPr marL="486012" marR="0" lvl="3" indent="-216005" algn="just" defTabSz="685817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›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4</a:t>
            </a:r>
          </a:p>
          <a:p>
            <a:pPr marL="675017" marR="0" lvl="4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5</a:t>
            </a:r>
          </a:p>
          <a:p>
            <a:pPr marL="675017" marR="0" lvl="5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6</a:t>
            </a:r>
          </a:p>
          <a:p>
            <a:pPr marL="675017" marR="0" lvl="6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7</a:t>
            </a:r>
          </a:p>
          <a:p>
            <a:pPr marL="675017" marR="0" lvl="7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8</a:t>
            </a:r>
          </a:p>
          <a:p>
            <a:pPr marL="675017" marR="0" lvl="8" indent="-189005" algn="just" defTabSz="685817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503078"/>
              </a:buClr>
              <a:buSzTx/>
              <a:buFont typeface="Tahoma" panose="020B0604030504040204" pitchFamily="34" charset="0"/>
              <a:buChar char="»"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 9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117083-C0BD-4AA9-A20D-5D62C33B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015" y="404666"/>
            <a:ext cx="8507077" cy="936773"/>
          </a:xfrm>
        </p:spPr>
        <p:txBody>
          <a:bodyPr lIns="108000" tIns="0" rIns="108000" bIns="0"/>
          <a:lstStyle>
            <a:lvl1pPr>
              <a:defRPr sz="2031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Complete with a title here that carries your message on two lines at most for more readability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AE3D882-56E0-4F4A-A1B4-088E6D2D6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Insert a top title here - must not exceed 1 line</a:t>
            </a:r>
          </a:p>
        </p:txBody>
      </p:sp>
    </p:spTree>
    <p:extLst>
      <p:ext uri="{BB962C8B-B14F-4D97-AF65-F5344CB8AC3E}">
        <p14:creationId xmlns:p14="http://schemas.microsoft.com/office/powerpoint/2010/main" val="3570141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to 6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4430" y="1351401"/>
            <a:ext cx="5715624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2031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14430" y="2154024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14430" y="2956647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14430" y="3759270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14430" y="4561893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5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527300" y="1351401"/>
            <a:ext cx="1275626" cy="684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defRPr sz="923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527300" y="4561893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527300" y="3759270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527300" y="2956647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527300" y="2154024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14430" y="5364518"/>
            <a:ext cx="5715624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2031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6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527300" y="5364518"/>
            <a:ext cx="1275626" cy="684000"/>
          </a:xfrm>
          <a:prstGeom prst="rect">
            <a:avLst/>
          </a:prstGeom>
        </p:spPr>
        <p:txBody>
          <a:bodyPr vert="horz" wrap="square" lIns="108000" tIns="108000" rIns="108000" bIns="10800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341074" y="1351401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41074" y="2154024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341074" y="2956647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41074" y="3759270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341074" y="4561893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341074" y="5364518"/>
            <a:ext cx="996923" cy="684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031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12893E4-CA8B-43CB-930D-F5A78D0FB847}"/>
              </a:ext>
            </a:extLst>
          </p:cNvPr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99692" tIns="33231" rIns="996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1" b="1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89114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- 1 to 10 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514430" y="1353824"/>
            <a:ext cx="5941447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marL="0" indent="0" algn="l">
              <a:buClr>
                <a:schemeClr val="bg2"/>
              </a:buClr>
              <a:buFontTx/>
              <a:buNone/>
              <a:defRPr sz="1846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Chapter 1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514430" y="1829365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2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514430" y="2304906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3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514430" y="2780447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4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1514430" y="5633695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10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7663395" y="1353824"/>
            <a:ext cx="1159660" cy="414000"/>
          </a:xfrm>
          <a:prstGeom prst="rect">
            <a:avLst/>
          </a:prstGeom>
        </p:spPr>
        <p:txBody>
          <a:bodyPr wrap="square" tIns="0" bIns="0" anchor="ctr">
            <a:noAutofit/>
          </a:bodyPr>
          <a:lstStyle>
            <a:lvl1pPr algn="l">
              <a:defRPr sz="923" b="0" i="0" cap="none" baseline="0">
                <a:solidFill>
                  <a:schemeClr val="bg2"/>
                </a:solidFill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7663395" y="5633695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663395" y="2780447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663395" y="2304906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7663395" y="1829365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1514430" y="3255988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5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663395" y="3255988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514430" y="3731529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6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1514430" y="4207070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7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7" hasCustomPrompt="1"/>
          </p:nvPr>
        </p:nvSpPr>
        <p:spPr>
          <a:xfrm>
            <a:off x="7663395" y="4207070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 hasCustomPrompt="1"/>
          </p:nvPr>
        </p:nvSpPr>
        <p:spPr>
          <a:xfrm>
            <a:off x="7663395" y="3731529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1514430" y="4682611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8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41" hasCustomPrompt="1"/>
          </p:nvPr>
        </p:nvSpPr>
        <p:spPr>
          <a:xfrm>
            <a:off x="7663395" y="4682611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42" hasCustomPrompt="1"/>
          </p:nvPr>
        </p:nvSpPr>
        <p:spPr>
          <a:xfrm>
            <a:off x="1514430" y="5158152"/>
            <a:ext cx="5941447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1846" i="0" cap="none" noProof="0" dirty="0">
                <a:solidFill>
                  <a:schemeClr val="bg2"/>
                </a:solidFill>
              </a:defRPr>
            </a:lvl1pPr>
          </a:lstStyle>
          <a:p>
            <a:pPr lvl="0">
              <a:buClr>
                <a:schemeClr val="bg2"/>
              </a:buClr>
            </a:pPr>
            <a:r>
              <a:rPr lang="en-US" noProof="0"/>
              <a:t>Chapter 9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44" hasCustomPrompt="1"/>
          </p:nvPr>
        </p:nvSpPr>
        <p:spPr>
          <a:xfrm>
            <a:off x="7663395" y="5158152"/>
            <a:ext cx="1159660" cy="414000"/>
          </a:xfrm>
          <a:prstGeom prst="rect">
            <a:avLst/>
          </a:prstGeom>
        </p:spPr>
        <p:txBody>
          <a:bodyPr vert="horz" wrap="square" lIns="108000" tIns="0" rIns="108000" bIns="0" rtlCol="0" anchor="ctr">
            <a:noAutofit/>
          </a:bodyPr>
          <a:lstStyle>
            <a:lvl1pPr algn="l">
              <a:defRPr lang="fr-FR" sz="923" b="0" i="0" cap="none" noProof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Page x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56" hasCustomPrompt="1"/>
          </p:nvPr>
        </p:nvSpPr>
        <p:spPr>
          <a:xfrm>
            <a:off x="317989" y="1353824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57" hasCustomPrompt="1"/>
          </p:nvPr>
        </p:nvSpPr>
        <p:spPr>
          <a:xfrm>
            <a:off x="317989" y="1829365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8" hasCustomPrompt="1"/>
          </p:nvPr>
        </p:nvSpPr>
        <p:spPr>
          <a:xfrm>
            <a:off x="317989" y="2304906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59" hasCustomPrompt="1"/>
          </p:nvPr>
        </p:nvSpPr>
        <p:spPr>
          <a:xfrm>
            <a:off x="317989" y="2780447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60" hasCustomPrompt="1"/>
          </p:nvPr>
        </p:nvSpPr>
        <p:spPr>
          <a:xfrm>
            <a:off x="317989" y="3255988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05</a:t>
            </a:r>
          </a:p>
        </p:txBody>
      </p:sp>
      <p:sp>
        <p:nvSpPr>
          <p:cNvPr id="61" name="Text Placeholder 4"/>
          <p:cNvSpPr>
            <a:spLocks noGrp="1"/>
          </p:cNvSpPr>
          <p:nvPr>
            <p:ph type="body" sz="quarter" idx="61" hasCustomPrompt="1"/>
          </p:nvPr>
        </p:nvSpPr>
        <p:spPr>
          <a:xfrm>
            <a:off x="317989" y="3731529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06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62" hasCustomPrompt="1"/>
          </p:nvPr>
        </p:nvSpPr>
        <p:spPr>
          <a:xfrm>
            <a:off x="317989" y="4207070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07</a:t>
            </a:r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63" hasCustomPrompt="1"/>
          </p:nvPr>
        </p:nvSpPr>
        <p:spPr>
          <a:xfrm>
            <a:off x="317989" y="4682611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08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64" hasCustomPrompt="1"/>
          </p:nvPr>
        </p:nvSpPr>
        <p:spPr>
          <a:xfrm>
            <a:off x="317989" y="5158152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09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65" hasCustomPrompt="1"/>
          </p:nvPr>
        </p:nvSpPr>
        <p:spPr>
          <a:xfrm>
            <a:off x="317989" y="5633695"/>
            <a:ext cx="996923" cy="414000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1846" b="1" i="0">
                <a:solidFill>
                  <a:schemeClr val="accent1"/>
                </a:solidFill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10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BF9AB1F-B1A5-4CA3-89F2-C1FE70B60031}"/>
              </a:ext>
            </a:extLst>
          </p:cNvPr>
          <p:cNvSpPr txBox="1">
            <a:spLocks/>
          </p:cNvSpPr>
          <p:nvPr userDrawn="1"/>
        </p:nvSpPr>
        <p:spPr>
          <a:xfrm>
            <a:off x="312405" y="404665"/>
            <a:ext cx="8507077" cy="863748"/>
          </a:xfrm>
          <a:prstGeom prst="rect">
            <a:avLst/>
          </a:prstGeom>
          <a:noFill/>
        </p:spPr>
        <p:txBody>
          <a:bodyPr vert="horz" lIns="99692" tIns="33231" rIns="99692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31" b="1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28579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>
            <a:extLst>
              <a:ext uri="{FF2B5EF4-FFF2-40B4-BE49-F238E27FC236}">
                <a16:creationId xmlns:a16="http://schemas.microsoft.com/office/drawing/2014/main" id="{9958CAEC-A3F3-48C9-B375-FDD78D365A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216804" cy="4725900"/>
          </a:xfrm>
          <a:prstGeom prst="rect">
            <a:avLst/>
          </a:prstGeom>
        </p:spPr>
      </p:pic>
      <p:sp>
        <p:nvSpPr>
          <p:cNvPr id="9" name="Espace réservé pour une image  35">
            <a:extLst>
              <a:ext uri="{FF2B5EF4-FFF2-40B4-BE49-F238E27FC236}">
                <a16:creationId xmlns:a16="http://schemas.microsoft.com/office/drawing/2014/main" id="{7619CF03-338D-4AB0-A9F3-F670B4C169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2"/>
                </a:solidFill>
                <a:latin typeface="+mj-lt"/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10626" y="3334423"/>
            <a:ext cx="5815385" cy="964800"/>
          </a:xfrm>
        </p:spPr>
        <p:txBody>
          <a:bodyPr lIns="108000" tIns="108000" rIns="0" anchor="t">
            <a:noAutofit/>
          </a:bodyPr>
          <a:lstStyle>
            <a:lvl1pPr algn="r">
              <a:defRPr sz="2215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Chapter slide headline</a:t>
            </a:r>
          </a:p>
        </p:txBody>
      </p:sp>
    </p:spTree>
    <p:extLst>
      <p:ext uri="{BB962C8B-B14F-4D97-AF65-F5344CB8AC3E}">
        <p14:creationId xmlns:p14="http://schemas.microsoft.com/office/powerpoint/2010/main" val="14235396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lue Grey ligh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1">
            <a:extLst>
              <a:ext uri="{FF2B5EF4-FFF2-40B4-BE49-F238E27FC236}">
                <a16:creationId xmlns:a16="http://schemas.microsoft.com/office/drawing/2014/main" id="{876A8560-9D71-40E3-B01C-AEB2F337D6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66"/>
            <a:ext cx="3216804" cy="4725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anchor="t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2"/>
                </a:solidFill>
                <a:latin typeface="+mj-lt"/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10626" y="3334423"/>
            <a:ext cx="5815385" cy="964800"/>
          </a:xfrm>
        </p:spPr>
        <p:txBody>
          <a:bodyPr lIns="108000" tIns="108000" rIns="0" anchor="t">
            <a:noAutofit/>
          </a:bodyPr>
          <a:lstStyle>
            <a:lvl1pPr algn="r">
              <a:defRPr sz="2215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/>
              <a:t>Chapter slide headline</a:t>
            </a:r>
          </a:p>
        </p:txBody>
      </p:sp>
      <p:sp>
        <p:nvSpPr>
          <p:cNvPr id="10" name="Espace réservé pour une image  35">
            <a:extLst>
              <a:ext uri="{FF2B5EF4-FFF2-40B4-BE49-F238E27FC236}">
                <a16:creationId xmlns:a16="http://schemas.microsoft.com/office/drawing/2014/main" id="{420EEE7C-A570-4C11-B267-7E56E4E0F6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</p:spTree>
    <p:extLst>
      <p:ext uri="{BB962C8B-B14F-4D97-AF65-F5344CB8AC3E}">
        <p14:creationId xmlns:p14="http://schemas.microsoft.com/office/powerpoint/2010/main" val="1128716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Blue gre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35">
            <a:extLst>
              <a:ext uri="{FF2B5EF4-FFF2-40B4-BE49-F238E27FC236}">
                <a16:creationId xmlns:a16="http://schemas.microsoft.com/office/drawing/2014/main" id="{B0581D80-6DF0-46C1-B8B4-9AEB044D6A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9566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350" b="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here</a:t>
            </a:r>
            <a:br>
              <a:rPr lang="en-US" noProof="0"/>
            </a:br>
            <a:r>
              <a:rPr lang="en-US" noProof="0"/>
              <a:t>to insert a picture	&gt;&gt;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40" y="3334423"/>
            <a:ext cx="787569" cy="964800"/>
          </a:xfrm>
          <a:prstGeom prst="rect">
            <a:avLst/>
          </a:prstGeom>
          <a:noFill/>
        </p:spPr>
        <p:txBody>
          <a:bodyPr lIns="0" rIns="0" bIns="108000" anchor="t">
            <a:noAutofit/>
          </a:bodyPr>
          <a:lstStyle>
            <a:lvl1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bg1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1"/>
                </a:solidFill>
                <a:latin typeface="+mj-lt"/>
              </a:defRPr>
            </a:lvl1pPr>
            <a:lvl2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2pPr>
            <a:lvl3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3pPr>
            <a:lvl4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cap="none" baseline="0">
                <a:solidFill>
                  <a:schemeClr val="bg2"/>
                </a:solidFill>
              </a:defRPr>
            </a:lvl4pPr>
            <a:lvl5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5pPr>
            <a:lvl6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>
                <a:solidFill>
                  <a:schemeClr val="bg2"/>
                </a:solidFill>
              </a:defRPr>
            </a:lvl6pPr>
            <a:lvl7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7pPr>
            <a:lvl8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8pPr>
            <a:lvl9pPr marL="0" indent="-189005" algn="just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500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010626" y="3334423"/>
            <a:ext cx="5815385" cy="964800"/>
          </a:xfrm>
        </p:spPr>
        <p:txBody>
          <a:bodyPr lIns="108000" tIns="108000" rIns="0" anchor="t">
            <a:noAutofit/>
          </a:bodyPr>
          <a:lstStyle>
            <a:lvl1pPr algn="r">
              <a:defRPr sz="2215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Chapter slide headline</a:t>
            </a:r>
          </a:p>
        </p:txBody>
      </p:sp>
      <p:pic>
        <p:nvPicPr>
          <p:cNvPr id="8" name="Image 11">
            <a:extLst>
              <a:ext uri="{FF2B5EF4-FFF2-40B4-BE49-F238E27FC236}">
                <a16:creationId xmlns:a16="http://schemas.microsoft.com/office/drawing/2014/main" id="{43547D91-58CE-4E4A-A770-D00C92D4D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66"/>
            <a:ext cx="3216804" cy="47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51219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40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033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B3632E-DD50-4ECF-A35B-3308B06BC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202" t="-96964" r="-161202" b="-969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71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19017" y="404665"/>
            <a:ext cx="3982954" cy="326140"/>
          </a:xfrm>
        </p:spPr>
        <p:txBody>
          <a:bodyPr lIns="108000" tIns="36000" rIns="108000" bIns="0"/>
          <a:lstStyle>
            <a:lvl1pPr>
              <a:defRPr sz="1651" baseline="0">
                <a:solidFill>
                  <a:schemeClr val="bg2"/>
                </a:solidFill>
              </a:defRPr>
            </a:lvl1pPr>
          </a:lstStyle>
          <a:p>
            <a:r>
              <a:rPr lang="en-US" noProof="0" err="1"/>
              <a:t>Colour</a:t>
            </a:r>
            <a:r>
              <a:rPr lang="en-US" noProof="0"/>
              <a:t> &amp; Font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9063" y="404666"/>
            <a:ext cx="4380420" cy="108011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050" b="1" noProof="0">
                <a:solidFill>
                  <a:schemeClr val="bg2"/>
                </a:solidFill>
              </a:rPr>
              <a:t>Remaining bug</a:t>
            </a:r>
            <a:endParaRPr lang="en-US" sz="1050" noProof="0">
              <a:solidFill>
                <a:schemeClr val="bg2"/>
              </a:solidFill>
            </a:endParaRPr>
          </a:p>
          <a:p>
            <a:pPr algn="r"/>
            <a:r>
              <a:rPr lang="en-US" sz="1050" noProof="0">
                <a:solidFill>
                  <a:schemeClr val="bg2"/>
                </a:solidFill>
              </a:rPr>
              <a:t>Print issue is reported with Font </a:t>
            </a:r>
            <a:r>
              <a:rPr lang="en-US" sz="1050" baseline="0" noProof="0">
                <a:solidFill>
                  <a:schemeClr val="bg2"/>
                </a:solidFill>
              </a:rPr>
              <a:t> Tahoma in italic when the document is save as a PDF with MS PPT. </a:t>
            </a:r>
          </a:p>
          <a:p>
            <a:pPr algn="r"/>
            <a:r>
              <a:rPr lang="en-US" sz="1050" b="1" baseline="0" noProof="0">
                <a:solidFill>
                  <a:schemeClr val="bg2"/>
                </a:solidFill>
              </a:rPr>
              <a:t>Work around solution: generate with Pdf Creator.</a:t>
            </a:r>
            <a:endParaRPr lang="en-US" sz="1050" b="1" noProof="0">
              <a:solidFill>
                <a:schemeClr val="bg2"/>
              </a:solidFill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19015" y="144314"/>
            <a:ext cx="8507077" cy="260350"/>
          </a:xfrm>
          <a:prstGeom prst="rect">
            <a:avLst/>
          </a:prstGeom>
          <a:ln>
            <a:noFill/>
          </a:ln>
        </p:spPr>
        <p:txBody>
          <a:bodyPr lIns="108000" tIns="0" rIns="108000" bIns="0" anchor="b"/>
          <a:lstStyle>
            <a:lvl1pPr>
              <a:spcBef>
                <a:spcPts val="0"/>
              </a:spcBef>
              <a:defRPr sz="923" i="0" cap="all" baseline="0">
                <a:solidFill>
                  <a:schemeClr val="accent4"/>
                </a:solidFill>
                <a:latin typeface="+mj-lt"/>
              </a:defRPr>
            </a:lvl1pPr>
            <a:lvl2pPr>
              <a:defRPr sz="750"/>
            </a:lvl2pPr>
          </a:lstStyle>
          <a:p>
            <a:pPr lvl="0"/>
            <a:r>
              <a:rPr lang="en-US" noProof="0"/>
              <a:t>How to use the Wavestone ppt template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06" y="730808"/>
            <a:ext cx="4126656" cy="753979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200" b="1" noProof="0">
                <a:solidFill>
                  <a:schemeClr val="bg2"/>
                </a:solidFill>
              </a:rPr>
              <a:t>Shortcut to switch</a:t>
            </a:r>
            <a:r>
              <a:rPr lang="en-US" sz="1200" b="1" baseline="0" noProof="0">
                <a:solidFill>
                  <a:schemeClr val="bg2"/>
                </a:solidFill>
              </a:rPr>
              <a:t> text level :</a:t>
            </a:r>
            <a:endParaRPr lang="en-US" sz="1200" b="1" noProof="0">
              <a:solidFill>
                <a:schemeClr val="bg2"/>
              </a:solidFill>
            </a:endParaRPr>
          </a:p>
          <a:p>
            <a:pPr algn="r"/>
            <a:r>
              <a:rPr lang="en-US" sz="1200" b="0" noProof="0">
                <a:solidFill>
                  <a:schemeClr val="bg2"/>
                </a:solidFill>
              </a:rPr>
              <a:t>Shift</a:t>
            </a:r>
            <a:r>
              <a:rPr lang="en-US" sz="1200" b="0" baseline="0" noProof="0">
                <a:solidFill>
                  <a:schemeClr val="bg2"/>
                </a:solidFill>
              </a:rPr>
              <a:t> + Alt + Right/Left arrow</a:t>
            </a:r>
            <a:endParaRPr lang="en-US" sz="1200" b="0" noProof="0">
              <a:solidFill>
                <a:schemeClr val="bg2"/>
              </a:solidFill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94F6D0A-3D2F-47A0-A857-DCDD4D882B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3176284"/>
              </p:ext>
            </p:extLst>
          </p:nvPr>
        </p:nvGraphicFramePr>
        <p:xfrm>
          <a:off x="364549" y="3212976"/>
          <a:ext cx="8671013" cy="4053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1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6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9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000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9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4884">
                <a:tc>
                  <a:txBody>
                    <a:bodyPr/>
                    <a:lstStyle/>
                    <a:p>
                      <a:r>
                        <a:rPr lang="en-US" sz="900" b="1" noProof="0"/>
                        <a:t>Level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size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</a:t>
                      </a:r>
                      <a:r>
                        <a:rPr lang="en-US" sz="900" b="1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indentation</a:t>
                      </a:r>
                      <a:endParaRPr lang="en-US" sz="900" b="1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spacing</a:t>
                      </a:r>
                    </a:p>
                  </a:txBody>
                  <a:tcPr marL="84406" marR="8440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r>
                        <a:rPr lang="en-US" sz="1000" i="0" kern="1200" cap="all" baseline="0" noProof="0">
                          <a:solidFill>
                            <a:schemeClr val="accent4"/>
                          </a:solidFill>
                          <a:latin typeface="+mj-lt"/>
                          <a:ea typeface="+mn-ea"/>
                          <a:cs typeface="+mn-cs"/>
                        </a:rPr>
                        <a:t>TOP TITLE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 / 132 / 129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 CAPS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471">
                <a:tc>
                  <a:txBody>
                    <a:bodyPr/>
                    <a:lstStyle/>
                    <a:p>
                      <a:r>
                        <a:rPr lang="en-US" sz="2200" kern="1200" baseline="0" noProof="0">
                          <a:solidFill>
                            <a:schemeClr val="bg2"/>
                          </a:solidFill>
                          <a:latin typeface="+mj-lt"/>
                          <a:ea typeface="+mj-ea"/>
                          <a:cs typeface="+mj-cs"/>
                        </a:rPr>
                        <a:t>Title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Headings</a:t>
                      </a:r>
                    </a:p>
                    <a:p>
                      <a:pPr algn="ctr"/>
                      <a:endParaRPr lang="en-US" sz="1000" i="0" kern="1200" cap="none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= 0 cm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lvl="0"/>
                      <a:r>
                        <a:rPr lang="en-US" sz="1600" i="0" kern="1200" cap="none" baseline="0" noProof="0">
                          <a:solidFill>
                            <a:srgbClr val="503078"/>
                          </a:solidFill>
                          <a:latin typeface="+mn-lt"/>
                          <a:ea typeface="+mn-ea"/>
                          <a:cs typeface="+mn-cs"/>
                        </a:rPr>
                        <a:t>Level 1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/ 48 /120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  <a:endParaRPr lang="en-US" sz="1000" i="0" kern="1200" cap="all" baseline="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0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2"/>
                        </a:buClr>
                        <a:buFont typeface="Tempus Sans ITC" panose="04020404030D07020202" pitchFamily="82" charset="0"/>
                        <a:buChar char="/"/>
                      </a:pP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Tempus Sans ITC</a:t>
                      </a:r>
                      <a:b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002F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3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›"/>
                      </a:pPr>
                      <a:r>
                        <a:rPr lang="en-US" sz="12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Tahoma" panose="020B0604030504040204" pitchFamily="34" charset="0"/>
                        <a:buNone/>
                      </a:pP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 </a:t>
                      </a:r>
                      <a:b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cap="none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203A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1,8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84"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bg2"/>
                        </a:buClr>
                        <a:buFont typeface="Tahoma" panose="020B0604030504040204" pitchFamily="34" charset="0"/>
                        <a:buChar char="»"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Tahoma body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kern="1200" cap="all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/ 95 / 95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Font Tahoma</a:t>
                      </a:r>
                      <a:b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 00BB</a:t>
                      </a:r>
                    </a:p>
                    <a:p>
                      <a:pPr algn="ctr"/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Before text </a:t>
                      </a:r>
                      <a:r>
                        <a:rPr lang="en-US" sz="1000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2,5 cm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000" kern="1200" noProof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</a:t>
                      </a:r>
                      <a:endParaRPr lang="en-US" sz="1000" kern="1200" noProof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 line spacing</a:t>
                      </a:r>
                    </a:p>
                  </a:txBody>
                  <a:tcPr marL="84406" marR="844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Inhaltsplatzhalter 3">
            <a:extLst>
              <a:ext uri="{FF2B5EF4-FFF2-40B4-BE49-F238E27FC236}">
                <a16:creationId xmlns:a16="http://schemas.microsoft.com/office/drawing/2014/main" id="{73231693-0D51-4F7C-AC74-C0D2CA99BFCD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793666078"/>
              </p:ext>
            </p:extLst>
          </p:nvPr>
        </p:nvGraphicFramePr>
        <p:xfrm>
          <a:off x="335141" y="1460083"/>
          <a:ext cx="8520100" cy="1772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682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1" kern="1200" noProof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Color scheme</a:t>
                      </a:r>
                    </a:p>
                  </a:txBody>
                  <a:tcPr marL="66462" marR="0" marT="72000" marB="72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de-DE" sz="800" b="0" i="1" u="non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0" marT="72000" marB="72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1</a:t>
                      </a:r>
                    </a:p>
                  </a:txBody>
                  <a:tcPr marL="66462" marR="0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Background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Text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1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2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3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4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5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900" b="0" i="0" u="none" noProof="0">
                          <a:solidFill>
                            <a:schemeClr val="bg2"/>
                          </a:solidFill>
                          <a:latin typeface="+mn-lt"/>
                          <a:cs typeface="Arial" pitchFamily="34" charset="0"/>
                        </a:rPr>
                        <a:t>Accent 6</a:t>
                      </a:r>
                    </a:p>
                  </a:txBody>
                  <a:tcPr marL="66462" marR="99692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0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i="1" u="none" noProof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66462" marR="99692" marT="72000" marB="7200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R 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V 255</a:t>
                      </a:r>
                      <a:b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B 255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95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48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120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246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84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140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204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199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70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105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255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99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33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000" i="0" u="none" noProof="0">
                          <a:solidFill>
                            <a:srgbClr val="000000"/>
                          </a:solidFill>
                          <a:latin typeface="+mn-lt"/>
                          <a:cs typeface="Arial" pitchFamily="34" charset="0"/>
                        </a:rPr>
                        <a:t>166</a:t>
                      </a:r>
                    </a:p>
                  </a:txBody>
                  <a:tcPr marL="81798" marR="81798" marT="36000" marB="3600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7">
            <a:extLst>
              <a:ext uri="{FF2B5EF4-FFF2-40B4-BE49-F238E27FC236}">
                <a16:creationId xmlns:a16="http://schemas.microsoft.com/office/drawing/2014/main" id="{A455E743-C0D9-41D7-9915-6CED3343A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6" y="863152"/>
            <a:ext cx="437551" cy="4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71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591E704-3F17-404C-B460-AD92F7BC6294}"/>
              </a:ext>
            </a:extLst>
          </p:cNvPr>
          <p:cNvSpPr txBox="1">
            <a:spLocks/>
          </p:cNvSpPr>
          <p:nvPr userDrawn="1"/>
        </p:nvSpPr>
        <p:spPr>
          <a:xfrm>
            <a:off x="359999" y="531693"/>
            <a:ext cx="8460151" cy="664615"/>
          </a:xfrm>
          <a:prstGeom prst="rect">
            <a:avLst/>
          </a:prstGeom>
          <a:noFill/>
        </p:spPr>
        <p:txBody>
          <a:bodyPr vert="horz" lIns="92023" tIns="30675" rIns="92023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75" b="1" noProof="0"/>
              <a:t>AGENDA</a:t>
            </a:r>
          </a:p>
        </p:txBody>
      </p:sp>
      <p:grpSp>
        <p:nvGrpSpPr>
          <p:cNvPr id="45" name="SP Agenda Section" hidden="1">
            <a:extLst>
              <a:ext uri="{FF2B5EF4-FFF2-40B4-BE49-F238E27FC236}">
                <a16:creationId xmlns:a16="http://schemas.microsoft.com/office/drawing/2014/main" id="{F2857B72-76E8-416F-990A-0E465F5B54C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295400"/>
            <a:ext cx="8444086" cy="552002"/>
            <a:chOff x="350973" y="1196307"/>
            <a:chExt cx="6173651" cy="552002"/>
          </a:xfrm>
        </p:grpSpPr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F1FB3B8E-CCCB-4799-86AC-E6E1C7DEB80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59B50CB9-7FA6-4B89-BE45-50C8B85C7E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4" name="Rectangle 53" hidden="1">
              <a:extLst>
                <a:ext uri="{FF2B5EF4-FFF2-40B4-BE49-F238E27FC236}">
                  <a16:creationId xmlns:a16="http://schemas.microsoft.com/office/drawing/2014/main" id="{114E5980-B6EF-4F21-8788-F077C72B0F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29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5" name="SP Agenda Section Highlight" hidden="1">
            <a:extLst>
              <a:ext uri="{FF2B5EF4-FFF2-40B4-BE49-F238E27FC236}">
                <a16:creationId xmlns:a16="http://schemas.microsoft.com/office/drawing/2014/main" id="{AF096DB6-BE40-42C7-B292-AB2B0E3628DC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828800"/>
            <a:ext cx="8444087" cy="552002"/>
            <a:chOff x="350973" y="1196307"/>
            <a:chExt cx="6173652" cy="552002"/>
          </a:xfrm>
        </p:grpSpPr>
        <p:sp>
          <p:nvSpPr>
            <p:cNvPr id="56" name="Rectangle 55" hidden="1">
              <a:extLst>
                <a:ext uri="{FF2B5EF4-FFF2-40B4-BE49-F238E27FC236}">
                  <a16:creationId xmlns:a16="http://schemas.microsoft.com/office/drawing/2014/main" id="{588DDC6B-5ECF-498B-8DBA-366E2A3A0B1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7" name="Rectangle 56" hidden="1">
              <a:extLst>
                <a:ext uri="{FF2B5EF4-FFF2-40B4-BE49-F238E27FC236}">
                  <a16:creationId xmlns:a16="http://schemas.microsoft.com/office/drawing/2014/main" id="{4CCAC344-1E2F-48B9-95CE-33982A7D3EFB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8" name="Rectangle 57" hidden="1">
              <a:extLst>
                <a:ext uri="{FF2B5EF4-FFF2-40B4-BE49-F238E27FC236}">
                  <a16:creationId xmlns:a16="http://schemas.microsoft.com/office/drawing/2014/main" id="{6A7C46F4-B4A6-461C-AAB6-CCDBCD1DC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3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9" name="SP Agenda Subsection" hidden="1">
            <a:extLst>
              <a:ext uri="{FF2B5EF4-FFF2-40B4-BE49-F238E27FC236}">
                <a16:creationId xmlns:a16="http://schemas.microsoft.com/office/drawing/2014/main" id="{A68D29B9-A522-4D76-9EEA-80D6DB90932E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356260"/>
            <a:ext cx="8444087" cy="552002"/>
            <a:chOff x="350973" y="1196307"/>
            <a:chExt cx="6173652" cy="552002"/>
          </a:xfrm>
        </p:grpSpPr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9B4CD365-D4A9-4D87-8F1A-E7CBEE002C65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1" name="Rectangle 60" hidden="1">
              <a:extLst>
                <a:ext uri="{FF2B5EF4-FFF2-40B4-BE49-F238E27FC236}">
                  <a16:creationId xmlns:a16="http://schemas.microsoft.com/office/drawing/2014/main" id="{259E57C0-7D15-4D42-99B0-388B0AD38040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2" name="Rectangle 61" hidden="1">
              <a:extLst>
                <a:ext uri="{FF2B5EF4-FFF2-40B4-BE49-F238E27FC236}">
                  <a16:creationId xmlns:a16="http://schemas.microsoft.com/office/drawing/2014/main" id="{890BE66A-B31C-40B5-8209-60FA2F2E0D9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4" y="1196308"/>
              <a:ext cx="51553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63" name="SP Agenda Subsection Highlight" hidden="1">
            <a:extLst>
              <a:ext uri="{FF2B5EF4-FFF2-40B4-BE49-F238E27FC236}">
                <a16:creationId xmlns:a16="http://schemas.microsoft.com/office/drawing/2014/main" id="{0AC8024E-800F-4D27-81F5-31D2DEC50AB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908261"/>
            <a:ext cx="8444087" cy="552002"/>
            <a:chOff x="350973" y="1196307"/>
            <a:chExt cx="6173652" cy="552002"/>
          </a:xfrm>
        </p:grpSpPr>
        <p:sp>
          <p:nvSpPr>
            <p:cNvPr id="64" name="Rectangle 63" hidden="1">
              <a:extLst>
                <a:ext uri="{FF2B5EF4-FFF2-40B4-BE49-F238E27FC236}">
                  <a16:creationId xmlns:a16="http://schemas.microsoft.com/office/drawing/2014/main" id="{60B5CDE7-2CF2-495E-81C2-BBB8131B9DB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5" name="Rectangle 64" hidden="1">
              <a:extLst>
                <a:ext uri="{FF2B5EF4-FFF2-40B4-BE49-F238E27FC236}">
                  <a16:creationId xmlns:a16="http://schemas.microsoft.com/office/drawing/2014/main" id="{927B3B1A-DD17-4FB3-8083-0E50D87656B3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6" name="Rectangle 65" hidden="1">
              <a:extLst>
                <a:ext uri="{FF2B5EF4-FFF2-40B4-BE49-F238E27FC236}">
                  <a16:creationId xmlns:a16="http://schemas.microsoft.com/office/drawing/2014/main" id="{C8399873-18C4-49BB-9AC4-3A8655D4B77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3" y="1196308"/>
              <a:ext cx="515532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33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591E704-3F17-404C-B460-AD92F7BC6294}"/>
              </a:ext>
            </a:extLst>
          </p:cNvPr>
          <p:cNvSpPr txBox="1">
            <a:spLocks/>
          </p:cNvSpPr>
          <p:nvPr userDrawn="1"/>
        </p:nvSpPr>
        <p:spPr>
          <a:xfrm>
            <a:off x="359999" y="531693"/>
            <a:ext cx="8460151" cy="664615"/>
          </a:xfrm>
          <a:prstGeom prst="rect">
            <a:avLst/>
          </a:prstGeom>
          <a:noFill/>
        </p:spPr>
        <p:txBody>
          <a:bodyPr vert="horz" lIns="92023" tIns="30675" rIns="92023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75" b="1" noProof="0"/>
              <a:t>AGENDA</a:t>
            </a:r>
          </a:p>
        </p:txBody>
      </p:sp>
      <p:grpSp>
        <p:nvGrpSpPr>
          <p:cNvPr id="45" name="SP Agenda Section" hidden="1">
            <a:extLst>
              <a:ext uri="{FF2B5EF4-FFF2-40B4-BE49-F238E27FC236}">
                <a16:creationId xmlns:a16="http://schemas.microsoft.com/office/drawing/2014/main" id="{F2857B72-76E8-416F-990A-0E465F5B54C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295400"/>
            <a:ext cx="8444086" cy="552002"/>
            <a:chOff x="350973" y="1196307"/>
            <a:chExt cx="6173651" cy="552002"/>
          </a:xfrm>
        </p:grpSpPr>
        <p:sp>
          <p:nvSpPr>
            <p:cNvPr id="52" name="Rectangle 51" hidden="1">
              <a:extLst>
                <a:ext uri="{FF2B5EF4-FFF2-40B4-BE49-F238E27FC236}">
                  <a16:creationId xmlns:a16="http://schemas.microsoft.com/office/drawing/2014/main" id="{F1FB3B8E-CCCB-4799-86AC-E6E1C7DEB80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3" name="Rectangle 52" hidden="1">
              <a:extLst>
                <a:ext uri="{FF2B5EF4-FFF2-40B4-BE49-F238E27FC236}">
                  <a16:creationId xmlns:a16="http://schemas.microsoft.com/office/drawing/2014/main" id="{59B50CB9-7FA6-4B89-BE45-50C8B85C7E72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4" name="Rectangle 53" hidden="1">
              <a:extLst>
                <a:ext uri="{FF2B5EF4-FFF2-40B4-BE49-F238E27FC236}">
                  <a16:creationId xmlns:a16="http://schemas.microsoft.com/office/drawing/2014/main" id="{114E5980-B6EF-4F21-8788-F077C72B0FF0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29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5" name="SP Agenda Section Highlight" hidden="1">
            <a:extLst>
              <a:ext uri="{FF2B5EF4-FFF2-40B4-BE49-F238E27FC236}">
                <a16:creationId xmlns:a16="http://schemas.microsoft.com/office/drawing/2014/main" id="{AF096DB6-BE40-42C7-B292-AB2B0E3628DC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1828800"/>
            <a:ext cx="8444087" cy="552002"/>
            <a:chOff x="350973" y="1196307"/>
            <a:chExt cx="6173652" cy="552002"/>
          </a:xfrm>
        </p:grpSpPr>
        <p:sp>
          <p:nvSpPr>
            <p:cNvPr id="56" name="Rectangle 55" hidden="1">
              <a:extLst>
                <a:ext uri="{FF2B5EF4-FFF2-40B4-BE49-F238E27FC236}">
                  <a16:creationId xmlns:a16="http://schemas.microsoft.com/office/drawing/2014/main" id="{588DDC6B-5ECF-498B-8DBA-366E2A3A0B1D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57" name="Rectangle 56" hidden="1">
              <a:extLst>
                <a:ext uri="{FF2B5EF4-FFF2-40B4-BE49-F238E27FC236}">
                  <a16:creationId xmlns:a16="http://schemas.microsoft.com/office/drawing/2014/main" id="{4CCAC344-1E2F-48B9-95CE-33982A7D3EFB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58" name="Rectangle 57" hidden="1">
              <a:extLst>
                <a:ext uri="{FF2B5EF4-FFF2-40B4-BE49-F238E27FC236}">
                  <a16:creationId xmlns:a16="http://schemas.microsoft.com/office/drawing/2014/main" id="{6A7C46F4-B4A6-461C-AAB6-CCDBCD1DCB81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5" y="1196308"/>
              <a:ext cx="51553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59" name="SP Agenda Subsection" hidden="1">
            <a:extLst>
              <a:ext uri="{FF2B5EF4-FFF2-40B4-BE49-F238E27FC236}">
                <a16:creationId xmlns:a16="http://schemas.microsoft.com/office/drawing/2014/main" id="{A68D29B9-A522-4D76-9EEA-80D6DB90932E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356260"/>
            <a:ext cx="8444087" cy="552002"/>
            <a:chOff x="350973" y="1196307"/>
            <a:chExt cx="6173652" cy="552002"/>
          </a:xfrm>
        </p:grpSpPr>
        <p:sp>
          <p:nvSpPr>
            <p:cNvPr id="60" name="Rectangle 59" hidden="1">
              <a:extLst>
                <a:ext uri="{FF2B5EF4-FFF2-40B4-BE49-F238E27FC236}">
                  <a16:creationId xmlns:a16="http://schemas.microsoft.com/office/drawing/2014/main" id="{9B4CD365-D4A9-4D87-8F1A-E7CBEE002C65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1" name="Rectangle 60" hidden="1">
              <a:extLst>
                <a:ext uri="{FF2B5EF4-FFF2-40B4-BE49-F238E27FC236}">
                  <a16:creationId xmlns:a16="http://schemas.microsoft.com/office/drawing/2014/main" id="{259E57C0-7D15-4D42-99B0-388B0AD38040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2" name="Rectangle 61" hidden="1">
              <a:extLst>
                <a:ext uri="{FF2B5EF4-FFF2-40B4-BE49-F238E27FC236}">
                  <a16:creationId xmlns:a16="http://schemas.microsoft.com/office/drawing/2014/main" id="{890BE66A-B31C-40B5-8209-60FA2F2E0D99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4" y="1196308"/>
              <a:ext cx="51553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  <p:grpSp>
        <p:nvGrpSpPr>
          <p:cNvPr id="63" name="SP Agenda Subsection Highlight" hidden="1">
            <a:extLst>
              <a:ext uri="{FF2B5EF4-FFF2-40B4-BE49-F238E27FC236}">
                <a16:creationId xmlns:a16="http://schemas.microsoft.com/office/drawing/2014/main" id="{0AC8024E-800F-4D27-81F5-31D2DEC50AB7}"/>
              </a:ext>
            </a:extLst>
          </p:cNvPr>
          <p:cNvGrpSpPr>
            <a:grpSpLocks/>
          </p:cNvGrpSpPr>
          <p:nvPr userDrawn="1"/>
        </p:nvGrpSpPr>
        <p:grpSpPr>
          <a:xfrm>
            <a:off x="349957" y="2908261"/>
            <a:ext cx="8444087" cy="552002"/>
            <a:chOff x="350973" y="1196307"/>
            <a:chExt cx="6173652" cy="552002"/>
          </a:xfrm>
        </p:grpSpPr>
        <p:sp>
          <p:nvSpPr>
            <p:cNvPr id="64" name="Rectangle 63" hidden="1">
              <a:extLst>
                <a:ext uri="{FF2B5EF4-FFF2-40B4-BE49-F238E27FC236}">
                  <a16:creationId xmlns:a16="http://schemas.microsoft.com/office/drawing/2014/main" id="{60B5CDE7-2CF2-495E-81C2-BBB8131B9DBC}"/>
                </a:ext>
              </a:extLst>
            </p:cNvPr>
            <p:cNvSpPr>
              <a:spLocks/>
            </p:cNvSpPr>
            <p:nvPr userDrawn="1"/>
          </p:nvSpPr>
          <p:spPr>
            <a:xfrm>
              <a:off x="350973" y="1196307"/>
              <a:ext cx="792000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-214732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Char char="/"/>
                <a:tabLst/>
                <a:defRPr/>
              </a:pPr>
              <a:r>
                <a:rPr lang="en-US" sz="1534" b="1" i="0" kern="1200" cap="none" baseline="0" noProof="0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&lt;N&gt;</a:t>
              </a:r>
            </a:p>
          </p:txBody>
        </p:sp>
        <p:sp>
          <p:nvSpPr>
            <p:cNvPr id="65" name="Rectangle 64" hidden="1">
              <a:extLst>
                <a:ext uri="{FF2B5EF4-FFF2-40B4-BE49-F238E27FC236}">
                  <a16:creationId xmlns:a16="http://schemas.microsoft.com/office/drawing/2014/main" id="{927B3B1A-DD17-4FB3-8083-0E50D87656B3}"/>
                </a:ext>
              </a:extLst>
            </p:cNvPr>
            <p:cNvSpPr>
              <a:spLocks/>
            </p:cNvSpPr>
            <p:nvPr userDrawn="1"/>
          </p:nvSpPr>
          <p:spPr>
            <a:xfrm>
              <a:off x="1142970" y="1196308"/>
              <a:ext cx="4498711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1534" b="1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&lt;TEXT&gt;</a:t>
              </a:r>
            </a:p>
          </p:txBody>
        </p:sp>
        <p:sp>
          <p:nvSpPr>
            <p:cNvPr id="66" name="Rectangle 65" hidden="1">
              <a:extLst>
                <a:ext uri="{FF2B5EF4-FFF2-40B4-BE49-F238E27FC236}">
                  <a16:creationId xmlns:a16="http://schemas.microsoft.com/office/drawing/2014/main" id="{C8399873-18C4-49BB-9AC4-3A8655D4B77C}"/>
                </a:ext>
              </a:extLst>
            </p:cNvPr>
            <p:cNvSpPr>
              <a:spLocks/>
            </p:cNvSpPr>
            <p:nvPr userDrawn="1"/>
          </p:nvSpPr>
          <p:spPr>
            <a:xfrm>
              <a:off x="6009093" y="1196308"/>
              <a:ext cx="515532" cy="55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474796" rtl="0" eaLnBrk="1" fontAlgn="auto" latinLnBrk="0" hangingPunct="1">
                <a:lnSpc>
                  <a:spcPct val="100000"/>
                </a:lnSpc>
                <a:spcBef>
                  <a:spcPts val="341"/>
                </a:spcBef>
                <a:spcAft>
                  <a:spcPts val="0"/>
                </a:spcAft>
                <a:buClr>
                  <a:schemeClr val="bg2"/>
                </a:buClr>
                <a:buSzTx/>
                <a:buFont typeface="Tempus Sans ITC" panose="04020404030D07020202" pitchFamily="82" charset="0"/>
                <a:buNone/>
                <a:tabLst/>
                <a:defRPr/>
              </a:pPr>
              <a:r>
                <a:rPr lang="en-US" sz="852" b="0" i="0" kern="1200" cap="none" baseline="0" noProof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Page &lt;P&gt;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46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Silver Grey 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" r="-184259" b="-45082"/>
          <a:stretch/>
        </p:blipFill>
        <p:spPr>
          <a:xfrm>
            <a:off x="0" y="-1"/>
            <a:ext cx="9144000" cy="685641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160931" y="3342167"/>
            <a:ext cx="5531730" cy="986946"/>
          </a:xfrm>
          <a:noFill/>
        </p:spPr>
        <p:txBody>
          <a:bodyPr tIns="108000" rIns="0" anchor="t"/>
          <a:lstStyle>
            <a:lvl1pPr algn="r">
              <a:buClr>
                <a:schemeClr val="bg2"/>
              </a:buClr>
              <a:defRPr sz="2215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noProof="0"/>
              <a:t>Titre de chapitre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090539" y="3342167"/>
            <a:ext cx="996923" cy="9864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bg2"/>
              </a:buClr>
              <a:buFont typeface="Tempus Sans ITC" panose="04020404030D07020202" pitchFamily="82" charset="0"/>
              <a:buChar char="/"/>
              <a:defRPr sz="2215" b="1" i="0">
                <a:solidFill>
                  <a:schemeClr val="bg2"/>
                </a:solidFill>
                <a:latin typeface="+mj-lt"/>
              </a:defRPr>
            </a:lvl1pPr>
            <a:lvl2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>
                <a:solidFill>
                  <a:schemeClr val="bg2"/>
                </a:solidFill>
              </a:defRPr>
            </a:lvl2pPr>
            <a:lvl3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>
                <a:solidFill>
                  <a:schemeClr val="bg2"/>
                </a:solidFill>
              </a:defRPr>
            </a:lvl3pPr>
            <a:lvl4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 cap="none" baseline="0">
                <a:solidFill>
                  <a:schemeClr val="bg2"/>
                </a:solidFill>
              </a:defRPr>
            </a:lvl4pPr>
            <a:lvl5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>
                <a:solidFill>
                  <a:schemeClr val="bg2"/>
                </a:solidFill>
              </a:defRPr>
            </a:lvl5pPr>
            <a:lvl6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>
                <a:solidFill>
                  <a:schemeClr val="bg2"/>
                </a:solidFill>
              </a:defRPr>
            </a:lvl6pPr>
            <a:lvl7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 baseline="0">
                <a:solidFill>
                  <a:schemeClr val="bg2"/>
                </a:solidFill>
              </a:defRPr>
            </a:lvl7pPr>
            <a:lvl8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 baseline="0">
                <a:solidFill>
                  <a:schemeClr val="bg2"/>
                </a:solidFill>
              </a:defRPr>
            </a:lvl8pPr>
            <a:lvl9pPr marL="0" indent="-232621" algn="just">
              <a:lnSpc>
                <a:spcPct val="100000"/>
              </a:lnSpc>
              <a:spcBef>
                <a:spcPts val="369"/>
              </a:spcBef>
              <a:buClr>
                <a:schemeClr val="accent1"/>
              </a:buClr>
              <a:buFont typeface="Tahoma" panose="020B0604030504040204" pitchFamily="34" charset="0"/>
              <a:buChar char="⁄"/>
              <a:defRPr sz="1846" b="1" i="0" baseline="0">
                <a:solidFill>
                  <a:schemeClr val="bg2"/>
                </a:solidFill>
              </a:defRPr>
            </a:lvl9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8" name="Espace réservé pour une image  3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4760956" cy="5590308"/>
          </a:xfrm>
          <a:custGeom>
            <a:avLst/>
            <a:gdLst>
              <a:gd name="connsiteX0" fmla="*/ 0 w 6097588"/>
              <a:gd name="connsiteY0" fmla="*/ 0 h 4795838"/>
              <a:gd name="connsiteX1" fmla="*/ 6097588 w 6097588"/>
              <a:gd name="connsiteY1" fmla="*/ 0 h 4795838"/>
              <a:gd name="connsiteX2" fmla="*/ 6097588 w 6097588"/>
              <a:gd name="connsiteY2" fmla="*/ 4795838 h 4795838"/>
              <a:gd name="connsiteX3" fmla="*/ 0 w 6097588"/>
              <a:gd name="connsiteY3" fmla="*/ 4795838 h 4795838"/>
              <a:gd name="connsiteX4" fmla="*/ 0 w 6097588"/>
              <a:gd name="connsiteY4" fmla="*/ 0 h 4795838"/>
              <a:gd name="connsiteX0" fmla="*/ 0 w 6097588"/>
              <a:gd name="connsiteY0" fmla="*/ 0 h 6635927"/>
              <a:gd name="connsiteX1" fmla="*/ 6097588 w 6097588"/>
              <a:gd name="connsiteY1" fmla="*/ 0 h 6635927"/>
              <a:gd name="connsiteX2" fmla="*/ 1051455 w 6097588"/>
              <a:gd name="connsiteY2" fmla="*/ 6635927 h 6635927"/>
              <a:gd name="connsiteX3" fmla="*/ 0 w 6097588"/>
              <a:gd name="connsiteY3" fmla="*/ 4795838 h 6635927"/>
              <a:gd name="connsiteX4" fmla="*/ 0 w 6097588"/>
              <a:gd name="connsiteY4" fmla="*/ 0 h 6635927"/>
              <a:gd name="connsiteX0" fmla="*/ 0 w 6097588"/>
              <a:gd name="connsiteY0" fmla="*/ 0 h 6502879"/>
              <a:gd name="connsiteX1" fmla="*/ 6097588 w 6097588"/>
              <a:gd name="connsiteY1" fmla="*/ 0 h 6502879"/>
              <a:gd name="connsiteX2" fmla="*/ 1027264 w 6097588"/>
              <a:gd name="connsiteY2" fmla="*/ 6502879 h 6502879"/>
              <a:gd name="connsiteX3" fmla="*/ 0 w 6097588"/>
              <a:gd name="connsiteY3" fmla="*/ 4795838 h 6502879"/>
              <a:gd name="connsiteX4" fmla="*/ 0 w 6097588"/>
              <a:gd name="connsiteY4" fmla="*/ 0 h 6502879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419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75450"/>
              <a:gd name="connsiteX1" fmla="*/ 6097588 w 6097588"/>
              <a:gd name="connsiteY1" fmla="*/ 0 h 6575450"/>
              <a:gd name="connsiteX2" fmla="*/ 1078065 w 6097588"/>
              <a:gd name="connsiteY2" fmla="*/ 6575450 h 6575450"/>
              <a:gd name="connsiteX3" fmla="*/ 0 w 6097588"/>
              <a:gd name="connsiteY3" fmla="*/ 4795838 h 6575450"/>
              <a:gd name="connsiteX4" fmla="*/ 0 w 6097588"/>
              <a:gd name="connsiteY4" fmla="*/ 0 h 6575450"/>
              <a:gd name="connsiteX0" fmla="*/ 0 w 6097588"/>
              <a:gd name="connsiteY0" fmla="*/ 0 h 6616574"/>
              <a:gd name="connsiteX1" fmla="*/ 6097588 w 6097588"/>
              <a:gd name="connsiteY1" fmla="*/ 0 h 6616574"/>
              <a:gd name="connsiteX2" fmla="*/ 1046618 w 6097588"/>
              <a:gd name="connsiteY2" fmla="*/ 6616574 h 6616574"/>
              <a:gd name="connsiteX3" fmla="*/ 0 w 6097588"/>
              <a:gd name="connsiteY3" fmla="*/ 4795838 h 6616574"/>
              <a:gd name="connsiteX4" fmla="*/ 0 w 6097588"/>
              <a:gd name="connsiteY4" fmla="*/ 0 h 6616574"/>
              <a:gd name="connsiteX0" fmla="*/ 0 w 6097588"/>
              <a:gd name="connsiteY0" fmla="*/ 0 h 6529489"/>
              <a:gd name="connsiteX1" fmla="*/ 6097588 w 6097588"/>
              <a:gd name="connsiteY1" fmla="*/ 0 h 6529489"/>
              <a:gd name="connsiteX2" fmla="*/ 1116770 w 6097588"/>
              <a:gd name="connsiteY2" fmla="*/ 6529489 h 6529489"/>
              <a:gd name="connsiteX3" fmla="*/ 0 w 6097588"/>
              <a:gd name="connsiteY3" fmla="*/ 4795838 h 6529489"/>
              <a:gd name="connsiteX4" fmla="*/ 0 w 6097588"/>
              <a:gd name="connsiteY4" fmla="*/ 0 h 6529489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611736"/>
              <a:gd name="connsiteX1" fmla="*/ 6097588 w 6097588"/>
              <a:gd name="connsiteY1" fmla="*/ 0 h 6611736"/>
              <a:gd name="connsiteX2" fmla="*/ 1041780 w 6097588"/>
              <a:gd name="connsiteY2" fmla="*/ 6611736 h 6611736"/>
              <a:gd name="connsiteX3" fmla="*/ 0 w 6097588"/>
              <a:gd name="connsiteY3" fmla="*/ 4795838 h 6611736"/>
              <a:gd name="connsiteX4" fmla="*/ 0 w 6097588"/>
              <a:gd name="connsiteY4" fmla="*/ 0 h 6611736"/>
              <a:gd name="connsiteX0" fmla="*/ 0 w 6097588"/>
              <a:gd name="connsiteY0" fmla="*/ 0 h 6577675"/>
              <a:gd name="connsiteX1" fmla="*/ 6097588 w 6097588"/>
              <a:gd name="connsiteY1" fmla="*/ 0 h 6577675"/>
              <a:gd name="connsiteX2" fmla="*/ 1062740 w 6097588"/>
              <a:gd name="connsiteY2" fmla="*/ 6577675 h 6577675"/>
              <a:gd name="connsiteX3" fmla="*/ 0 w 6097588"/>
              <a:gd name="connsiteY3" fmla="*/ 4795838 h 6577675"/>
              <a:gd name="connsiteX4" fmla="*/ 0 w 6097588"/>
              <a:gd name="connsiteY4" fmla="*/ 0 h 6577675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14356"/>
              <a:gd name="connsiteX1" fmla="*/ 6097588 w 6097588"/>
              <a:gd name="connsiteY1" fmla="*/ 0 h 6614356"/>
              <a:gd name="connsiteX2" fmla="*/ 1047020 w 6097588"/>
              <a:gd name="connsiteY2" fmla="*/ 6614356 h 6614356"/>
              <a:gd name="connsiteX3" fmla="*/ 0 w 6097588"/>
              <a:gd name="connsiteY3" fmla="*/ 4795838 h 6614356"/>
              <a:gd name="connsiteX4" fmla="*/ 0 w 6097588"/>
              <a:gd name="connsiteY4" fmla="*/ 0 h 6614356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097588"/>
              <a:gd name="connsiteY0" fmla="*/ 0 h 6621613"/>
              <a:gd name="connsiteX1" fmla="*/ 6097588 w 6097588"/>
              <a:gd name="connsiteY1" fmla="*/ 0 h 6621613"/>
              <a:gd name="connsiteX2" fmla="*/ 1050649 w 6097588"/>
              <a:gd name="connsiteY2" fmla="*/ 6621613 h 6621613"/>
              <a:gd name="connsiteX3" fmla="*/ 0 w 6097588"/>
              <a:gd name="connsiteY3" fmla="*/ 4795838 h 6621613"/>
              <a:gd name="connsiteX4" fmla="*/ 0 w 6097588"/>
              <a:gd name="connsiteY4" fmla="*/ 0 h 6621613"/>
              <a:gd name="connsiteX0" fmla="*/ 0 w 6108739"/>
              <a:gd name="connsiteY0" fmla="*/ 0 h 6621613"/>
              <a:gd name="connsiteX1" fmla="*/ 6108739 w 6108739"/>
              <a:gd name="connsiteY1" fmla="*/ 0 h 6621613"/>
              <a:gd name="connsiteX2" fmla="*/ 1050649 w 6108739"/>
              <a:gd name="connsiteY2" fmla="*/ 6621613 h 6621613"/>
              <a:gd name="connsiteX3" fmla="*/ 0 w 6108739"/>
              <a:gd name="connsiteY3" fmla="*/ 4795838 h 6621613"/>
              <a:gd name="connsiteX4" fmla="*/ 0 w 6108739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  <a:gd name="connsiteX0" fmla="*/ 0 w 6099214"/>
              <a:gd name="connsiteY0" fmla="*/ 0 h 6621613"/>
              <a:gd name="connsiteX1" fmla="*/ 6099214 w 6099214"/>
              <a:gd name="connsiteY1" fmla="*/ 0 h 6621613"/>
              <a:gd name="connsiteX2" fmla="*/ 1050649 w 6099214"/>
              <a:gd name="connsiteY2" fmla="*/ 6621613 h 6621613"/>
              <a:gd name="connsiteX3" fmla="*/ 0 w 6099214"/>
              <a:gd name="connsiteY3" fmla="*/ 4795838 h 6621613"/>
              <a:gd name="connsiteX4" fmla="*/ 0 w 6099214"/>
              <a:gd name="connsiteY4" fmla="*/ 0 h 662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9214" h="6621613">
                <a:moveTo>
                  <a:pt x="0" y="0"/>
                </a:moveTo>
                <a:lnTo>
                  <a:pt x="6099214" y="0"/>
                </a:lnTo>
                <a:cubicBezTo>
                  <a:pt x="3490483" y="2165821"/>
                  <a:pt x="1902596" y="4985807"/>
                  <a:pt x="1050649" y="6621613"/>
                </a:cubicBezTo>
                <a:lnTo>
                  <a:pt x="0" y="4795838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l">
              <a:buNone/>
              <a:defRPr sz="1662" b="0" i="1" baseline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Cliquer ici &gt;&gt;</a:t>
            </a:r>
            <a:br>
              <a:rPr lang="fr-FR"/>
            </a:br>
            <a:r>
              <a:rPr lang="fr-FR"/>
              <a:t>pour insérer votre photo</a:t>
            </a:r>
          </a:p>
        </p:txBody>
      </p:sp>
    </p:spTree>
    <p:extLst>
      <p:ext uri="{BB962C8B-B14F-4D97-AF65-F5344CB8AC3E}">
        <p14:creationId xmlns:p14="http://schemas.microsoft.com/office/powerpoint/2010/main" val="2974833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Contac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4204" b="-45087"/>
          <a:stretch/>
        </p:blipFill>
        <p:spPr>
          <a:xfrm>
            <a:off x="-1" y="-9086"/>
            <a:ext cx="9144001" cy="6858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4462" y="1152000"/>
            <a:ext cx="2608615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5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9" Type="http://schemas.openxmlformats.org/officeDocument/2006/relationships/image" Target="../media/image14.png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6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tags" Target="../tags/tag22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tags" Target="../tags/tag21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tags" Target="../tags/tag20.xml"/><Relationship Id="rId10" Type="http://schemas.openxmlformats.org/officeDocument/2006/relationships/slideLayout" Target="../slideLayouts/slideLayout72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26" Type="http://schemas.openxmlformats.org/officeDocument/2006/relationships/tags" Target="../tags/tag30.xml"/><Relationship Id="rId39" Type="http://schemas.openxmlformats.org/officeDocument/2006/relationships/tags" Target="../tags/tag43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image" Target="../media/image14.png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10" Type="http://schemas.openxmlformats.org/officeDocument/2006/relationships/slideLayout" Target="../slideLayouts/slideLayout88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B6B8-529C-465F-A35B-898488350AA5}" type="datetimeFigureOut">
              <a:rPr lang="fr-FR" smtClean="0"/>
              <a:pPr/>
              <a:t>15/11/2024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02D89-0CF0-4A1E-AFDF-C3997DFE7B2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8B05904-3DC1-402C-BE37-D66601B90EC6}"/>
              </a:ext>
            </a:extLst>
          </p:cNvPr>
          <p:cNvGrpSpPr/>
          <p:nvPr userDrawn="1"/>
        </p:nvGrpSpPr>
        <p:grpSpPr>
          <a:xfrm>
            <a:off x="7491675" y="5531642"/>
            <a:ext cx="1163877" cy="1142208"/>
            <a:chOff x="6708775" y="-482600"/>
            <a:chExt cx="596900" cy="585787"/>
          </a:xfrm>
        </p:grpSpPr>
        <p:sp>
          <p:nvSpPr>
            <p:cNvPr id="32" name="Freeform 244">
              <a:extLst>
                <a:ext uri="{FF2B5EF4-FFF2-40B4-BE49-F238E27FC236}">
                  <a16:creationId xmlns:a16="http://schemas.microsoft.com/office/drawing/2014/main" id="{5E4E6750-E829-40CC-8948-BDD7301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-82550"/>
              <a:ext cx="39688" cy="38100"/>
            </a:xfrm>
            <a:custGeom>
              <a:avLst/>
              <a:gdLst>
                <a:gd name="T0" fmla="*/ 14 w 80"/>
                <a:gd name="T1" fmla="*/ 66 h 80"/>
                <a:gd name="T2" fmla="*/ 14 w 80"/>
                <a:gd name="T3" fmla="*/ 0 h 80"/>
                <a:gd name="T4" fmla="*/ 0 w 80"/>
                <a:gd name="T5" fmla="*/ 0 h 80"/>
                <a:gd name="T6" fmla="*/ 0 w 80"/>
                <a:gd name="T7" fmla="*/ 80 h 80"/>
                <a:gd name="T8" fmla="*/ 80 w 80"/>
                <a:gd name="T9" fmla="*/ 80 h 80"/>
                <a:gd name="T10" fmla="*/ 80 w 80"/>
                <a:gd name="T11" fmla="*/ 0 h 80"/>
                <a:gd name="T12" fmla="*/ 67 w 80"/>
                <a:gd name="T13" fmla="*/ 0 h 80"/>
                <a:gd name="T14" fmla="*/ 67 w 80"/>
                <a:gd name="T15" fmla="*/ 66 h 80"/>
                <a:gd name="T16" fmla="*/ 14 w 80"/>
                <a:gd name="T1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4" y="66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67" y="0"/>
                  </a:lnTo>
                  <a:lnTo>
                    <a:pt x="67" y="66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5">
              <a:extLst>
                <a:ext uri="{FF2B5EF4-FFF2-40B4-BE49-F238E27FC236}">
                  <a16:creationId xmlns:a16="http://schemas.microsoft.com/office/drawing/2014/main" id="{8FE4A4DB-884D-4680-83B5-71A9D5091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80 h 80"/>
                <a:gd name="T4" fmla="*/ 14 w 80"/>
                <a:gd name="T5" fmla="*/ 80 h 80"/>
                <a:gd name="T6" fmla="*/ 14 w 80"/>
                <a:gd name="T7" fmla="*/ 12 h 80"/>
                <a:gd name="T8" fmla="*/ 67 w 80"/>
                <a:gd name="T9" fmla="*/ 12 h 80"/>
                <a:gd name="T10" fmla="*/ 67 w 80"/>
                <a:gd name="T11" fmla="*/ 80 h 80"/>
                <a:gd name="T12" fmla="*/ 80 w 80"/>
                <a:gd name="T13" fmla="*/ 80 h 80"/>
                <a:gd name="T14" fmla="*/ 80 w 80"/>
                <a:gd name="T15" fmla="*/ 0 h 80"/>
                <a:gd name="T16" fmla="*/ 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80"/>
                  </a:lnTo>
                  <a:lnTo>
                    <a:pt x="14" y="80"/>
                  </a:lnTo>
                  <a:lnTo>
                    <a:pt x="14" y="12"/>
                  </a:lnTo>
                  <a:lnTo>
                    <a:pt x="67" y="12"/>
                  </a:lnTo>
                  <a:lnTo>
                    <a:pt x="67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46">
              <a:extLst>
                <a:ext uri="{FF2B5EF4-FFF2-40B4-BE49-F238E27FC236}">
                  <a16:creationId xmlns:a16="http://schemas.microsoft.com/office/drawing/2014/main" id="{CEE14759-EA83-43E2-B246-736EDD4AD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95250"/>
              <a:ext cx="7938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47">
              <a:extLst>
                <a:ext uri="{FF2B5EF4-FFF2-40B4-BE49-F238E27FC236}">
                  <a16:creationId xmlns:a16="http://schemas.microsoft.com/office/drawing/2014/main" id="{0190FBC4-8591-442F-AB72-F16D1074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4825" y="-82550"/>
              <a:ext cx="7938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48">
              <a:extLst>
                <a:ext uri="{FF2B5EF4-FFF2-40B4-BE49-F238E27FC236}">
                  <a16:creationId xmlns:a16="http://schemas.microsoft.com/office/drawing/2014/main" id="{DA7D266A-1AA6-4687-A222-B1D148117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-82550"/>
              <a:ext cx="39688" cy="38100"/>
            </a:xfrm>
            <a:custGeom>
              <a:avLst/>
              <a:gdLst>
                <a:gd name="T0" fmla="*/ 66 w 80"/>
                <a:gd name="T1" fmla="*/ 0 h 80"/>
                <a:gd name="T2" fmla="*/ 47 w 80"/>
                <a:gd name="T3" fmla="*/ 66 h 80"/>
                <a:gd name="T4" fmla="*/ 33 w 80"/>
                <a:gd name="T5" fmla="*/ 66 h 80"/>
                <a:gd name="T6" fmla="*/ 13 w 80"/>
                <a:gd name="T7" fmla="*/ 0 h 80"/>
                <a:gd name="T8" fmla="*/ 0 w 80"/>
                <a:gd name="T9" fmla="*/ 0 h 80"/>
                <a:gd name="T10" fmla="*/ 21 w 80"/>
                <a:gd name="T11" fmla="*/ 80 h 80"/>
                <a:gd name="T12" fmla="*/ 58 w 80"/>
                <a:gd name="T13" fmla="*/ 80 h 80"/>
                <a:gd name="T14" fmla="*/ 80 w 80"/>
                <a:gd name="T15" fmla="*/ 0 h 80"/>
                <a:gd name="T16" fmla="*/ 66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66" y="0"/>
                  </a:moveTo>
                  <a:cubicBezTo>
                    <a:pt x="66" y="0"/>
                    <a:pt x="47" y="64"/>
                    <a:pt x="47" y="66"/>
                  </a:cubicBezTo>
                  <a:lnTo>
                    <a:pt x="33" y="6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21" y="80"/>
                  </a:lnTo>
                  <a:lnTo>
                    <a:pt x="58" y="80"/>
                  </a:lnTo>
                  <a:lnTo>
                    <a:pt x="8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34A8E66B-7B9F-4D19-B4E2-FD096BA85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50" y="-82550"/>
              <a:ext cx="38100" cy="38100"/>
            </a:xfrm>
            <a:custGeom>
              <a:avLst/>
              <a:gdLst>
                <a:gd name="T0" fmla="*/ 66 w 80"/>
                <a:gd name="T1" fmla="*/ 66 h 80"/>
                <a:gd name="T2" fmla="*/ 15 w 80"/>
                <a:gd name="T3" fmla="*/ 66 h 80"/>
                <a:gd name="T4" fmla="*/ 15 w 80"/>
                <a:gd name="T5" fmla="*/ 46 h 80"/>
                <a:gd name="T6" fmla="*/ 80 w 80"/>
                <a:gd name="T7" fmla="*/ 46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  <a:gd name="T14" fmla="*/ 66 w 80"/>
                <a:gd name="T15" fmla="*/ 80 h 80"/>
                <a:gd name="T16" fmla="*/ 66 w 80"/>
                <a:gd name="T17" fmla="*/ 66 h 80"/>
                <a:gd name="T18" fmla="*/ 15 w 80"/>
                <a:gd name="T19" fmla="*/ 14 h 80"/>
                <a:gd name="T20" fmla="*/ 66 w 80"/>
                <a:gd name="T21" fmla="*/ 14 h 80"/>
                <a:gd name="T22" fmla="*/ 66 w 80"/>
                <a:gd name="T23" fmla="*/ 34 h 80"/>
                <a:gd name="T24" fmla="*/ 15 w 80"/>
                <a:gd name="T25" fmla="*/ 34 h 80"/>
                <a:gd name="T26" fmla="*/ 15 w 80"/>
                <a:gd name="T2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66" y="66"/>
                  </a:moveTo>
                  <a:lnTo>
                    <a:pt x="15" y="66"/>
                  </a:lnTo>
                  <a:lnTo>
                    <a:pt x="15" y="46"/>
                  </a:lnTo>
                  <a:lnTo>
                    <a:pt x="80" y="46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66" y="66"/>
                  </a:lnTo>
                  <a:close/>
                  <a:moveTo>
                    <a:pt x="15" y="14"/>
                  </a:moveTo>
                  <a:lnTo>
                    <a:pt x="66" y="14"/>
                  </a:lnTo>
                  <a:lnTo>
                    <a:pt x="66" y="34"/>
                  </a:lnTo>
                  <a:lnTo>
                    <a:pt x="15" y="34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50">
              <a:extLst>
                <a:ext uri="{FF2B5EF4-FFF2-40B4-BE49-F238E27FC236}">
                  <a16:creationId xmlns:a16="http://schemas.microsoft.com/office/drawing/2014/main" id="{333BB094-50B3-458C-AB81-B30C046E7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338" y="-82550"/>
              <a:ext cx="23813" cy="38100"/>
            </a:xfrm>
            <a:custGeom>
              <a:avLst/>
              <a:gdLst>
                <a:gd name="T0" fmla="*/ 14 w 50"/>
                <a:gd name="T1" fmla="*/ 80 h 80"/>
                <a:gd name="T2" fmla="*/ 14 w 50"/>
                <a:gd name="T3" fmla="*/ 12 h 80"/>
                <a:gd name="T4" fmla="*/ 50 w 50"/>
                <a:gd name="T5" fmla="*/ 12 h 80"/>
                <a:gd name="T6" fmla="*/ 50 w 50"/>
                <a:gd name="T7" fmla="*/ 0 h 80"/>
                <a:gd name="T8" fmla="*/ 0 w 50"/>
                <a:gd name="T9" fmla="*/ 0 h 80"/>
                <a:gd name="T10" fmla="*/ 0 w 50"/>
                <a:gd name="T11" fmla="*/ 80 h 80"/>
                <a:gd name="T12" fmla="*/ 14 w 5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0">
                  <a:moveTo>
                    <a:pt x="14" y="80"/>
                  </a:moveTo>
                  <a:lnTo>
                    <a:pt x="14" y="12"/>
                  </a:lnTo>
                  <a:lnTo>
                    <a:pt x="50" y="1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51">
              <a:extLst>
                <a:ext uri="{FF2B5EF4-FFF2-40B4-BE49-F238E27FC236}">
                  <a16:creationId xmlns:a16="http://schemas.microsoft.com/office/drawing/2014/main" id="{B7C94C48-0C8E-4F58-82B6-6823845E6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550" y="-82550"/>
              <a:ext cx="39688" cy="38100"/>
            </a:xfrm>
            <a:custGeom>
              <a:avLst/>
              <a:gdLst>
                <a:gd name="T0" fmla="*/ 0 w 80"/>
                <a:gd name="T1" fmla="*/ 0 h 80"/>
                <a:gd name="T2" fmla="*/ 0 w 80"/>
                <a:gd name="T3" fmla="*/ 46 h 80"/>
                <a:gd name="T4" fmla="*/ 33 w 80"/>
                <a:gd name="T5" fmla="*/ 46 h 80"/>
                <a:gd name="T6" fmla="*/ 65 w 80"/>
                <a:gd name="T7" fmla="*/ 46 h 80"/>
                <a:gd name="T8" fmla="*/ 65 w 80"/>
                <a:gd name="T9" fmla="*/ 66 h 80"/>
                <a:gd name="T10" fmla="*/ 0 w 80"/>
                <a:gd name="T11" fmla="*/ 66 h 80"/>
                <a:gd name="T12" fmla="*/ 0 w 80"/>
                <a:gd name="T13" fmla="*/ 80 h 80"/>
                <a:gd name="T14" fmla="*/ 80 w 80"/>
                <a:gd name="T15" fmla="*/ 80 h 80"/>
                <a:gd name="T16" fmla="*/ 80 w 80"/>
                <a:gd name="T17" fmla="*/ 32 h 80"/>
                <a:gd name="T18" fmla="*/ 14 w 80"/>
                <a:gd name="T19" fmla="*/ 32 h 80"/>
                <a:gd name="T20" fmla="*/ 14 w 80"/>
                <a:gd name="T21" fmla="*/ 12 h 80"/>
                <a:gd name="T22" fmla="*/ 66 w 80"/>
                <a:gd name="T23" fmla="*/ 12 h 80"/>
                <a:gd name="T24" fmla="*/ 66 w 80"/>
                <a:gd name="T25" fmla="*/ 0 h 80"/>
                <a:gd name="T26" fmla="*/ 0 w 80"/>
                <a:gd name="T2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0">
                  <a:moveTo>
                    <a:pt x="0" y="0"/>
                  </a:moveTo>
                  <a:lnTo>
                    <a:pt x="0" y="46"/>
                  </a:lnTo>
                  <a:lnTo>
                    <a:pt x="33" y="46"/>
                  </a:lnTo>
                  <a:lnTo>
                    <a:pt x="65" y="46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32"/>
                  </a:lnTo>
                  <a:lnTo>
                    <a:pt x="14" y="32"/>
                  </a:lnTo>
                  <a:lnTo>
                    <a:pt x="14" y="12"/>
                  </a:lnTo>
                  <a:lnTo>
                    <a:pt x="66" y="12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52">
              <a:extLst>
                <a:ext uri="{FF2B5EF4-FFF2-40B4-BE49-F238E27FC236}">
                  <a16:creationId xmlns:a16="http://schemas.microsoft.com/office/drawing/2014/main" id="{BE1262AD-07E9-431A-BFD4-7CB59E6CC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82550"/>
              <a:ext cx="6350" cy="381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Rectangle 253">
              <a:extLst>
                <a:ext uri="{FF2B5EF4-FFF2-40B4-BE49-F238E27FC236}">
                  <a16:creationId xmlns:a16="http://schemas.microsoft.com/office/drawing/2014/main" id="{AD7175E7-E863-4B9F-9A35-76993226C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5813" y="-95250"/>
              <a:ext cx="6350" cy="635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4">
              <a:extLst>
                <a:ext uri="{FF2B5EF4-FFF2-40B4-BE49-F238E27FC236}">
                  <a16:creationId xmlns:a16="http://schemas.microsoft.com/office/drawing/2014/main" id="{4237EF54-E367-4432-84DA-BE10A503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-95250"/>
              <a:ext cx="25400" cy="50800"/>
            </a:xfrm>
            <a:custGeom>
              <a:avLst/>
              <a:gdLst>
                <a:gd name="T0" fmla="*/ 14 w 53"/>
                <a:gd name="T1" fmla="*/ 24 h 104"/>
                <a:gd name="T2" fmla="*/ 14 w 53"/>
                <a:gd name="T3" fmla="*/ 0 h 104"/>
                <a:gd name="T4" fmla="*/ 0 w 53"/>
                <a:gd name="T5" fmla="*/ 0 h 104"/>
                <a:gd name="T6" fmla="*/ 0 w 53"/>
                <a:gd name="T7" fmla="*/ 53 h 104"/>
                <a:gd name="T8" fmla="*/ 0 w 53"/>
                <a:gd name="T9" fmla="*/ 104 h 104"/>
                <a:gd name="T10" fmla="*/ 53 w 53"/>
                <a:gd name="T11" fmla="*/ 104 h 104"/>
                <a:gd name="T12" fmla="*/ 53 w 53"/>
                <a:gd name="T13" fmla="*/ 90 h 104"/>
                <a:gd name="T14" fmla="*/ 14 w 53"/>
                <a:gd name="T15" fmla="*/ 90 h 104"/>
                <a:gd name="T16" fmla="*/ 14 w 53"/>
                <a:gd name="T17" fmla="*/ 36 h 104"/>
                <a:gd name="T18" fmla="*/ 42 w 53"/>
                <a:gd name="T19" fmla="*/ 36 h 104"/>
                <a:gd name="T20" fmla="*/ 42 w 53"/>
                <a:gd name="T21" fmla="*/ 24 h 104"/>
                <a:gd name="T22" fmla="*/ 14 w 53"/>
                <a:gd name="T2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104">
                  <a:moveTo>
                    <a:pt x="14" y="24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0" y="104"/>
                  </a:lnTo>
                  <a:lnTo>
                    <a:pt x="53" y="104"/>
                  </a:lnTo>
                  <a:lnTo>
                    <a:pt x="53" y="90"/>
                  </a:lnTo>
                  <a:lnTo>
                    <a:pt x="14" y="90"/>
                  </a:lnTo>
                  <a:lnTo>
                    <a:pt x="14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55">
              <a:extLst>
                <a:ext uri="{FF2B5EF4-FFF2-40B4-BE49-F238E27FC236}">
                  <a16:creationId xmlns:a16="http://schemas.microsoft.com/office/drawing/2014/main" id="{24671760-DD62-48B6-9C20-DE19CECC1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9475" y="-95250"/>
              <a:ext cx="38100" cy="50800"/>
            </a:xfrm>
            <a:custGeom>
              <a:avLst/>
              <a:gdLst>
                <a:gd name="T0" fmla="*/ 65 w 79"/>
                <a:gd name="T1" fmla="*/ 90 h 104"/>
                <a:gd name="T2" fmla="*/ 14 w 79"/>
                <a:gd name="T3" fmla="*/ 90 h 104"/>
                <a:gd name="T4" fmla="*/ 14 w 79"/>
                <a:gd name="T5" fmla="*/ 70 h 104"/>
                <a:gd name="T6" fmla="*/ 79 w 79"/>
                <a:gd name="T7" fmla="*/ 70 h 104"/>
                <a:gd name="T8" fmla="*/ 79 w 79"/>
                <a:gd name="T9" fmla="*/ 24 h 104"/>
                <a:gd name="T10" fmla="*/ 44 w 79"/>
                <a:gd name="T11" fmla="*/ 24 h 104"/>
                <a:gd name="T12" fmla="*/ 60 w 79"/>
                <a:gd name="T13" fmla="*/ 0 h 104"/>
                <a:gd name="T14" fmla="*/ 46 w 79"/>
                <a:gd name="T15" fmla="*/ 0 h 104"/>
                <a:gd name="T16" fmla="*/ 29 w 79"/>
                <a:gd name="T17" fmla="*/ 24 h 104"/>
                <a:gd name="T18" fmla="*/ 0 w 79"/>
                <a:gd name="T19" fmla="*/ 24 h 104"/>
                <a:gd name="T20" fmla="*/ 0 w 79"/>
                <a:gd name="T21" fmla="*/ 104 h 104"/>
                <a:gd name="T22" fmla="*/ 66 w 79"/>
                <a:gd name="T23" fmla="*/ 104 h 104"/>
                <a:gd name="T24" fmla="*/ 66 w 79"/>
                <a:gd name="T25" fmla="*/ 90 h 104"/>
                <a:gd name="T26" fmla="*/ 65 w 79"/>
                <a:gd name="T27" fmla="*/ 90 h 104"/>
                <a:gd name="T28" fmla="*/ 14 w 79"/>
                <a:gd name="T29" fmla="*/ 38 h 104"/>
                <a:gd name="T30" fmla="*/ 65 w 79"/>
                <a:gd name="T31" fmla="*/ 38 h 104"/>
                <a:gd name="T32" fmla="*/ 65 w 79"/>
                <a:gd name="T33" fmla="*/ 58 h 104"/>
                <a:gd name="T34" fmla="*/ 14 w 79"/>
                <a:gd name="T35" fmla="*/ 58 h 104"/>
                <a:gd name="T36" fmla="*/ 14 w 79"/>
                <a:gd name="T37" fmla="*/ 3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04">
                  <a:moveTo>
                    <a:pt x="65" y="90"/>
                  </a:moveTo>
                  <a:lnTo>
                    <a:pt x="14" y="90"/>
                  </a:lnTo>
                  <a:lnTo>
                    <a:pt x="14" y="70"/>
                  </a:lnTo>
                  <a:lnTo>
                    <a:pt x="79" y="70"/>
                  </a:lnTo>
                  <a:lnTo>
                    <a:pt x="79" y="24"/>
                  </a:lnTo>
                  <a:lnTo>
                    <a:pt x="44" y="24"/>
                  </a:lnTo>
                  <a:lnTo>
                    <a:pt x="60" y="0"/>
                  </a:lnTo>
                  <a:lnTo>
                    <a:pt x="46" y="0"/>
                  </a:lnTo>
                  <a:cubicBezTo>
                    <a:pt x="46" y="0"/>
                    <a:pt x="33" y="16"/>
                    <a:pt x="29" y="24"/>
                  </a:cubicBezTo>
                  <a:lnTo>
                    <a:pt x="0" y="24"/>
                  </a:lnTo>
                  <a:lnTo>
                    <a:pt x="0" y="104"/>
                  </a:lnTo>
                  <a:lnTo>
                    <a:pt x="66" y="104"/>
                  </a:lnTo>
                  <a:lnTo>
                    <a:pt x="66" y="90"/>
                  </a:lnTo>
                  <a:lnTo>
                    <a:pt x="65" y="90"/>
                  </a:lnTo>
                  <a:close/>
                  <a:moveTo>
                    <a:pt x="14" y="38"/>
                  </a:moveTo>
                  <a:lnTo>
                    <a:pt x="65" y="38"/>
                  </a:lnTo>
                  <a:lnTo>
                    <a:pt x="65" y="58"/>
                  </a:lnTo>
                  <a:lnTo>
                    <a:pt x="14" y="5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6">
              <a:extLst>
                <a:ext uri="{FF2B5EF4-FFF2-40B4-BE49-F238E27FC236}">
                  <a16:creationId xmlns:a16="http://schemas.microsoft.com/office/drawing/2014/main" id="{FF602D85-3C85-4308-B5D6-3DF5BA1B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8775" y="-12700"/>
              <a:ext cx="80963" cy="80963"/>
            </a:xfrm>
            <a:custGeom>
              <a:avLst/>
              <a:gdLst>
                <a:gd name="T0" fmla="*/ 133 w 165"/>
                <a:gd name="T1" fmla="*/ 125 h 166"/>
                <a:gd name="T2" fmla="*/ 133 w 165"/>
                <a:gd name="T3" fmla="*/ 56 h 166"/>
                <a:gd name="T4" fmla="*/ 73 w 165"/>
                <a:gd name="T5" fmla="*/ 0 h 166"/>
                <a:gd name="T6" fmla="*/ 7 w 165"/>
                <a:gd name="T7" fmla="*/ 35 h 166"/>
                <a:gd name="T8" fmla="*/ 28 w 165"/>
                <a:gd name="T9" fmla="*/ 52 h 166"/>
                <a:gd name="T10" fmla="*/ 73 w 165"/>
                <a:gd name="T11" fmla="*/ 11 h 166"/>
                <a:gd name="T12" fmla="*/ 98 w 165"/>
                <a:gd name="T13" fmla="*/ 56 h 166"/>
                <a:gd name="T14" fmla="*/ 98 w 165"/>
                <a:gd name="T15" fmla="*/ 73 h 166"/>
                <a:gd name="T16" fmla="*/ 0 w 165"/>
                <a:gd name="T17" fmla="*/ 126 h 166"/>
                <a:gd name="T18" fmla="*/ 47 w 165"/>
                <a:gd name="T19" fmla="*/ 166 h 166"/>
                <a:gd name="T20" fmla="*/ 97 w 165"/>
                <a:gd name="T21" fmla="*/ 142 h 166"/>
                <a:gd name="T22" fmla="*/ 126 w 165"/>
                <a:gd name="T23" fmla="*/ 166 h 166"/>
                <a:gd name="T24" fmla="*/ 165 w 165"/>
                <a:gd name="T25" fmla="*/ 160 h 166"/>
                <a:gd name="T26" fmla="*/ 165 w 165"/>
                <a:gd name="T27" fmla="*/ 151 h 166"/>
                <a:gd name="T28" fmla="*/ 151 w 165"/>
                <a:gd name="T29" fmla="*/ 153 h 166"/>
                <a:gd name="T30" fmla="*/ 133 w 165"/>
                <a:gd name="T31" fmla="*/ 125 h 166"/>
                <a:gd name="T32" fmla="*/ 97 w 165"/>
                <a:gd name="T33" fmla="*/ 106 h 166"/>
                <a:gd name="T34" fmla="*/ 62 w 165"/>
                <a:gd name="T35" fmla="*/ 145 h 166"/>
                <a:gd name="T36" fmla="*/ 40 w 165"/>
                <a:gd name="T37" fmla="*/ 120 h 166"/>
                <a:gd name="T38" fmla="*/ 97 w 165"/>
                <a:gd name="T39" fmla="*/ 85 h 166"/>
                <a:gd name="T40" fmla="*/ 97 w 165"/>
                <a:gd name="T41" fmla="*/ 10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6">
                  <a:moveTo>
                    <a:pt x="133" y="125"/>
                  </a:moveTo>
                  <a:lnTo>
                    <a:pt x="133" y="56"/>
                  </a:lnTo>
                  <a:cubicBezTo>
                    <a:pt x="133" y="17"/>
                    <a:pt x="118" y="0"/>
                    <a:pt x="73" y="0"/>
                  </a:cubicBezTo>
                  <a:cubicBezTo>
                    <a:pt x="43" y="0"/>
                    <a:pt x="7" y="11"/>
                    <a:pt x="7" y="35"/>
                  </a:cubicBezTo>
                  <a:cubicBezTo>
                    <a:pt x="7" y="47"/>
                    <a:pt x="17" y="52"/>
                    <a:pt x="28" y="52"/>
                  </a:cubicBezTo>
                  <a:cubicBezTo>
                    <a:pt x="62" y="52"/>
                    <a:pt x="37" y="11"/>
                    <a:pt x="73" y="11"/>
                  </a:cubicBezTo>
                  <a:cubicBezTo>
                    <a:pt x="98" y="11"/>
                    <a:pt x="98" y="37"/>
                    <a:pt x="98" y="56"/>
                  </a:cubicBezTo>
                  <a:lnTo>
                    <a:pt x="98" y="73"/>
                  </a:lnTo>
                  <a:cubicBezTo>
                    <a:pt x="75" y="75"/>
                    <a:pt x="0" y="78"/>
                    <a:pt x="0" y="126"/>
                  </a:cubicBezTo>
                  <a:cubicBezTo>
                    <a:pt x="0" y="148"/>
                    <a:pt x="22" y="166"/>
                    <a:pt x="47" y="166"/>
                  </a:cubicBezTo>
                  <a:cubicBezTo>
                    <a:pt x="75" y="166"/>
                    <a:pt x="90" y="150"/>
                    <a:pt x="97" y="142"/>
                  </a:cubicBezTo>
                  <a:cubicBezTo>
                    <a:pt x="100" y="153"/>
                    <a:pt x="105" y="166"/>
                    <a:pt x="126" y="166"/>
                  </a:cubicBezTo>
                  <a:cubicBezTo>
                    <a:pt x="141" y="166"/>
                    <a:pt x="152" y="163"/>
                    <a:pt x="165" y="160"/>
                  </a:cubicBezTo>
                  <a:lnTo>
                    <a:pt x="165" y="151"/>
                  </a:lnTo>
                  <a:cubicBezTo>
                    <a:pt x="160" y="152"/>
                    <a:pt x="155" y="153"/>
                    <a:pt x="151" y="153"/>
                  </a:cubicBezTo>
                  <a:cubicBezTo>
                    <a:pt x="138" y="153"/>
                    <a:pt x="133" y="146"/>
                    <a:pt x="133" y="125"/>
                  </a:cubicBezTo>
                  <a:close/>
                  <a:moveTo>
                    <a:pt x="97" y="106"/>
                  </a:moveTo>
                  <a:cubicBezTo>
                    <a:pt x="97" y="131"/>
                    <a:pt x="83" y="145"/>
                    <a:pt x="62" y="145"/>
                  </a:cubicBezTo>
                  <a:cubicBezTo>
                    <a:pt x="47" y="145"/>
                    <a:pt x="40" y="133"/>
                    <a:pt x="40" y="120"/>
                  </a:cubicBezTo>
                  <a:cubicBezTo>
                    <a:pt x="40" y="87"/>
                    <a:pt x="83" y="85"/>
                    <a:pt x="97" y="85"/>
                  </a:cubicBezTo>
                  <a:lnTo>
                    <a:pt x="97" y="1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7">
              <a:extLst>
                <a:ext uri="{FF2B5EF4-FFF2-40B4-BE49-F238E27FC236}">
                  <a16:creationId xmlns:a16="http://schemas.microsoft.com/office/drawing/2014/main" id="{251A8DD7-387B-4149-A045-F728E10BB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-12700"/>
              <a:ext cx="95250" cy="79375"/>
            </a:xfrm>
            <a:custGeom>
              <a:avLst/>
              <a:gdLst>
                <a:gd name="T0" fmla="*/ 169 w 196"/>
                <a:gd name="T1" fmla="*/ 125 h 162"/>
                <a:gd name="T2" fmla="*/ 169 w 196"/>
                <a:gd name="T3" fmla="*/ 46 h 162"/>
                <a:gd name="T4" fmla="*/ 125 w 196"/>
                <a:gd name="T5" fmla="*/ 0 h 162"/>
                <a:gd name="T6" fmla="*/ 65 w 196"/>
                <a:gd name="T7" fmla="*/ 41 h 162"/>
                <a:gd name="T8" fmla="*/ 64 w 196"/>
                <a:gd name="T9" fmla="*/ 41 h 162"/>
                <a:gd name="T10" fmla="*/ 64 w 196"/>
                <a:gd name="T11" fmla="*/ 0 h 162"/>
                <a:gd name="T12" fmla="*/ 0 w 196"/>
                <a:gd name="T13" fmla="*/ 8 h 162"/>
                <a:gd name="T14" fmla="*/ 0 w 196"/>
                <a:gd name="T15" fmla="*/ 16 h 162"/>
                <a:gd name="T16" fmla="*/ 28 w 196"/>
                <a:gd name="T17" fmla="*/ 43 h 162"/>
                <a:gd name="T18" fmla="*/ 28 w 196"/>
                <a:gd name="T19" fmla="*/ 125 h 162"/>
                <a:gd name="T20" fmla="*/ 0 w 196"/>
                <a:gd name="T21" fmla="*/ 155 h 162"/>
                <a:gd name="T22" fmla="*/ 0 w 196"/>
                <a:gd name="T23" fmla="*/ 162 h 162"/>
                <a:gd name="T24" fmla="*/ 91 w 196"/>
                <a:gd name="T25" fmla="*/ 162 h 162"/>
                <a:gd name="T26" fmla="*/ 91 w 196"/>
                <a:gd name="T27" fmla="*/ 155 h 162"/>
                <a:gd name="T28" fmla="*/ 64 w 196"/>
                <a:gd name="T29" fmla="*/ 125 h 162"/>
                <a:gd name="T30" fmla="*/ 64 w 196"/>
                <a:gd name="T31" fmla="*/ 78 h 162"/>
                <a:gd name="T32" fmla="*/ 109 w 196"/>
                <a:gd name="T33" fmla="*/ 21 h 162"/>
                <a:gd name="T34" fmla="*/ 133 w 196"/>
                <a:gd name="T35" fmla="*/ 73 h 162"/>
                <a:gd name="T36" fmla="*/ 133 w 196"/>
                <a:gd name="T37" fmla="*/ 125 h 162"/>
                <a:gd name="T38" fmla="*/ 105 w 196"/>
                <a:gd name="T39" fmla="*/ 155 h 162"/>
                <a:gd name="T40" fmla="*/ 105 w 196"/>
                <a:gd name="T41" fmla="*/ 162 h 162"/>
                <a:gd name="T42" fmla="*/ 196 w 196"/>
                <a:gd name="T43" fmla="*/ 162 h 162"/>
                <a:gd name="T44" fmla="*/ 196 w 196"/>
                <a:gd name="T45" fmla="*/ 155 h 162"/>
                <a:gd name="T46" fmla="*/ 169 w 196"/>
                <a:gd name="T47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62">
                  <a:moveTo>
                    <a:pt x="169" y="125"/>
                  </a:moveTo>
                  <a:lnTo>
                    <a:pt x="169" y="46"/>
                  </a:lnTo>
                  <a:cubicBezTo>
                    <a:pt x="169" y="20"/>
                    <a:pt x="161" y="0"/>
                    <a:pt x="125" y="0"/>
                  </a:cubicBezTo>
                  <a:cubicBezTo>
                    <a:pt x="90" y="0"/>
                    <a:pt x="74" y="26"/>
                    <a:pt x="65" y="41"/>
                  </a:cubicBezTo>
                  <a:lnTo>
                    <a:pt x="64" y="41"/>
                  </a:lnTo>
                  <a:lnTo>
                    <a:pt x="64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4" y="16"/>
                    <a:pt x="28" y="18"/>
                    <a:pt x="28" y="43"/>
                  </a:cubicBezTo>
                  <a:lnTo>
                    <a:pt x="28" y="125"/>
                  </a:lnTo>
                  <a:cubicBezTo>
                    <a:pt x="28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4" y="148"/>
                    <a:pt x="64" y="125"/>
                  </a:cubicBezTo>
                  <a:lnTo>
                    <a:pt x="64" y="78"/>
                  </a:lnTo>
                  <a:cubicBezTo>
                    <a:pt x="64" y="57"/>
                    <a:pt x="88" y="21"/>
                    <a:pt x="109" y="21"/>
                  </a:cubicBezTo>
                  <a:cubicBezTo>
                    <a:pt x="126" y="21"/>
                    <a:pt x="133" y="32"/>
                    <a:pt x="133" y="73"/>
                  </a:cubicBezTo>
                  <a:lnTo>
                    <a:pt x="133" y="125"/>
                  </a:lnTo>
                  <a:cubicBezTo>
                    <a:pt x="133" y="148"/>
                    <a:pt x="126" y="155"/>
                    <a:pt x="105" y="155"/>
                  </a:cubicBezTo>
                  <a:lnTo>
                    <a:pt x="105" y="162"/>
                  </a:lnTo>
                  <a:lnTo>
                    <a:pt x="196" y="162"/>
                  </a:lnTo>
                  <a:lnTo>
                    <a:pt x="196" y="155"/>
                  </a:lnTo>
                  <a:cubicBezTo>
                    <a:pt x="175" y="155"/>
                    <a:pt x="169" y="148"/>
                    <a:pt x="169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8">
              <a:extLst>
                <a:ext uri="{FF2B5EF4-FFF2-40B4-BE49-F238E27FC236}">
                  <a16:creationId xmlns:a16="http://schemas.microsoft.com/office/drawing/2014/main" id="{71ED7B9E-5EC4-43A9-A56B-C590D9491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-26988"/>
              <a:ext cx="87313" cy="130175"/>
            </a:xfrm>
            <a:custGeom>
              <a:avLst/>
              <a:gdLst>
                <a:gd name="T0" fmla="*/ 155 w 178"/>
                <a:gd name="T1" fmla="*/ 0 h 264"/>
                <a:gd name="T2" fmla="*/ 114 w 178"/>
                <a:gd name="T3" fmla="*/ 38 h 264"/>
                <a:gd name="T4" fmla="*/ 75 w 178"/>
                <a:gd name="T5" fmla="*/ 28 h 264"/>
                <a:gd name="T6" fmla="*/ 8 w 178"/>
                <a:gd name="T7" fmla="*/ 84 h 264"/>
                <a:gd name="T8" fmla="*/ 33 w 178"/>
                <a:gd name="T9" fmla="*/ 129 h 264"/>
                <a:gd name="T10" fmla="*/ 12 w 178"/>
                <a:gd name="T11" fmla="*/ 169 h 264"/>
                <a:gd name="T12" fmla="*/ 23 w 178"/>
                <a:gd name="T13" fmla="*/ 189 h 264"/>
                <a:gd name="T14" fmla="*/ 0 w 178"/>
                <a:gd name="T15" fmla="*/ 223 h 264"/>
                <a:gd name="T16" fmla="*/ 75 w 178"/>
                <a:gd name="T17" fmla="*/ 264 h 264"/>
                <a:gd name="T18" fmla="*/ 169 w 178"/>
                <a:gd name="T19" fmla="*/ 204 h 264"/>
                <a:gd name="T20" fmla="*/ 114 w 178"/>
                <a:gd name="T21" fmla="*/ 163 h 264"/>
                <a:gd name="T22" fmla="*/ 57 w 178"/>
                <a:gd name="T23" fmla="*/ 163 h 264"/>
                <a:gd name="T24" fmla="*/ 38 w 178"/>
                <a:gd name="T25" fmla="*/ 150 h 264"/>
                <a:gd name="T26" fmla="*/ 45 w 178"/>
                <a:gd name="T27" fmla="*/ 135 h 264"/>
                <a:gd name="T28" fmla="*/ 77 w 178"/>
                <a:gd name="T29" fmla="*/ 140 h 264"/>
                <a:gd name="T30" fmla="*/ 144 w 178"/>
                <a:gd name="T31" fmla="*/ 85 h 264"/>
                <a:gd name="T32" fmla="*/ 124 w 178"/>
                <a:gd name="T33" fmla="*/ 44 h 264"/>
                <a:gd name="T34" fmla="*/ 138 w 178"/>
                <a:gd name="T35" fmla="*/ 31 h 264"/>
                <a:gd name="T36" fmla="*/ 145 w 178"/>
                <a:gd name="T37" fmla="*/ 35 h 264"/>
                <a:gd name="T38" fmla="*/ 158 w 178"/>
                <a:gd name="T39" fmla="*/ 39 h 264"/>
                <a:gd name="T40" fmla="*/ 178 w 178"/>
                <a:gd name="T41" fmla="*/ 20 h 264"/>
                <a:gd name="T42" fmla="*/ 155 w 178"/>
                <a:gd name="T43" fmla="*/ 0 h 264"/>
                <a:gd name="T44" fmla="*/ 104 w 178"/>
                <a:gd name="T45" fmla="*/ 194 h 264"/>
                <a:gd name="T46" fmla="*/ 137 w 178"/>
                <a:gd name="T47" fmla="*/ 213 h 264"/>
                <a:gd name="T48" fmla="*/ 77 w 178"/>
                <a:gd name="T49" fmla="*/ 248 h 264"/>
                <a:gd name="T50" fmla="*/ 27 w 178"/>
                <a:gd name="T51" fmla="*/ 213 h 264"/>
                <a:gd name="T52" fmla="*/ 34 w 178"/>
                <a:gd name="T53" fmla="*/ 194 h 264"/>
                <a:gd name="T54" fmla="*/ 104 w 178"/>
                <a:gd name="T55" fmla="*/ 194 h 264"/>
                <a:gd name="T56" fmla="*/ 75 w 178"/>
                <a:gd name="T57" fmla="*/ 128 h 264"/>
                <a:gd name="T58" fmla="*/ 45 w 178"/>
                <a:gd name="T59" fmla="*/ 85 h 264"/>
                <a:gd name="T60" fmla="*/ 75 w 178"/>
                <a:gd name="T61" fmla="*/ 40 h 264"/>
                <a:gd name="T62" fmla="*/ 105 w 178"/>
                <a:gd name="T63" fmla="*/ 85 h 264"/>
                <a:gd name="T64" fmla="*/ 75 w 178"/>
                <a:gd name="T65" fmla="*/ 12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8" h="264">
                  <a:moveTo>
                    <a:pt x="155" y="0"/>
                  </a:moveTo>
                  <a:cubicBezTo>
                    <a:pt x="133" y="0"/>
                    <a:pt x="122" y="25"/>
                    <a:pt x="114" y="38"/>
                  </a:cubicBezTo>
                  <a:cubicBezTo>
                    <a:pt x="104" y="33"/>
                    <a:pt x="93" y="28"/>
                    <a:pt x="75" y="28"/>
                  </a:cubicBezTo>
                  <a:cubicBezTo>
                    <a:pt x="34" y="28"/>
                    <a:pt x="8" y="49"/>
                    <a:pt x="8" y="84"/>
                  </a:cubicBezTo>
                  <a:cubicBezTo>
                    <a:pt x="8" y="111"/>
                    <a:pt x="23" y="121"/>
                    <a:pt x="33" y="129"/>
                  </a:cubicBezTo>
                  <a:cubicBezTo>
                    <a:pt x="28" y="135"/>
                    <a:pt x="12" y="151"/>
                    <a:pt x="12" y="169"/>
                  </a:cubicBezTo>
                  <a:cubicBezTo>
                    <a:pt x="12" y="180"/>
                    <a:pt x="19" y="185"/>
                    <a:pt x="23" y="189"/>
                  </a:cubicBezTo>
                  <a:cubicBezTo>
                    <a:pt x="14" y="196"/>
                    <a:pt x="0" y="206"/>
                    <a:pt x="0" y="223"/>
                  </a:cubicBezTo>
                  <a:cubicBezTo>
                    <a:pt x="0" y="239"/>
                    <a:pt x="22" y="264"/>
                    <a:pt x="75" y="264"/>
                  </a:cubicBezTo>
                  <a:cubicBezTo>
                    <a:pt x="134" y="264"/>
                    <a:pt x="169" y="233"/>
                    <a:pt x="169" y="204"/>
                  </a:cubicBezTo>
                  <a:cubicBezTo>
                    <a:pt x="169" y="171"/>
                    <a:pt x="140" y="163"/>
                    <a:pt x="114" y="163"/>
                  </a:cubicBezTo>
                  <a:lnTo>
                    <a:pt x="57" y="163"/>
                  </a:lnTo>
                  <a:cubicBezTo>
                    <a:pt x="45" y="163"/>
                    <a:pt x="38" y="160"/>
                    <a:pt x="38" y="150"/>
                  </a:cubicBezTo>
                  <a:cubicBezTo>
                    <a:pt x="38" y="145"/>
                    <a:pt x="42" y="139"/>
                    <a:pt x="45" y="135"/>
                  </a:cubicBezTo>
                  <a:cubicBezTo>
                    <a:pt x="53" y="138"/>
                    <a:pt x="60" y="140"/>
                    <a:pt x="77" y="140"/>
                  </a:cubicBezTo>
                  <a:cubicBezTo>
                    <a:pt x="115" y="140"/>
                    <a:pt x="144" y="120"/>
                    <a:pt x="144" y="85"/>
                  </a:cubicBezTo>
                  <a:cubicBezTo>
                    <a:pt x="144" y="63"/>
                    <a:pt x="134" y="51"/>
                    <a:pt x="124" y="44"/>
                  </a:cubicBezTo>
                  <a:cubicBezTo>
                    <a:pt x="127" y="39"/>
                    <a:pt x="130" y="31"/>
                    <a:pt x="138" y="31"/>
                  </a:cubicBezTo>
                  <a:cubicBezTo>
                    <a:pt x="140" y="31"/>
                    <a:pt x="143" y="33"/>
                    <a:pt x="145" y="35"/>
                  </a:cubicBezTo>
                  <a:cubicBezTo>
                    <a:pt x="148" y="38"/>
                    <a:pt x="152" y="39"/>
                    <a:pt x="158" y="39"/>
                  </a:cubicBezTo>
                  <a:cubicBezTo>
                    <a:pt x="169" y="39"/>
                    <a:pt x="178" y="30"/>
                    <a:pt x="178" y="20"/>
                  </a:cubicBezTo>
                  <a:cubicBezTo>
                    <a:pt x="174" y="8"/>
                    <a:pt x="167" y="0"/>
                    <a:pt x="155" y="0"/>
                  </a:cubicBezTo>
                  <a:close/>
                  <a:moveTo>
                    <a:pt x="104" y="194"/>
                  </a:moveTo>
                  <a:cubicBezTo>
                    <a:pt x="119" y="194"/>
                    <a:pt x="137" y="199"/>
                    <a:pt x="137" y="213"/>
                  </a:cubicBezTo>
                  <a:cubicBezTo>
                    <a:pt x="137" y="229"/>
                    <a:pt x="112" y="248"/>
                    <a:pt x="77" y="248"/>
                  </a:cubicBezTo>
                  <a:cubicBezTo>
                    <a:pt x="43" y="248"/>
                    <a:pt x="27" y="226"/>
                    <a:pt x="27" y="213"/>
                  </a:cubicBezTo>
                  <a:cubicBezTo>
                    <a:pt x="27" y="205"/>
                    <a:pt x="30" y="200"/>
                    <a:pt x="34" y="194"/>
                  </a:cubicBezTo>
                  <a:lnTo>
                    <a:pt x="104" y="194"/>
                  </a:lnTo>
                  <a:close/>
                  <a:moveTo>
                    <a:pt x="75" y="128"/>
                  </a:moveTo>
                  <a:cubicBezTo>
                    <a:pt x="52" y="128"/>
                    <a:pt x="45" y="110"/>
                    <a:pt x="45" y="85"/>
                  </a:cubicBezTo>
                  <a:cubicBezTo>
                    <a:pt x="45" y="68"/>
                    <a:pt x="49" y="40"/>
                    <a:pt x="75" y="40"/>
                  </a:cubicBezTo>
                  <a:cubicBezTo>
                    <a:pt x="98" y="40"/>
                    <a:pt x="105" y="61"/>
                    <a:pt x="105" y="85"/>
                  </a:cubicBezTo>
                  <a:cubicBezTo>
                    <a:pt x="105" y="108"/>
                    <a:pt x="97" y="128"/>
                    <a:pt x="75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9">
              <a:extLst>
                <a:ext uri="{FF2B5EF4-FFF2-40B4-BE49-F238E27FC236}">
                  <a16:creationId xmlns:a16="http://schemas.microsoft.com/office/drawing/2014/main" id="{45F98E69-8A37-4A0A-B76D-E4955527C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625" y="-12700"/>
              <a:ext cx="69850" cy="80963"/>
            </a:xfrm>
            <a:custGeom>
              <a:avLst/>
              <a:gdLst>
                <a:gd name="T0" fmla="*/ 76 w 144"/>
                <a:gd name="T1" fmla="*/ 0 h 166"/>
                <a:gd name="T2" fmla="*/ 0 w 144"/>
                <a:gd name="T3" fmla="*/ 77 h 166"/>
                <a:gd name="T4" fmla="*/ 89 w 144"/>
                <a:gd name="T5" fmla="*/ 166 h 166"/>
                <a:gd name="T6" fmla="*/ 139 w 144"/>
                <a:gd name="T7" fmla="*/ 157 h 166"/>
                <a:gd name="T8" fmla="*/ 139 w 144"/>
                <a:gd name="T9" fmla="*/ 145 h 166"/>
                <a:gd name="T10" fmla="*/ 105 w 144"/>
                <a:gd name="T11" fmla="*/ 151 h 166"/>
                <a:gd name="T12" fmla="*/ 39 w 144"/>
                <a:gd name="T13" fmla="*/ 66 h 166"/>
                <a:gd name="T14" fmla="*/ 141 w 144"/>
                <a:gd name="T15" fmla="*/ 66 h 166"/>
                <a:gd name="T16" fmla="*/ 76 w 144"/>
                <a:gd name="T17" fmla="*/ 0 h 166"/>
                <a:gd name="T18" fmla="*/ 40 w 144"/>
                <a:gd name="T19" fmla="*/ 51 h 166"/>
                <a:gd name="T20" fmla="*/ 75 w 144"/>
                <a:gd name="T21" fmla="*/ 12 h 166"/>
                <a:gd name="T22" fmla="*/ 106 w 144"/>
                <a:gd name="T23" fmla="*/ 51 h 166"/>
                <a:gd name="T24" fmla="*/ 40 w 144"/>
                <a:gd name="T25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66">
                  <a:moveTo>
                    <a:pt x="76" y="0"/>
                  </a:moveTo>
                  <a:cubicBezTo>
                    <a:pt x="27" y="0"/>
                    <a:pt x="0" y="25"/>
                    <a:pt x="0" y="77"/>
                  </a:cubicBezTo>
                  <a:cubicBezTo>
                    <a:pt x="0" y="135"/>
                    <a:pt x="34" y="166"/>
                    <a:pt x="89" y="166"/>
                  </a:cubicBezTo>
                  <a:cubicBezTo>
                    <a:pt x="114" y="166"/>
                    <a:pt x="132" y="160"/>
                    <a:pt x="139" y="157"/>
                  </a:cubicBezTo>
                  <a:lnTo>
                    <a:pt x="139" y="145"/>
                  </a:lnTo>
                  <a:cubicBezTo>
                    <a:pt x="131" y="147"/>
                    <a:pt x="120" y="151"/>
                    <a:pt x="105" y="151"/>
                  </a:cubicBezTo>
                  <a:cubicBezTo>
                    <a:pt x="54" y="151"/>
                    <a:pt x="39" y="102"/>
                    <a:pt x="39" y="66"/>
                  </a:cubicBezTo>
                  <a:lnTo>
                    <a:pt x="141" y="66"/>
                  </a:lnTo>
                  <a:cubicBezTo>
                    <a:pt x="144" y="36"/>
                    <a:pt x="134" y="0"/>
                    <a:pt x="76" y="0"/>
                  </a:cubicBezTo>
                  <a:close/>
                  <a:moveTo>
                    <a:pt x="40" y="51"/>
                  </a:moveTo>
                  <a:cubicBezTo>
                    <a:pt x="40" y="37"/>
                    <a:pt x="47" y="12"/>
                    <a:pt x="75" y="12"/>
                  </a:cubicBezTo>
                  <a:cubicBezTo>
                    <a:pt x="100" y="12"/>
                    <a:pt x="106" y="30"/>
                    <a:pt x="106" y="51"/>
                  </a:cubicBezTo>
                  <a:lnTo>
                    <a:pt x="40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0">
              <a:extLst>
                <a:ext uri="{FF2B5EF4-FFF2-40B4-BE49-F238E27FC236}">
                  <a16:creationId xmlns:a16="http://schemas.microsoft.com/office/drawing/2014/main" id="{18F61ACB-5376-48E8-829F-BD96D223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4700" y="-12700"/>
              <a:ext cx="66675" cy="79375"/>
            </a:xfrm>
            <a:custGeom>
              <a:avLst/>
              <a:gdLst>
                <a:gd name="T0" fmla="*/ 115 w 135"/>
                <a:gd name="T1" fmla="*/ 0 h 162"/>
                <a:gd name="T2" fmla="*/ 65 w 135"/>
                <a:gd name="T3" fmla="*/ 40 h 162"/>
                <a:gd name="T4" fmla="*/ 63 w 135"/>
                <a:gd name="T5" fmla="*/ 40 h 162"/>
                <a:gd name="T6" fmla="*/ 63 w 135"/>
                <a:gd name="T7" fmla="*/ 0 h 162"/>
                <a:gd name="T8" fmla="*/ 0 w 135"/>
                <a:gd name="T9" fmla="*/ 8 h 162"/>
                <a:gd name="T10" fmla="*/ 0 w 135"/>
                <a:gd name="T11" fmla="*/ 16 h 162"/>
                <a:gd name="T12" fmla="*/ 27 w 135"/>
                <a:gd name="T13" fmla="*/ 43 h 162"/>
                <a:gd name="T14" fmla="*/ 27 w 135"/>
                <a:gd name="T15" fmla="*/ 125 h 162"/>
                <a:gd name="T16" fmla="*/ 0 w 135"/>
                <a:gd name="T17" fmla="*/ 155 h 162"/>
                <a:gd name="T18" fmla="*/ 0 w 135"/>
                <a:gd name="T19" fmla="*/ 162 h 162"/>
                <a:gd name="T20" fmla="*/ 91 w 135"/>
                <a:gd name="T21" fmla="*/ 162 h 162"/>
                <a:gd name="T22" fmla="*/ 91 w 135"/>
                <a:gd name="T23" fmla="*/ 155 h 162"/>
                <a:gd name="T24" fmla="*/ 63 w 135"/>
                <a:gd name="T25" fmla="*/ 125 h 162"/>
                <a:gd name="T26" fmla="*/ 63 w 135"/>
                <a:gd name="T27" fmla="*/ 86 h 162"/>
                <a:gd name="T28" fmla="*/ 91 w 135"/>
                <a:gd name="T29" fmla="*/ 30 h 162"/>
                <a:gd name="T30" fmla="*/ 113 w 135"/>
                <a:gd name="T31" fmla="*/ 37 h 162"/>
                <a:gd name="T32" fmla="*/ 133 w 135"/>
                <a:gd name="T33" fmla="*/ 18 h 162"/>
                <a:gd name="T34" fmla="*/ 115 w 135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162">
                  <a:moveTo>
                    <a:pt x="115" y="0"/>
                  </a:moveTo>
                  <a:cubicBezTo>
                    <a:pt x="85" y="0"/>
                    <a:pt x="71" y="25"/>
                    <a:pt x="65" y="40"/>
                  </a:cubicBezTo>
                  <a:lnTo>
                    <a:pt x="63" y="40"/>
                  </a:lnTo>
                  <a:lnTo>
                    <a:pt x="63" y="0"/>
                  </a:lnTo>
                  <a:lnTo>
                    <a:pt x="0" y="8"/>
                  </a:lnTo>
                  <a:lnTo>
                    <a:pt x="0" y="16"/>
                  </a:lnTo>
                  <a:cubicBezTo>
                    <a:pt x="13" y="16"/>
                    <a:pt x="27" y="18"/>
                    <a:pt x="27" y="43"/>
                  </a:cubicBezTo>
                  <a:lnTo>
                    <a:pt x="27" y="125"/>
                  </a:lnTo>
                  <a:cubicBezTo>
                    <a:pt x="27" y="148"/>
                    <a:pt x="21" y="155"/>
                    <a:pt x="0" y="155"/>
                  </a:cubicBezTo>
                  <a:lnTo>
                    <a:pt x="0" y="162"/>
                  </a:lnTo>
                  <a:lnTo>
                    <a:pt x="91" y="162"/>
                  </a:lnTo>
                  <a:lnTo>
                    <a:pt x="91" y="155"/>
                  </a:lnTo>
                  <a:cubicBezTo>
                    <a:pt x="70" y="155"/>
                    <a:pt x="63" y="148"/>
                    <a:pt x="63" y="125"/>
                  </a:cubicBezTo>
                  <a:lnTo>
                    <a:pt x="63" y="86"/>
                  </a:lnTo>
                  <a:cubicBezTo>
                    <a:pt x="63" y="51"/>
                    <a:pt x="80" y="30"/>
                    <a:pt x="91" y="30"/>
                  </a:cubicBezTo>
                  <a:cubicBezTo>
                    <a:pt x="103" y="30"/>
                    <a:pt x="101" y="37"/>
                    <a:pt x="113" y="37"/>
                  </a:cubicBezTo>
                  <a:cubicBezTo>
                    <a:pt x="123" y="37"/>
                    <a:pt x="133" y="30"/>
                    <a:pt x="133" y="18"/>
                  </a:cubicBezTo>
                  <a:cubicBezTo>
                    <a:pt x="135" y="6"/>
                    <a:pt x="122" y="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61">
              <a:extLst>
                <a:ext uri="{FF2B5EF4-FFF2-40B4-BE49-F238E27FC236}">
                  <a16:creationId xmlns:a16="http://schemas.microsoft.com/office/drawing/2014/main" id="{7DA2A064-F1AF-46D4-8981-8AEEF81E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-12700"/>
              <a:ext cx="58738" cy="80963"/>
            </a:xfrm>
            <a:custGeom>
              <a:avLst/>
              <a:gdLst>
                <a:gd name="T0" fmla="*/ 99 w 118"/>
                <a:gd name="T1" fmla="*/ 82 h 166"/>
                <a:gd name="T2" fmla="*/ 34 w 118"/>
                <a:gd name="T3" fmla="*/ 35 h 166"/>
                <a:gd name="T4" fmla="*/ 62 w 118"/>
                <a:gd name="T5" fmla="*/ 12 h 166"/>
                <a:gd name="T6" fmla="*/ 98 w 118"/>
                <a:gd name="T7" fmla="*/ 47 h 166"/>
                <a:gd name="T8" fmla="*/ 108 w 118"/>
                <a:gd name="T9" fmla="*/ 47 h 166"/>
                <a:gd name="T10" fmla="*/ 105 w 118"/>
                <a:gd name="T11" fmla="*/ 6 h 166"/>
                <a:gd name="T12" fmla="*/ 64 w 118"/>
                <a:gd name="T13" fmla="*/ 0 h 166"/>
                <a:gd name="T14" fmla="*/ 0 w 118"/>
                <a:gd name="T15" fmla="*/ 45 h 166"/>
                <a:gd name="T16" fmla="*/ 27 w 118"/>
                <a:gd name="T17" fmla="*/ 85 h 166"/>
                <a:gd name="T18" fmla="*/ 84 w 118"/>
                <a:gd name="T19" fmla="*/ 128 h 166"/>
                <a:gd name="T20" fmla="*/ 52 w 118"/>
                <a:gd name="T21" fmla="*/ 155 h 166"/>
                <a:gd name="T22" fmla="*/ 10 w 118"/>
                <a:gd name="T23" fmla="*/ 113 h 166"/>
                <a:gd name="T24" fmla="*/ 0 w 118"/>
                <a:gd name="T25" fmla="*/ 113 h 166"/>
                <a:gd name="T26" fmla="*/ 3 w 118"/>
                <a:gd name="T27" fmla="*/ 160 h 166"/>
                <a:gd name="T28" fmla="*/ 53 w 118"/>
                <a:gd name="T29" fmla="*/ 166 h 166"/>
                <a:gd name="T30" fmla="*/ 118 w 118"/>
                <a:gd name="T31" fmla="*/ 118 h 166"/>
                <a:gd name="T32" fmla="*/ 99 w 118"/>
                <a:gd name="T33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66">
                  <a:moveTo>
                    <a:pt x="99" y="82"/>
                  </a:moveTo>
                  <a:cubicBezTo>
                    <a:pt x="77" y="66"/>
                    <a:pt x="34" y="57"/>
                    <a:pt x="34" y="35"/>
                  </a:cubicBezTo>
                  <a:cubicBezTo>
                    <a:pt x="34" y="22"/>
                    <a:pt x="45" y="12"/>
                    <a:pt x="62" y="12"/>
                  </a:cubicBezTo>
                  <a:cubicBezTo>
                    <a:pt x="89" y="12"/>
                    <a:pt x="97" y="35"/>
                    <a:pt x="98" y="47"/>
                  </a:cubicBezTo>
                  <a:lnTo>
                    <a:pt x="108" y="47"/>
                  </a:lnTo>
                  <a:lnTo>
                    <a:pt x="105" y="6"/>
                  </a:lnTo>
                  <a:cubicBezTo>
                    <a:pt x="94" y="3"/>
                    <a:pt x="82" y="0"/>
                    <a:pt x="64" y="0"/>
                  </a:cubicBezTo>
                  <a:cubicBezTo>
                    <a:pt x="29" y="0"/>
                    <a:pt x="0" y="13"/>
                    <a:pt x="0" y="45"/>
                  </a:cubicBezTo>
                  <a:cubicBezTo>
                    <a:pt x="0" y="63"/>
                    <a:pt x="9" y="73"/>
                    <a:pt x="27" y="85"/>
                  </a:cubicBezTo>
                  <a:cubicBezTo>
                    <a:pt x="48" y="98"/>
                    <a:pt x="84" y="106"/>
                    <a:pt x="84" y="128"/>
                  </a:cubicBezTo>
                  <a:cubicBezTo>
                    <a:pt x="84" y="146"/>
                    <a:pt x="67" y="155"/>
                    <a:pt x="52" y="155"/>
                  </a:cubicBezTo>
                  <a:cubicBezTo>
                    <a:pt x="24" y="155"/>
                    <a:pt x="10" y="133"/>
                    <a:pt x="10" y="113"/>
                  </a:cubicBezTo>
                  <a:lnTo>
                    <a:pt x="0" y="113"/>
                  </a:lnTo>
                  <a:lnTo>
                    <a:pt x="3" y="160"/>
                  </a:lnTo>
                  <a:cubicBezTo>
                    <a:pt x="12" y="162"/>
                    <a:pt x="32" y="166"/>
                    <a:pt x="53" y="166"/>
                  </a:cubicBezTo>
                  <a:cubicBezTo>
                    <a:pt x="95" y="166"/>
                    <a:pt x="118" y="147"/>
                    <a:pt x="118" y="118"/>
                  </a:cubicBezTo>
                  <a:cubicBezTo>
                    <a:pt x="118" y="102"/>
                    <a:pt x="109" y="90"/>
                    <a:pt x="99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62">
              <a:extLst>
                <a:ext uri="{FF2B5EF4-FFF2-40B4-BE49-F238E27FC236}">
                  <a16:creationId xmlns:a16="http://schemas.microsoft.com/office/drawing/2014/main" id="{0322B3F2-797C-4030-9B08-F0C2B256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825" y="-385763"/>
              <a:ext cx="165100" cy="187325"/>
            </a:xfrm>
            <a:custGeom>
              <a:avLst/>
              <a:gdLst>
                <a:gd name="T0" fmla="*/ 319 w 338"/>
                <a:gd name="T1" fmla="*/ 364 h 384"/>
                <a:gd name="T2" fmla="*/ 284 w 338"/>
                <a:gd name="T3" fmla="*/ 326 h 384"/>
                <a:gd name="T4" fmla="*/ 284 w 338"/>
                <a:gd name="T5" fmla="*/ 128 h 384"/>
                <a:gd name="T6" fmla="*/ 150 w 338"/>
                <a:gd name="T7" fmla="*/ 0 h 384"/>
                <a:gd name="T8" fmla="*/ 13 w 338"/>
                <a:gd name="T9" fmla="*/ 79 h 384"/>
                <a:gd name="T10" fmla="*/ 53 w 338"/>
                <a:gd name="T11" fmla="*/ 115 h 384"/>
                <a:gd name="T12" fmla="*/ 91 w 338"/>
                <a:gd name="T13" fmla="*/ 74 h 384"/>
                <a:gd name="T14" fmla="*/ 149 w 338"/>
                <a:gd name="T15" fmla="*/ 28 h 384"/>
                <a:gd name="T16" fmla="*/ 219 w 338"/>
                <a:gd name="T17" fmla="*/ 143 h 384"/>
                <a:gd name="T18" fmla="*/ 219 w 338"/>
                <a:gd name="T19" fmla="*/ 173 h 384"/>
                <a:gd name="T20" fmla="*/ 0 w 338"/>
                <a:gd name="T21" fmla="*/ 294 h 384"/>
                <a:gd name="T22" fmla="*/ 100 w 338"/>
                <a:gd name="T23" fmla="*/ 384 h 384"/>
                <a:gd name="T24" fmla="*/ 218 w 338"/>
                <a:gd name="T25" fmla="*/ 325 h 384"/>
                <a:gd name="T26" fmla="*/ 219 w 338"/>
                <a:gd name="T27" fmla="*/ 325 h 384"/>
                <a:gd name="T28" fmla="*/ 281 w 338"/>
                <a:gd name="T29" fmla="*/ 384 h 384"/>
                <a:gd name="T30" fmla="*/ 323 w 338"/>
                <a:gd name="T31" fmla="*/ 381 h 384"/>
                <a:gd name="T32" fmla="*/ 328 w 338"/>
                <a:gd name="T33" fmla="*/ 376 h 384"/>
                <a:gd name="T34" fmla="*/ 338 w 338"/>
                <a:gd name="T35" fmla="*/ 361 h 384"/>
                <a:gd name="T36" fmla="*/ 319 w 338"/>
                <a:gd name="T37" fmla="*/ 36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8" h="384">
                  <a:moveTo>
                    <a:pt x="319" y="364"/>
                  </a:moveTo>
                  <a:cubicBezTo>
                    <a:pt x="293" y="364"/>
                    <a:pt x="284" y="354"/>
                    <a:pt x="284" y="326"/>
                  </a:cubicBezTo>
                  <a:lnTo>
                    <a:pt x="284" y="128"/>
                  </a:lnTo>
                  <a:cubicBezTo>
                    <a:pt x="284" y="53"/>
                    <a:pt x="263" y="0"/>
                    <a:pt x="150" y="0"/>
                  </a:cubicBezTo>
                  <a:cubicBezTo>
                    <a:pt x="93" y="0"/>
                    <a:pt x="13" y="26"/>
                    <a:pt x="13" y="79"/>
                  </a:cubicBezTo>
                  <a:cubicBezTo>
                    <a:pt x="13" y="100"/>
                    <a:pt x="30" y="115"/>
                    <a:pt x="53" y="115"/>
                  </a:cubicBezTo>
                  <a:cubicBezTo>
                    <a:pt x="66" y="115"/>
                    <a:pt x="91" y="106"/>
                    <a:pt x="91" y="74"/>
                  </a:cubicBezTo>
                  <a:cubicBezTo>
                    <a:pt x="91" y="49"/>
                    <a:pt x="98" y="28"/>
                    <a:pt x="149" y="28"/>
                  </a:cubicBezTo>
                  <a:cubicBezTo>
                    <a:pt x="219" y="28"/>
                    <a:pt x="219" y="86"/>
                    <a:pt x="219" y="143"/>
                  </a:cubicBezTo>
                  <a:lnTo>
                    <a:pt x="219" y="173"/>
                  </a:lnTo>
                  <a:cubicBezTo>
                    <a:pt x="156" y="178"/>
                    <a:pt x="0" y="178"/>
                    <a:pt x="0" y="294"/>
                  </a:cubicBezTo>
                  <a:cubicBezTo>
                    <a:pt x="0" y="346"/>
                    <a:pt x="43" y="384"/>
                    <a:pt x="100" y="384"/>
                  </a:cubicBezTo>
                  <a:cubicBezTo>
                    <a:pt x="156" y="384"/>
                    <a:pt x="193" y="361"/>
                    <a:pt x="218" y="325"/>
                  </a:cubicBezTo>
                  <a:lnTo>
                    <a:pt x="219" y="325"/>
                  </a:lnTo>
                  <a:cubicBezTo>
                    <a:pt x="219" y="360"/>
                    <a:pt x="233" y="384"/>
                    <a:pt x="281" y="384"/>
                  </a:cubicBezTo>
                  <a:cubicBezTo>
                    <a:pt x="291" y="384"/>
                    <a:pt x="301" y="384"/>
                    <a:pt x="323" y="381"/>
                  </a:cubicBezTo>
                  <a:lnTo>
                    <a:pt x="328" y="376"/>
                  </a:lnTo>
                  <a:cubicBezTo>
                    <a:pt x="331" y="371"/>
                    <a:pt x="335" y="366"/>
                    <a:pt x="338" y="361"/>
                  </a:cubicBezTo>
                  <a:cubicBezTo>
                    <a:pt x="324" y="364"/>
                    <a:pt x="321" y="364"/>
                    <a:pt x="319" y="364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63">
              <a:extLst>
                <a:ext uri="{FF2B5EF4-FFF2-40B4-BE49-F238E27FC236}">
                  <a16:creationId xmlns:a16="http://schemas.microsoft.com/office/drawing/2014/main" id="{05F4623F-F5EC-4543-8DF9-2E5EEA13B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-355600"/>
              <a:ext cx="109538" cy="109538"/>
            </a:xfrm>
            <a:custGeom>
              <a:avLst/>
              <a:gdLst>
                <a:gd name="T0" fmla="*/ 20 w 224"/>
                <a:gd name="T1" fmla="*/ 0 h 224"/>
                <a:gd name="T2" fmla="*/ 0 w 224"/>
                <a:gd name="T3" fmla="*/ 19 h 224"/>
                <a:gd name="T4" fmla="*/ 0 w 224"/>
                <a:gd name="T5" fmla="*/ 224 h 224"/>
                <a:gd name="T6" fmla="*/ 224 w 224"/>
                <a:gd name="T7" fmla="*/ 224 h 224"/>
                <a:gd name="T8" fmla="*/ 224 w 224"/>
                <a:gd name="T9" fmla="*/ 0 h 224"/>
                <a:gd name="T10" fmla="*/ 149 w 224"/>
                <a:gd name="T11" fmla="*/ 0 h 224"/>
                <a:gd name="T12" fmla="*/ 149 w 224"/>
                <a:gd name="T13" fmla="*/ 149 h 224"/>
                <a:gd name="T14" fmla="*/ 74 w 224"/>
                <a:gd name="T15" fmla="*/ 149 h 224"/>
                <a:gd name="T16" fmla="*/ 74 w 224"/>
                <a:gd name="T17" fmla="*/ 0 h 224"/>
                <a:gd name="T18" fmla="*/ 20 w 224"/>
                <a:gd name="T1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224">
                  <a:moveTo>
                    <a:pt x="20" y="0"/>
                  </a:moveTo>
                  <a:lnTo>
                    <a:pt x="0" y="19"/>
                  </a:lnTo>
                  <a:lnTo>
                    <a:pt x="0" y="224"/>
                  </a:lnTo>
                  <a:lnTo>
                    <a:pt x="224" y="224"/>
                  </a:lnTo>
                  <a:lnTo>
                    <a:pt x="224" y="0"/>
                  </a:lnTo>
                  <a:lnTo>
                    <a:pt x="149" y="0"/>
                  </a:lnTo>
                  <a:lnTo>
                    <a:pt x="149" y="149"/>
                  </a:lnTo>
                  <a:lnTo>
                    <a:pt x="74" y="149"/>
                  </a:lnTo>
                  <a:lnTo>
                    <a:pt x="7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4">
              <a:extLst>
                <a:ext uri="{FF2B5EF4-FFF2-40B4-BE49-F238E27FC236}">
                  <a16:creationId xmlns:a16="http://schemas.microsoft.com/office/drawing/2014/main" id="{0D937415-F3D5-4469-A8E4-FD40E29C8B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8325" y="-447675"/>
              <a:ext cx="387350" cy="311150"/>
            </a:xfrm>
            <a:custGeom>
              <a:avLst/>
              <a:gdLst>
                <a:gd name="T0" fmla="*/ 463 w 790"/>
                <a:gd name="T1" fmla="*/ 407 h 637"/>
                <a:gd name="T2" fmla="*/ 608 w 790"/>
                <a:gd name="T3" fmla="*/ 325 h 637"/>
                <a:gd name="T4" fmla="*/ 608 w 790"/>
                <a:gd name="T5" fmla="*/ 372 h 637"/>
                <a:gd name="T6" fmla="*/ 519 w 790"/>
                <a:gd name="T7" fmla="*/ 477 h 637"/>
                <a:gd name="T8" fmla="*/ 463 w 790"/>
                <a:gd name="T9" fmla="*/ 407 h 637"/>
                <a:gd name="T10" fmla="*/ 708 w 790"/>
                <a:gd name="T11" fmla="*/ 490 h 637"/>
                <a:gd name="T12" fmla="*/ 727 w 790"/>
                <a:gd name="T13" fmla="*/ 489 h 637"/>
                <a:gd name="T14" fmla="*/ 790 w 790"/>
                <a:gd name="T15" fmla="*/ 284 h 637"/>
                <a:gd name="T16" fmla="*/ 519 w 790"/>
                <a:gd name="T17" fmla="*/ 0 h 637"/>
                <a:gd name="T18" fmla="*/ 408 w 790"/>
                <a:gd name="T19" fmla="*/ 17 h 637"/>
                <a:gd name="T20" fmla="*/ 408 w 790"/>
                <a:gd name="T21" fmla="*/ 116 h 637"/>
                <a:gd name="T22" fmla="*/ 389 w 790"/>
                <a:gd name="T23" fmla="*/ 116 h 637"/>
                <a:gd name="T24" fmla="*/ 389 w 790"/>
                <a:gd name="T25" fmla="*/ 135 h 637"/>
                <a:gd name="T26" fmla="*/ 314 w 790"/>
                <a:gd name="T27" fmla="*/ 135 h 637"/>
                <a:gd name="T28" fmla="*/ 314 w 790"/>
                <a:gd name="T29" fmla="*/ 135 h 637"/>
                <a:gd name="T30" fmla="*/ 314 w 790"/>
                <a:gd name="T31" fmla="*/ 54 h 637"/>
                <a:gd name="T32" fmla="*/ 125 w 790"/>
                <a:gd name="T33" fmla="*/ 187 h 637"/>
                <a:gd name="T34" fmla="*/ 179 w 790"/>
                <a:gd name="T35" fmla="*/ 187 h 637"/>
                <a:gd name="T36" fmla="*/ 179 w 790"/>
                <a:gd name="T37" fmla="*/ 337 h 637"/>
                <a:gd name="T38" fmla="*/ 254 w 790"/>
                <a:gd name="T39" fmla="*/ 337 h 637"/>
                <a:gd name="T40" fmla="*/ 254 w 790"/>
                <a:gd name="T41" fmla="*/ 187 h 637"/>
                <a:gd name="T42" fmla="*/ 329 w 790"/>
                <a:gd name="T43" fmla="*/ 187 h 637"/>
                <a:gd name="T44" fmla="*/ 329 w 790"/>
                <a:gd name="T45" fmla="*/ 412 h 637"/>
                <a:gd name="T46" fmla="*/ 104 w 790"/>
                <a:gd name="T47" fmla="*/ 412 h 637"/>
                <a:gd name="T48" fmla="*/ 104 w 790"/>
                <a:gd name="T49" fmla="*/ 206 h 637"/>
                <a:gd name="T50" fmla="*/ 0 w 790"/>
                <a:gd name="T51" fmla="*/ 397 h 637"/>
                <a:gd name="T52" fmla="*/ 400 w 790"/>
                <a:gd name="T53" fmla="*/ 637 h 637"/>
                <a:gd name="T54" fmla="*/ 698 w 790"/>
                <a:gd name="T55" fmla="*/ 524 h 637"/>
                <a:gd name="T56" fmla="*/ 712 w 790"/>
                <a:gd name="T57" fmla="*/ 509 h 637"/>
                <a:gd name="T58" fmla="*/ 670 w 790"/>
                <a:gd name="T59" fmla="*/ 511 h 637"/>
                <a:gd name="T60" fmla="*/ 608 w 790"/>
                <a:gd name="T61" fmla="*/ 452 h 637"/>
                <a:gd name="T62" fmla="*/ 607 w 790"/>
                <a:gd name="T63" fmla="*/ 452 h 637"/>
                <a:gd name="T64" fmla="*/ 489 w 790"/>
                <a:gd name="T65" fmla="*/ 511 h 637"/>
                <a:gd name="T66" fmla="*/ 389 w 790"/>
                <a:gd name="T67" fmla="*/ 421 h 637"/>
                <a:gd name="T68" fmla="*/ 608 w 790"/>
                <a:gd name="T69" fmla="*/ 300 h 637"/>
                <a:gd name="T70" fmla="*/ 608 w 790"/>
                <a:gd name="T71" fmla="*/ 270 h 637"/>
                <a:gd name="T72" fmla="*/ 538 w 790"/>
                <a:gd name="T73" fmla="*/ 155 h 637"/>
                <a:gd name="T74" fmla="*/ 480 w 790"/>
                <a:gd name="T75" fmla="*/ 201 h 637"/>
                <a:gd name="T76" fmla="*/ 442 w 790"/>
                <a:gd name="T77" fmla="*/ 242 h 637"/>
                <a:gd name="T78" fmla="*/ 402 w 790"/>
                <a:gd name="T79" fmla="*/ 206 h 637"/>
                <a:gd name="T80" fmla="*/ 539 w 790"/>
                <a:gd name="T81" fmla="*/ 127 h 637"/>
                <a:gd name="T82" fmla="*/ 672 w 790"/>
                <a:gd name="T83" fmla="*/ 254 h 637"/>
                <a:gd name="T84" fmla="*/ 672 w 790"/>
                <a:gd name="T85" fmla="*/ 452 h 637"/>
                <a:gd name="T86" fmla="*/ 708 w 790"/>
                <a:gd name="T87" fmla="*/ 49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90" h="637">
                  <a:moveTo>
                    <a:pt x="463" y="407"/>
                  </a:moveTo>
                  <a:cubicBezTo>
                    <a:pt x="463" y="332"/>
                    <a:pt x="569" y="326"/>
                    <a:pt x="608" y="325"/>
                  </a:cubicBezTo>
                  <a:lnTo>
                    <a:pt x="608" y="372"/>
                  </a:lnTo>
                  <a:cubicBezTo>
                    <a:pt x="608" y="427"/>
                    <a:pt x="573" y="477"/>
                    <a:pt x="519" y="477"/>
                  </a:cubicBezTo>
                  <a:cubicBezTo>
                    <a:pt x="490" y="477"/>
                    <a:pt x="463" y="449"/>
                    <a:pt x="463" y="407"/>
                  </a:cubicBezTo>
                  <a:close/>
                  <a:moveTo>
                    <a:pt x="708" y="490"/>
                  </a:moveTo>
                  <a:cubicBezTo>
                    <a:pt x="710" y="490"/>
                    <a:pt x="713" y="490"/>
                    <a:pt x="727" y="489"/>
                  </a:cubicBezTo>
                  <a:cubicBezTo>
                    <a:pt x="770" y="426"/>
                    <a:pt x="790" y="351"/>
                    <a:pt x="790" y="284"/>
                  </a:cubicBezTo>
                  <a:cubicBezTo>
                    <a:pt x="790" y="129"/>
                    <a:pt x="684" y="0"/>
                    <a:pt x="519" y="0"/>
                  </a:cubicBezTo>
                  <a:cubicBezTo>
                    <a:pt x="484" y="0"/>
                    <a:pt x="447" y="6"/>
                    <a:pt x="408" y="17"/>
                  </a:cubicBezTo>
                  <a:lnTo>
                    <a:pt x="408" y="116"/>
                  </a:lnTo>
                  <a:lnTo>
                    <a:pt x="389" y="116"/>
                  </a:lnTo>
                  <a:lnTo>
                    <a:pt x="389" y="135"/>
                  </a:lnTo>
                  <a:lnTo>
                    <a:pt x="314" y="135"/>
                  </a:lnTo>
                  <a:lnTo>
                    <a:pt x="314" y="135"/>
                  </a:lnTo>
                  <a:lnTo>
                    <a:pt x="314" y="54"/>
                  </a:lnTo>
                  <a:cubicBezTo>
                    <a:pt x="253" y="85"/>
                    <a:pt x="189" y="129"/>
                    <a:pt x="125" y="187"/>
                  </a:cubicBezTo>
                  <a:lnTo>
                    <a:pt x="179" y="187"/>
                  </a:lnTo>
                  <a:lnTo>
                    <a:pt x="179" y="337"/>
                  </a:lnTo>
                  <a:lnTo>
                    <a:pt x="254" y="337"/>
                  </a:lnTo>
                  <a:lnTo>
                    <a:pt x="254" y="187"/>
                  </a:lnTo>
                  <a:lnTo>
                    <a:pt x="329" y="187"/>
                  </a:lnTo>
                  <a:lnTo>
                    <a:pt x="329" y="412"/>
                  </a:lnTo>
                  <a:lnTo>
                    <a:pt x="104" y="412"/>
                  </a:lnTo>
                  <a:lnTo>
                    <a:pt x="104" y="206"/>
                  </a:lnTo>
                  <a:cubicBezTo>
                    <a:pt x="29" y="279"/>
                    <a:pt x="0" y="342"/>
                    <a:pt x="0" y="397"/>
                  </a:cubicBezTo>
                  <a:cubicBezTo>
                    <a:pt x="0" y="511"/>
                    <a:pt x="152" y="637"/>
                    <a:pt x="400" y="637"/>
                  </a:cubicBezTo>
                  <a:cubicBezTo>
                    <a:pt x="539" y="637"/>
                    <a:pt x="635" y="590"/>
                    <a:pt x="698" y="524"/>
                  </a:cubicBezTo>
                  <a:lnTo>
                    <a:pt x="712" y="509"/>
                  </a:lnTo>
                  <a:cubicBezTo>
                    <a:pt x="689" y="511"/>
                    <a:pt x="680" y="511"/>
                    <a:pt x="670" y="511"/>
                  </a:cubicBezTo>
                  <a:cubicBezTo>
                    <a:pt x="623" y="511"/>
                    <a:pt x="608" y="487"/>
                    <a:pt x="608" y="452"/>
                  </a:cubicBezTo>
                  <a:lnTo>
                    <a:pt x="607" y="452"/>
                  </a:lnTo>
                  <a:cubicBezTo>
                    <a:pt x="580" y="489"/>
                    <a:pt x="545" y="511"/>
                    <a:pt x="489" y="511"/>
                  </a:cubicBezTo>
                  <a:cubicBezTo>
                    <a:pt x="432" y="511"/>
                    <a:pt x="389" y="472"/>
                    <a:pt x="389" y="421"/>
                  </a:cubicBezTo>
                  <a:cubicBezTo>
                    <a:pt x="389" y="305"/>
                    <a:pt x="545" y="305"/>
                    <a:pt x="608" y="300"/>
                  </a:cubicBezTo>
                  <a:lnTo>
                    <a:pt x="608" y="270"/>
                  </a:lnTo>
                  <a:cubicBezTo>
                    <a:pt x="608" y="214"/>
                    <a:pt x="607" y="155"/>
                    <a:pt x="538" y="155"/>
                  </a:cubicBezTo>
                  <a:cubicBezTo>
                    <a:pt x="487" y="155"/>
                    <a:pt x="480" y="176"/>
                    <a:pt x="480" y="201"/>
                  </a:cubicBezTo>
                  <a:cubicBezTo>
                    <a:pt x="480" y="234"/>
                    <a:pt x="455" y="242"/>
                    <a:pt x="442" y="242"/>
                  </a:cubicBezTo>
                  <a:cubicBezTo>
                    <a:pt x="419" y="242"/>
                    <a:pt x="402" y="227"/>
                    <a:pt x="402" y="206"/>
                  </a:cubicBezTo>
                  <a:cubicBezTo>
                    <a:pt x="402" y="154"/>
                    <a:pt x="482" y="127"/>
                    <a:pt x="539" y="127"/>
                  </a:cubicBezTo>
                  <a:cubicBezTo>
                    <a:pt x="652" y="126"/>
                    <a:pt x="672" y="179"/>
                    <a:pt x="672" y="254"/>
                  </a:cubicBezTo>
                  <a:lnTo>
                    <a:pt x="672" y="452"/>
                  </a:lnTo>
                  <a:cubicBezTo>
                    <a:pt x="672" y="480"/>
                    <a:pt x="682" y="490"/>
                    <a:pt x="708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265">
              <a:extLst>
                <a:ext uri="{FF2B5EF4-FFF2-40B4-BE49-F238E27FC236}">
                  <a16:creationId xmlns:a16="http://schemas.microsoft.com/office/drawing/2014/main" id="{F8D5B463-EEB8-4CDC-9413-7D2DEBC27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-482600"/>
              <a:ext cx="36513" cy="92075"/>
            </a:xfrm>
            <a:prstGeom prst="rect">
              <a:avLst/>
            </a:prstGeom>
            <a:solidFill>
              <a:srgbClr val="0BBBE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632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946" r:id="rId12"/>
    <p:sldLayoutId id="2147483947" r:id="rId13"/>
    <p:sldLayoutId id="21474839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24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40" y="0"/>
            <a:ext cx="91263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060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883" r:id="rId10"/>
    <p:sldLayoutId id="21474838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D9A05D-73BA-4C7C-9389-175D637D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7315B-BDD9-4372-A1C4-29DD43D9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185606-3890-4B8E-9299-0433A4EE3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8770" y="6315869"/>
            <a:ext cx="456188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defTabSz="685800"/>
            <a:r>
              <a:rPr lang="fr-FR">
                <a:solidFill>
                  <a:prstClr val="white"/>
                </a:solidFill>
              </a:rPr>
              <a:t>Université d’Angers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3B83DA9-F49E-4952-BC77-34F711FE9BA5}"/>
              </a:ext>
            </a:extLst>
          </p:cNvPr>
          <p:cNvSpPr txBox="1">
            <a:spLocks/>
          </p:cNvSpPr>
          <p:nvPr userDrawn="1"/>
        </p:nvSpPr>
        <p:spPr>
          <a:xfrm>
            <a:off x="205978" y="6315869"/>
            <a:ext cx="42267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C6C6C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402C8-AAF6-430C-9C4F-B768B719CBA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7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LucidaGrande" charset="0"/>
        <a:buChar char="-"/>
        <a:defRPr sz="21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5"/>
            <a:ext cx="8507077" cy="863749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fr-FR"/>
              <a:t>Compléter avec un titre ici qui porte votre message sur deux lignes au maximum pour des raisons de lisibilité</a:t>
            </a:r>
            <a:endParaRPr lang="fr-FR" noProof="0"/>
          </a:p>
        </p:txBody>
      </p:sp>
      <p:sp>
        <p:nvSpPr>
          <p:cNvPr id="34" name="Rectangle 33"/>
          <p:cNvSpPr/>
          <p:nvPr/>
        </p:nvSpPr>
        <p:spPr>
          <a:xfrm>
            <a:off x="6964881" y="6503348"/>
            <a:ext cx="1503133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0066"/>
              </a:buClr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confidentiel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| © WAVESTONE</a:t>
            </a:r>
          </a:p>
        </p:txBody>
      </p:sp>
      <p:sp>
        <p:nvSpPr>
          <p:cNvPr id="98" name="Textfeld 6"/>
          <p:cNvSpPr txBox="1"/>
          <p:nvPr/>
        </p:nvSpPr>
        <p:spPr bwMode="gray">
          <a:xfrm>
            <a:off x="8493666" y="6549514"/>
            <a:ext cx="332308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503078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503078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268414"/>
            <a:ext cx="8507077" cy="4968000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fr-FR"/>
              <a:t>Niveau 1 - </a:t>
            </a:r>
            <a:r>
              <a:rPr lang="fr-FR">
                <a:solidFill>
                  <a:srgbClr val="503078"/>
                </a:solidFill>
              </a:rPr>
              <a:t>Pour passer au niveau suivant, faire Shift + Alt + flèche droite </a:t>
            </a:r>
            <a:endParaRPr lang="fr-FR"/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  <a:p>
            <a:pPr lvl="5"/>
            <a:r>
              <a:rPr lang="fr-FR"/>
              <a:t>Niveau 6</a:t>
            </a:r>
          </a:p>
          <a:p>
            <a:pPr lvl="6"/>
            <a:r>
              <a:rPr lang="fr-FR"/>
              <a:t>Niveau 7</a:t>
            </a:r>
          </a:p>
          <a:p>
            <a:pPr lvl="7"/>
            <a:r>
              <a:rPr lang="fr-FR" noProof="0"/>
              <a:t>Nive</a:t>
            </a:r>
            <a:r>
              <a:rPr lang="fr-FR"/>
              <a:t>au 8</a:t>
            </a:r>
          </a:p>
          <a:p>
            <a:pPr lvl="8"/>
            <a:r>
              <a:rPr lang="fr-FR"/>
              <a:t>Niveau 9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tabLst/>
        <a:defRPr sz="1600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358775" indent="-358775" algn="just" defTabSz="914400" rtl="0" eaLnBrk="1" latinLnBrk="0" hangingPunct="1">
        <a:lnSpc>
          <a:spcPct val="100000"/>
        </a:lnSpc>
        <a:spcBef>
          <a:spcPts val="1400"/>
        </a:spcBef>
        <a:buClr>
          <a:schemeClr val="bg2"/>
        </a:buClr>
        <a:buFont typeface="Tempus Sans ITC" panose="04020404030D07020202" pitchFamily="82" charset="0"/>
        <a:buChar char="/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0" algn="just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88000" algn="just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Tahoma" panose="020B0604030504040204" pitchFamily="34" charset="0"/>
        <a:buChar char="›"/>
        <a:defRPr sz="120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900000" marR="0" indent="-252000" algn="just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900000" indent="-252000" algn="just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Tahoma" panose="020B0604030504040204" pitchFamily="34" charset="0"/>
        <a:buChar char="»"/>
        <a:defRPr lang="fr-FR" sz="10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pos="217">
          <p15:clr>
            <a:srgbClr val="F26B43"/>
          </p15:clr>
        </p15:guide>
        <p15:guide id="4" pos="6023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2228">
          <p15:clr>
            <a:srgbClr val="F26B43"/>
          </p15:clr>
        </p15:guide>
        <p15:guide id="7" orient="horz" pos="2092">
          <p15:clr>
            <a:srgbClr val="F26B43"/>
          </p15:clr>
        </p15:guide>
        <p15:guide id="8" pos="3188">
          <p15:clr>
            <a:srgbClr val="F26B43"/>
          </p15:clr>
        </p15:guide>
        <p15:guide id="9" pos="3052">
          <p15:clr>
            <a:srgbClr val="F26B43"/>
          </p15:clr>
        </p15:guide>
        <p15:guide id="10" orient="horz" pos="346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orient="horz" pos="3929">
          <p15:clr>
            <a:srgbClr val="F26B43"/>
          </p15:clr>
        </p15:guide>
        <p15:guide id="13" orient="horz" pos="432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4"/>
            <a:ext cx="8507077" cy="936774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341438"/>
            <a:ext cx="8507077" cy="4894976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en-US"/>
              <a:t>Level 1 - </a:t>
            </a:r>
            <a:r>
              <a:rPr lang="en-US">
                <a:solidFill>
                  <a:srgbClr val="503078"/>
                </a:solidFill>
              </a:rPr>
              <a:t>To move to the next level, Alt + Shift + right arrow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marL="598169" lvl="3" indent="-265853" algn="just" defTabSz="844083" rtl="0" eaLnBrk="1" latinLnBrk="0" hangingPunct="1">
              <a:lnSpc>
                <a:spcPct val="100000"/>
              </a:lnSpc>
              <a:spcBef>
                <a:spcPts val="554"/>
              </a:spcBef>
              <a:buClr>
                <a:schemeClr val="bg2"/>
              </a:buClr>
              <a:buFont typeface="Tahoma" panose="020B0604030504040204" pitchFamily="34" charset="0"/>
              <a:buChar char="›"/>
            </a:pPr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 noProof="0"/>
              <a:t>Level </a:t>
            </a:r>
            <a:r>
              <a:rPr lang="en-US"/>
              <a:t>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12" name="Textfeld 6">
            <a:extLst>
              <a:ext uri="{FF2B5EF4-FFF2-40B4-BE49-F238E27FC236}">
                <a16:creationId xmlns:a16="http://schemas.microsoft.com/office/drawing/2014/main" id="{0593B11F-779C-4B46-BF8D-2D7401F4EB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493666" y="6622276"/>
            <a:ext cx="332308" cy="227646"/>
          </a:xfrm>
          <a:prstGeom prst="rect">
            <a:avLst/>
          </a:prstGeom>
          <a:noFill/>
        </p:spPr>
        <p:txBody>
          <a:bodyPr wrap="square" lIns="0" tIns="0" rIns="0" bIns="112985" rtlCol="0" anchor="ctr" anchorCtr="0">
            <a:spAutoFit/>
          </a:bodyPr>
          <a:lstStyle/>
          <a:p>
            <a:pPr marL="0" marR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US" sz="738" noProof="0" smtClean="0">
                <a:solidFill>
                  <a:schemeClr val="bg2"/>
                </a:solidFill>
              </a:rPr>
              <a:pPr marL="0" marR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738" noProof="0">
              <a:solidFill>
                <a:schemeClr val="bg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C2DA4CA-333C-466D-AB24-60F62CD21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  <p:grpSp>
        <p:nvGrpSpPr>
          <p:cNvPr id="7" name="Backup [Sticker]" hidden="1">
            <a:extLst>
              <a:ext uri="{FF2B5EF4-FFF2-40B4-BE49-F238E27FC236}">
                <a16:creationId xmlns:a16="http://schemas.microsoft.com/office/drawing/2014/main" id="{772A900F-8DEC-499A-8257-D21C9D4135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77054-1A60-4A31-B313-8AAA413CD4D1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BACK UP</a:t>
              </a:r>
            </a:p>
          </p:txBody>
        </p:sp>
        <p:cxnSp>
          <p:nvCxnSpPr>
            <p:cNvPr id="9" name="Straight Connector 3">
              <a:extLst>
                <a:ext uri="{FF2B5EF4-FFF2-40B4-BE49-F238E27FC236}">
                  <a16:creationId xmlns:a16="http://schemas.microsoft.com/office/drawing/2014/main" id="{9BB15C9E-EFEE-4C36-B0C7-69DB0F858353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">
              <a:extLst>
                <a:ext uri="{FF2B5EF4-FFF2-40B4-BE49-F238E27FC236}">
                  <a16:creationId xmlns:a16="http://schemas.microsoft.com/office/drawing/2014/main" id="{A6175DDE-0760-4F01-AEE2-6DDC13D503FE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Dummy [Sticker]" hidden="1">
            <a:extLst>
              <a:ext uri="{FF2B5EF4-FFF2-40B4-BE49-F238E27FC236}">
                <a16:creationId xmlns:a16="http://schemas.microsoft.com/office/drawing/2014/main" id="{301AFF47-785C-4E2A-B257-1A826B0EAF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29F129-2E18-441C-AC29-5136E5B513AF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DUMMY DATA</a:t>
              </a:r>
            </a:p>
          </p:txBody>
        </p:sp>
        <p:cxnSp>
          <p:nvCxnSpPr>
            <p:cNvPr id="16" name="Straight Connector 3">
              <a:extLst>
                <a:ext uri="{FF2B5EF4-FFF2-40B4-BE49-F238E27FC236}">
                  <a16:creationId xmlns:a16="http://schemas.microsoft.com/office/drawing/2014/main" id="{FF363CC5-C6D2-4BCB-B2C9-19A448FAB861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1992365D-0260-414B-86EA-42B18F04B9CD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Update [Sticker]" hidden="1">
            <a:extLst>
              <a:ext uri="{FF2B5EF4-FFF2-40B4-BE49-F238E27FC236}">
                <a16:creationId xmlns:a16="http://schemas.microsoft.com/office/drawing/2014/main" id="{1C5402E3-80BD-49DE-9E42-4D0A05E732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9616B-FC75-499C-B934-B6D669001EBD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UPDATE DATA</a:t>
              </a:r>
            </a:p>
          </p:txBody>
        </p:sp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44CF057A-67DD-4061-B0FB-0587DDD22C03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>
              <a:extLst>
                <a:ext uri="{FF2B5EF4-FFF2-40B4-BE49-F238E27FC236}">
                  <a16:creationId xmlns:a16="http://schemas.microsoft.com/office/drawing/2014/main" id="{56EA6838-8EAC-4337-95D2-6DE8999FE06F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Final [Sticker]" hidden="1">
            <a:extLst>
              <a:ext uri="{FF2B5EF4-FFF2-40B4-BE49-F238E27FC236}">
                <a16:creationId xmlns:a16="http://schemas.microsoft.com/office/drawing/2014/main" id="{6F34832A-57AA-4338-9ACA-B818CCB424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DE24DB-7CC6-4C43-B012-D3AD433A984F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FINAL SLIDE</a:t>
              </a:r>
            </a:p>
          </p:txBody>
        </p:sp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id="{7EC8B73A-6A53-461C-896C-97DD68F70F4A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id="{B21B351D-3359-4A90-B43C-47F12A8EC8E5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Draft [Sticker]" hidden="1">
            <a:extLst>
              <a:ext uri="{FF2B5EF4-FFF2-40B4-BE49-F238E27FC236}">
                <a16:creationId xmlns:a16="http://schemas.microsoft.com/office/drawing/2014/main" id="{1A1EB613-1EA7-4D2C-B58A-A63A989433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EB8B7C-9791-4296-9797-E4095151885B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DRAFT SLIDE</a:t>
              </a:r>
            </a:p>
          </p:txBody>
        </p:sp>
        <p:cxnSp>
          <p:nvCxnSpPr>
            <p:cNvPr id="28" name="Straight Connector 7">
              <a:extLst>
                <a:ext uri="{FF2B5EF4-FFF2-40B4-BE49-F238E27FC236}">
                  <a16:creationId xmlns:a16="http://schemas.microsoft.com/office/drawing/2014/main" id="{E77940A6-6720-48E6-B2E7-48F74A9C3FF8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">
              <a:extLst>
                <a:ext uri="{FF2B5EF4-FFF2-40B4-BE49-F238E27FC236}">
                  <a16:creationId xmlns:a16="http://schemas.microsoft.com/office/drawing/2014/main" id="{0D5F4211-3FD6-4182-B92B-5BE713CC603C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Discussion [Sticker]" hidden="1">
            <a:extLst>
              <a:ext uri="{FF2B5EF4-FFF2-40B4-BE49-F238E27FC236}">
                <a16:creationId xmlns:a16="http://schemas.microsoft.com/office/drawing/2014/main" id="{FB34665F-0926-40AC-83C7-DB566709BB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4AD995-DC80-41ED-953E-A00A8C8E5705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62">
                  <a:solidFill>
                    <a:schemeClr val="bg1"/>
                  </a:solidFill>
                  <a:ea typeface="+mj-ea"/>
                  <a:cs typeface="+mj-cs"/>
                </a:rPr>
                <a:t>FOR DISCUSSION</a:t>
              </a:r>
            </a:p>
          </p:txBody>
        </p:sp>
        <p:cxnSp>
          <p:nvCxnSpPr>
            <p:cNvPr id="32" name="Straight Connector 7">
              <a:extLst>
                <a:ext uri="{FF2B5EF4-FFF2-40B4-BE49-F238E27FC236}">
                  <a16:creationId xmlns:a16="http://schemas.microsoft.com/office/drawing/2014/main" id="{4A8320A4-C50B-475A-919D-E87748AE5894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592D82CD-CC3B-4A4D-85D2-088242F2285A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Internal [Sticker]" hidden="1">
            <a:extLst>
              <a:ext uri="{FF2B5EF4-FFF2-40B4-BE49-F238E27FC236}">
                <a16:creationId xmlns:a16="http://schemas.microsoft.com/office/drawing/2014/main" id="{6B5D68AE-8AFA-492F-8B36-58E4E2E255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ED51A-72CF-4175-8427-2B37AE5A6D18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62">
                  <a:solidFill>
                    <a:schemeClr val="bg1"/>
                  </a:solidFill>
                  <a:ea typeface="+mj-ea"/>
                  <a:cs typeface="+mj-cs"/>
                </a:rPr>
                <a:t>INTERNAL USE ONLY</a:t>
              </a:r>
            </a:p>
          </p:txBody>
        </p:sp>
        <p:cxnSp>
          <p:nvCxnSpPr>
            <p:cNvPr id="36" name="Straight Connector 7">
              <a:extLst>
                <a:ext uri="{FF2B5EF4-FFF2-40B4-BE49-F238E27FC236}">
                  <a16:creationId xmlns:a16="http://schemas.microsoft.com/office/drawing/2014/main" id="{9992F30E-42B4-4260-80BE-EF626BB5398C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">
              <a:extLst>
                <a:ext uri="{FF2B5EF4-FFF2-40B4-BE49-F238E27FC236}">
                  <a16:creationId xmlns:a16="http://schemas.microsoft.com/office/drawing/2014/main" id="{0D1069F7-D2F4-41BC-A60A-7F236722ACD6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esponsible [Sticker]" hidden="1">
            <a:extLst>
              <a:ext uri="{FF2B5EF4-FFF2-40B4-BE49-F238E27FC236}">
                <a16:creationId xmlns:a16="http://schemas.microsoft.com/office/drawing/2014/main" id="{079FBCEE-4E33-429D-BE01-03EB983EBF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763349-DCE0-4EAA-8B9E-5C69A762ECE7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92">
                  <a:solidFill>
                    <a:schemeClr val="bg1"/>
                  </a:solidFill>
                  <a:ea typeface="+mj-ea"/>
                  <a:cs typeface="+mj-cs"/>
                </a:rPr>
                <a:t>RESPONSIBLE:</a:t>
              </a:r>
              <a:br>
                <a:rPr lang="en-US" sz="1292">
                  <a:solidFill>
                    <a:schemeClr val="bg1"/>
                  </a:solidFill>
                  <a:ea typeface="+mj-ea"/>
                  <a:cs typeface="+mj-cs"/>
                </a:rPr>
              </a:br>
              <a:r>
                <a:rPr lang="en-US" sz="1292">
                  <a:solidFill>
                    <a:schemeClr val="bg1"/>
                  </a:solidFill>
                  <a:ea typeface="+mj-ea"/>
                  <a:cs typeface="+mj-cs"/>
                </a:rPr>
                <a:t>XXX</a:t>
              </a:r>
            </a:p>
          </p:txBody>
        </p:sp>
        <p:cxnSp>
          <p:nvCxnSpPr>
            <p:cNvPr id="40" name="Straight Connector 7">
              <a:extLst>
                <a:ext uri="{FF2B5EF4-FFF2-40B4-BE49-F238E27FC236}">
                  <a16:creationId xmlns:a16="http://schemas.microsoft.com/office/drawing/2014/main" id="{7A45D47D-888B-486F-B39B-92378EEFC2C7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>
              <a:extLst>
                <a:ext uri="{FF2B5EF4-FFF2-40B4-BE49-F238E27FC236}">
                  <a16:creationId xmlns:a16="http://schemas.microsoft.com/office/drawing/2014/main" id="{CE7071A1-938A-4EA9-8D49-EF111F07AF88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[Comment]" hidden="1">
            <a:extLst>
              <a:ext uri="{FF2B5EF4-FFF2-40B4-BE49-F238E27FC236}">
                <a16:creationId xmlns:a16="http://schemas.microsoft.com/office/drawing/2014/main" id="{F88A037C-B03F-4F06-A04B-E8EB6C3742BE}"/>
              </a:ext>
            </a:extLst>
          </p:cNvPr>
          <p:cNvSpPr>
            <a:spLocks/>
          </p:cNvSpPr>
          <p:nvPr userDrawn="1"/>
        </p:nvSpPr>
        <p:spPr>
          <a:xfrm>
            <a:off x="6365715" y="404813"/>
            <a:ext cx="2459350" cy="1152128"/>
          </a:xfrm>
          <a:prstGeom prst="wedgeRectCallout">
            <a:avLst>
              <a:gd name="adj1" fmla="val -36017"/>
              <a:gd name="adj2" fmla="val 70928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66462" rIns="9969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2">
                <a:solidFill>
                  <a:schemeClr val="bg1"/>
                </a:solidFill>
                <a:ea typeface="+mj-ea"/>
                <a:cs typeface="+mj-cs"/>
              </a:rPr>
              <a:t>Content</a:t>
            </a:r>
          </a:p>
        </p:txBody>
      </p:sp>
      <p:sp>
        <p:nvSpPr>
          <p:cNvPr id="43" name="Formatting [Comment]" hidden="1">
            <a:extLst>
              <a:ext uri="{FF2B5EF4-FFF2-40B4-BE49-F238E27FC236}">
                <a16:creationId xmlns:a16="http://schemas.microsoft.com/office/drawing/2014/main" id="{E7357E13-04B6-4DB8-9DC2-DF28BD69748C}"/>
              </a:ext>
            </a:extLst>
          </p:cNvPr>
          <p:cNvSpPr/>
          <p:nvPr userDrawn="1"/>
        </p:nvSpPr>
        <p:spPr>
          <a:xfrm>
            <a:off x="6365715" y="404813"/>
            <a:ext cx="2459350" cy="1152128"/>
          </a:xfrm>
          <a:prstGeom prst="wedgeRectCallout">
            <a:avLst>
              <a:gd name="adj1" fmla="val -36017"/>
              <a:gd name="adj2" fmla="val 70928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66462" rIns="9969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2">
                <a:solidFill>
                  <a:schemeClr val="bg1"/>
                </a:solidFill>
                <a:ea typeface="+mj-ea"/>
                <a:cs typeface="+mj-cs"/>
              </a:rPr>
              <a:t>Formatting</a:t>
            </a:r>
          </a:p>
        </p:txBody>
      </p:sp>
      <p:sp>
        <p:nvSpPr>
          <p:cNvPr id="44" name="Footnote [Placeholder]" hidden="1">
            <a:extLst>
              <a:ext uri="{FF2B5EF4-FFF2-40B4-BE49-F238E27FC236}">
                <a16:creationId xmlns:a16="http://schemas.microsoft.com/office/drawing/2014/main" id="{8D58C20D-DE6F-41F0-95A2-8A306EEC6633}"/>
              </a:ext>
            </a:extLst>
          </p:cNvPr>
          <p:cNvSpPr>
            <a:spLocks/>
          </p:cNvSpPr>
          <p:nvPr userDrawn="1"/>
        </p:nvSpPr>
        <p:spPr>
          <a:xfrm>
            <a:off x="317990" y="6249936"/>
            <a:ext cx="8492408" cy="2549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831">
                <a:solidFill>
                  <a:schemeClr val="tx1">
                    <a:lumMod val="100000"/>
                  </a:schemeClr>
                </a:solidFill>
              </a:rPr>
              <a:t>(n)  </a:t>
            </a:r>
          </a:p>
        </p:txBody>
      </p:sp>
      <p:grpSp>
        <p:nvGrpSpPr>
          <p:cNvPr id="66" name="Harvey 3" hidden="1">
            <a:extLst>
              <a:ext uri="{FF2B5EF4-FFF2-40B4-BE49-F238E27FC236}">
                <a16:creationId xmlns:a16="http://schemas.microsoft.com/office/drawing/2014/main" id="{1F52F8D6-828E-421C-B9CB-574D405F17B6}"/>
              </a:ext>
            </a:extLst>
          </p:cNvPr>
          <p:cNvGrpSpPr>
            <a:grpSpLocks/>
          </p:cNvGrpSpPr>
          <p:nvPr userDrawn="1">
            <p:custDataLst>
              <p:tags r:id="rId18"/>
            </p:custDataLst>
          </p:nvPr>
        </p:nvGrpSpPr>
        <p:grpSpPr>
          <a:xfrm>
            <a:off x="8434721" y="1459918"/>
            <a:ext cx="270100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67" name="Harvey 0/3 [0]" hidden="1">
              <a:extLst>
                <a:ext uri="{FF2B5EF4-FFF2-40B4-BE49-F238E27FC236}">
                  <a16:creationId xmlns:a16="http://schemas.microsoft.com/office/drawing/2014/main" id="{DA6730B4-6E1B-41CD-87D4-698BEB6D612A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68" name="Harvey 1/3 [1]">
              <a:extLst>
                <a:ext uri="{FF2B5EF4-FFF2-40B4-BE49-F238E27FC236}">
                  <a16:creationId xmlns:a16="http://schemas.microsoft.com/office/drawing/2014/main" id="{B41F4DC7-3F73-4023-84B1-377422594D94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69" name="Harvey 2/3 [2]" hidden="1">
              <a:extLst>
                <a:ext uri="{FF2B5EF4-FFF2-40B4-BE49-F238E27FC236}">
                  <a16:creationId xmlns:a16="http://schemas.microsoft.com/office/drawing/2014/main" id="{6B1F8B66-7471-417A-A29F-4634105DE542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0" name="Harvey 3/3 [3]" hidden="1">
              <a:extLst>
                <a:ext uri="{FF2B5EF4-FFF2-40B4-BE49-F238E27FC236}">
                  <a16:creationId xmlns:a16="http://schemas.microsoft.com/office/drawing/2014/main" id="{838BE17D-40D8-44E7-AEC3-5CD1726D7736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Harvey 4" hidden="1">
            <a:extLst>
              <a:ext uri="{FF2B5EF4-FFF2-40B4-BE49-F238E27FC236}">
                <a16:creationId xmlns:a16="http://schemas.microsoft.com/office/drawing/2014/main" id="{E764B4BF-B735-40EA-B80D-459C60AAACE4}"/>
              </a:ext>
            </a:extLst>
          </p:cNvPr>
          <p:cNvGrpSpPr>
            <a:grpSpLocks/>
          </p:cNvGrpSpPr>
          <p:nvPr userDrawn="1">
            <p:custDataLst>
              <p:tags r:id="rId19"/>
            </p:custDataLst>
          </p:nvPr>
        </p:nvGrpSpPr>
        <p:grpSpPr>
          <a:xfrm>
            <a:off x="8434721" y="1459918"/>
            <a:ext cx="270100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72" name="Harvey 0/4 [0]" hidden="1">
              <a:extLst>
                <a:ext uri="{FF2B5EF4-FFF2-40B4-BE49-F238E27FC236}">
                  <a16:creationId xmlns:a16="http://schemas.microsoft.com/office/drawing/2014/main" id="{619471AD-02E3-4EC1-AC5A-00F885A990A6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3" name="Harvey 1/4 [1]">
              <a:extLst>
                <a:ext uri="{FF2B5EF4-FFF2-40B4-BE49-F238E27FC236}">
                  <a16:creationId xmlns:a16="http://schemas.microsoft.com/office/drawing/2014/main" id="{AA97BC9C-BBA4-4ED6-BA9E-BB278C0B1925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4" name="Harvey 2/4 [2]" hidden="1">
              <a:extLst>
                <a:ext uri="{FF2B5EF4-FFF2-40B4-BE49-F238E27FC236}">
                  <a16:creationId xmlns:a16="http://schemas.microsoft.com/office/drawing/2014/main" id="{03ACCB4F-1D68-49B8-A166-70F218F61009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5" name="Harvey 3/4 [3]" hidden="1">
              <a:extLst>
                <a:ext uri="{FF2B5EF4-FFF2-40B4-BE49-F238E27FC236}">
                  <a16:creationId xmlns:a16="http://schemas.microsoft.com/office/drawing/2014/main" id="{10353394-1620-4A65-8458-982AB50C159A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6" name="Harvey 4/4 [4]" hidden="1">
              <a:extLst>
                <a:ext uri="{FF2B5EF4-FFF2-40B4-BE49-F238E27FC236}">
                  <a16:creationId xmlns:a16="http://schemas.microsoft.com/office/drawing/2014/main" id="{88AB9BBD-A882-478B-85DB-C4E033FA81EB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Harvey 8" hidden="1">
            <a:extLst>
              <a:ext uri="{FF2B5EF4-FFF2-40B4-BE49-F238E27FC236}">
                <a16:creationId xmlns:a16="http://schemas.microsoft.com/office/drawing/2014/main" id="{D0002F30-C13C-48F1-B1F4-E588650DD685}"/>
              </a:ext>
            </a:extLst>
          </p:cNvPr>
          <p:cNvGrpSpPr>
            <a:grpSpLocks/>
          </p:cNvGrpSpPr>
          <p:nvPr userDrawn="1">
            <p:custDataLst>
              <p:tags r:id="rId20"/>
            </p:custDataLst>
          </p:nvPr>
        </p:nvGrpSpPr>
        <p:grpSpPr>
          <a:xfrm>
            <a:off x="8434721" y="1459918"/>
            <a:ext cx="270100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78" name="Harvey 0/8 [0]" hidden="1">
              <a:extLst>
                <a:ext uri="{FF2B5EF4-FFF2-40B4-BE49-F238E27FC236}">
                  <a16:creationId xmlns:a16="http://schemas.microsoft.com/office/drawing/2014/main" id="{658D9B93-E170-425C-B455-BC1AC9F83504}"/>
                </a:ext>
              </a:extLst>
            </p:cNvPr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9" name="Harvey 1/8 [1]">
              <a:extLst>
                <a:ext uri="{FF2B5EF4-FFF2-40B4-BE49-F238E27FC236}">
                  <a16:creationId xmlns:a16="http://schemas.microsoft.com/office/drawing/2014/main" id="{30F06F54-8A95-402E-908E-EA1EDF0C6DF2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0" name="Harvey 2/8 [2]" hidden="1">
              <a:extLst>
                <a:ext uri="{FF2B5EF4-FFF2-40B4-BE49-F238E27FC236}">
                  <a16:creationId xmlns:a16="http://schemas.microsoft.com/office/drawing/2014/main" id="{54B64E44-8D70-4DE8-8A0D-4B3589BEF3A1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1" name="Harvey 3/8 [3]" hidden="1">
              <a:extLst>
                <a:ext uri="{FF2B5EF4-FFF2-40B4-BE49-F238E27FC236}">
                  <a16:creationId xmlns:a16="http://schemas.microsoft.com/office/drawing/2014/main" id="{8A73005A-B701-464A-B38C-FE5A96AD6287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2" name="Harvey 4/8 [4]" hidden="1">
              <a:extLst>
                <a:ext uri="{FF2B5EF4-FFF2-40B4-BE49-F238E27FC236}">
                  <a16:creationId xmlns:a16="http://schemas.microsoft.com/office/drawing/2014/main" id="{3789BA54-F09E-4E6C-85BF-76C6DB8FB628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3" name="Harvey 5/8 [5]" hidden="1">
              <a:extLst>
                <a:ext uri="{FF2B5EF4-FFF2-40B4-BE49-F238E27FC236}">
                  <a16:creationId xmlns:a16="http://schemas.microsoft.com/office/drawing/2014/main" id="{2C073E5D-5FF8-49B5-AC14-D7DA28D390ED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4" name="Harvey 6/8 [6]" hidden="1">
              <a:extLst>
                <a:ext uri="{FF2B5EF4-FFF2-40B4-BE49-F238E27FC236}">
                  <a16:creationId xmlns:a16="http://schemas.microsoft.com/office/drawing/2014/main" id="{4B8C4A73-BA59-4335-9E49-8C34AD985E31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5" name="Harvey 7/8 [7]" hidden="1">
              <a:extLst>
                <a:ext uri="{FF2B5EF4-FFF2-40B4-BE49-F238E27FC236}">
                  <a16:creationId xmlns:a16="http://schemas.microsoft.com/office/drawing/2014/main" id="{BE936F0B-D497-4117-BC2A-3B1099D61AA7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6" name="Harvey 8/8 [8]" hidden="1">
              <a:extLst>
                <a:ext uri="{FF2B5EF4-FFF2-40B4-BE49-F238E27FC236}">
                  <a16:creationId xmlns:a16="http://schemas.microsoft.com/office/drawing/2014/main" id="{2681D4CF-EB43-4711-B081-5346EF94C20C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</p:grpSp>
      <p:sp>
        <p:nvSpPr>
          <p:cNvPr id="3" name="Workspace [Presentation]" hidden="1">
            <a:extLst>
              <a:ext uri="{FF2B5EF4-FFF2-40B4-BE49-F238E27FC236}">
                <a16:creationId xmlns:a16="http://schemas.microsoft.com/office/drawing/2014/main" id="{4AF2EB84-B166-4EB5-BE34-423FF03DD7AC}"/>
              </a:ext>
            </a:extLst>
          </p:cNvPr>
          <p:cNvSpPr/>
          <p:nvPr userDrawn="1"/>
        </p:nvSpPr>
        <p:spPr>
          <a:xfrm>
            <a:off x="317988" y="1341438"/>
            <a:ext cx="8507077" cy="4894976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66462" rIns="9969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bg2"/>
              </a:solidFill>
              <a:ea typeface="+mj-ea"/>
              <a:cs typeface="+mj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BF542EE-1B82-488B-9AA3-3BD0D57F4E75}"/>
              </a:ext>
            </a:extLst>
          </p:cNvPr>
          <p:cNvSpPr>
            <a:spLocks/>
          </p:cNvSpPr>
          <p:nvPr userDrawn="1"/>
        </p:nvSpPr>
        <p:spPr>
          <a:xfrm>
            <a:off x="6942407" y="6612747"/>
            <a:ext cx="1418323" cy="227646"/>
          </a:xfrm>
          <a:prstGeom prst="rect">
            <a:avLst/>
          </a:prstGeom>
        </p:spPr>
        <p:txBody>
          <a:bodyPr wrap="square" lIns="0" tIns="0" rIns="0" bIns="112985" anchor="t">
            <a:spAutoFit/>
          </a:bodyPr>
          <a:lstStyle/>
          <a:p>
            <a:pPr lvl="0" algn="r">
              <a:spcBef>
                <a:spcPts val="369"/>
              </a:spcBef>
              <a:buClr>
                <a:srgbClr val="660066"/>
              </a:buClr>
            </a:pPr>
            <a:r>
              <a:rPr lang="fr-FR" sz="738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WAVESTONE | CONFIDENTIEL</a:t>
            </a:r>
          </a:p>
        </p:txBody>
      </p:sp>
      <p:sp>
        <p:nvSpPr>
          <p:cNvPr id="5" name="MSIPCMContentMarking" descr="{&quot;HashCode&quot;:-667651262,&quot;Placement&quot;:&quot;Footer&quot;,&quot;Top&quot;:520.68866,&quot;Left&quot;:338.322357,&quot;SlideWidth&quot;:780,&quot;SlideHeight&quot;:540}">
            <a:extLst>
              <a:ext uri="{FF2B5EF4-FFF2-40B4-BE49-F238E27FC236}">
                <a16:creationId xmlns:a16="http://schemas.microsoft.com/office/drawing/2014/main" id="{197AECC3-24CD-8E3E-413E-34FBE897C058}"/>
              </a:ext>
            </a:extLst>
          </p:cNvPr>
          <p:cNvSpPr txBox="1"/>
          <p:nvPr userDrawn="1"/>
        </p:nvSpPr>
        <p:spPr>
          <a:xfrm>
            <a:off x="3966179" y="6671445"/>
            <a:ext cx="1211642" cy="1278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31">
                <a:solidFill>
                  <a:srgbClr val="5F5F5F"/>
                </a:solidFill>
                <a:latin typeface="Calibri" panose="020F0502020204030204" pitchFamily="34" charset="0"/>
              </a:rPr>
              <a:t>Restricted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2579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hf hdr="0" ftr="0" dt="0"/>
  <p:txStyles>
    <p:titleStyle>
      <a:lvl1pPr algn="l" defTabSz="685817" rtl="0" eaLnBrk="1" latinLnBrk="0" hangingPunct="1">
        <a:lnSpc>
          <a:spcPct val="100000"/>
        </a:lnSpc>
        <a:spcBef>
          <a:spcPct val="0"/>
        </a:spcBef>
        <a:buNone/>
        <a:defRPr sz="203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17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None/>
        <a:tabLst/>
        <a:defRPr sz="1477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69088" indent="-269088" algn="just" defTabSz="844083" rtl="0" eaLnBrk="1" latinLnBrk="0" hangingPunct="1">
        <a:lnSpc>
          <a:spcPct val="100000"/>
        </a:lnSpc>
        <a:spcBef>
          <a:spcPts val="1050"/>
        </a:spcBef>
        <a:buClr>
          <a:schemeClr val="bg2"/>
        </a:buClr>
        <a:buFont typeface="Tempus Sans ITC" panose="04020404030D07020202" pitchFamily="82" charset="0"/>
        <a:buChar char="/"/>
        <a:defRPr lang="en-GB" sz="1292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270007" indent="0" algn="just" defTabSz="844083" rtl="0" eaLnBrk="1" latinLnBrk="0" hangingPunct="1">
        <a:lnSpc>
          <a:spcPct val="100000"/>
        </a:lnSpc>
        <a:spcBef>
          <a:spcPts val="450"/>
        </a:spcBef>
        <a:buFontTx/>
        <a:buNone/>
        <a:defRPr lang="en-GB" sz="1292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86012" indent="-216005" algn="just" defTabSz="685817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Tahoma" panose="020B0604030504040204" pitchFamily="34" charset="0"/>
        <a:buChar char="›"/>
        <a:defRPr lang="en-GB" sz="1108" kern="1200" cap="none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830790" marR="0" indent="-232621" algn="just" defTabSz="844083" rtl="0" eaLnBrk="1" fontAlgn="auto" latinLnBrk="0" hangingPunct="1">
        <a:lnSpc>
          <a:spcPct val="100000"/>
        </a:lnSpc>
        <a:spcBef>
          <a:spcPts val="462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en-GB" sz="923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830790" indent="-232621" algn="just" defTabSz="844083" rtl="0" eaLnBrk="1" latinLnBrk="0" hangingPunct="1">
        <a:lnSpc>
          <a:spcPct val="100000"/>
        </a:lnSpc>
        <a:spcBef>
          <a:spcPts val="462"/>
        </a:spcBef>
        <a:buClr>
          <a:schemeClr val="bg2"/>
        </a:buClr>
        <a:buFont typeface="Tahoma" panose="020B0604030504040204" pitchFamily="34" charset="0"/>
        <a:buChar char="»"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830790" indent="-232621" algn="just" defTabSz="844083" rtl="0" eaLnBrk="1" latinLnBrk="0" hangingPunct="1">
        <a:lnSpc>
          <a:spcPct val="100000"/>
        </a:lnSpc>
        <a:spcBef>
          <a:spcPts val="462"/>
        </a:spcBef>
        <a:buClr>
          <a:schemeClr val="bg2"/>
        </a:buClr>
        <a:buFont typeface="Tahoma" panose="020B0604030504040204" pitchFamily="34" charset="0"/>
        <a:buChar char="»"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830790" marR="0" indent="-232621" algn="just" defTabSz="844083" rtl="0" eaLnBrk="1" fontAlgn="auto" latinLnBrk="0" hangingPunct="1">
        <a:lnSpc>
          <a:spcPct val="100000"/>
        </a:lnSpc>
        <a:spcBef>
          <a:spcPts val="462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830790" indent="-232621" algn="just" defTabSz="844083" rtl="0" eaLnBrk="1" latinLnBrk="0" hangingPunct="1">
        <a:lnSpc>
          <a:spcPct val="100000"/>
        </a:lnSpc>
        <a:spcBef>
          <a:spcPts val="462"/>
        </a:spcBef>
        <a:buClr>
          <a:schemeClr val="bg2"/>
        </a:buClr>
        <a:buFont typeface="Tahoma" panose="020B0604030504040204" pitchFamily="34" charset="0"/>
        <a:buChar char="»"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67">
          <p15:clr>
            <a:srgbClr val="F26B43"/>
          </p15:clr>
        </p15:guide>
        <p15:guide id="4" pos="7413">
          <p15:clr>
            <a:srgbClr val="F26B43"/>
          </p15:clr>
        </p15:guide>
        <p15:guide id="21" orient="horz" pos="2387">
          <p15:clr>
            <a:srgbClr val="F26B43"/>
          </p15:clr>
        </p15:guide>
        <p15:guide id="22" pos="3120">
          <p15:clr>
            <a:srgbClr val="F26B43"/>
          </p15:clr>
        </p15:guide>
        <p15:guide id="23" pos="217">
          <p15:clr>
            <a:srgbClr val="F26B43"/>
          </p15:clr>
        </p15:guide>
        <p15:guide id="24" pos="6023">
          <p15:clr>
            <a:srgbClr val="F26B43"/>
          </p15:clr>
        </p15:guide>
        <p15:guide id="25" orient="horz" pos="255">
          <p15:clr>
            <a:srgbClr val="F26B43"/>
          </p15:clr>
        </p15:guide>
        <p15:guide id="26" orient="horz" pos="845">
          <p15:clr>
            <a:srgbClr val="F26B43"/>
          </p15:clr>
        </p15:guide>
        <p15:guide id="27" orient="horz" pos="392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88" y="404664"/>
            <a:ext cx="8507077" cy="936774"/>
          </a:xfrm>
          <a:prstGeom prst="rect">
            <a:avLst/>
          </a:prstGeom>
          <a:noFill/>
        </p:spPr>
        <p:txBody>
          <a:bodyPr vert="horz" lIns="108000" tIns="0" rIns="108000" bIns="0" rtlCol="0" anchor="t">
            <a:noAutofit/>
          </a:bodyPr>
          <a:lstStyle/>
          <a:p>
            <a:r>
              <a:rPr lang="en-US"/>
              <a:t>Complete with a title here that carries your message on two lines at most for more </a:t>
            </a:r>
            <a:r>
              <a:rPr lang="en-US" noProof="0"/>
              <a:t>readability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17988" y="1341438"/>
            <a:ext cx="8507077" cy="4894976"/>
          </a:xfrm>
          <a:prstGeom prst="rect">
            <a:avLst/>
          </a:prstGeom>
        </p:spPr>
        <p:txBody>
          <a:bodyPr vert="horz" lIns="108000" tIns="108000" rIns="108000" bIns="108000" rtlCol="0">
            <a:noAutofit/>
          </a:bodyPr>
          <a:lstStyle/>
          <a:p>
            <a:pPr lvl="0"/>
            <a:r>
              <a:rPr lang="en-US"/>
              <a:t>Level 1 - </a:t>
            </a:r>
            <a:r>
              <a:rPr lang="en-US">
                <a:solidFill>
                  <a:srgbClr val="503078"/>
                </a:solidFill>
              </a:rPr>
              <a:t>To move to the next level, Alt + Shift + right arrow</a:t>
            </a:r>
            <a:endParaRPr lang="en-US"/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  <a:p>
            <a:pPr marL="598169" lvl="3" indent="-265853" algn="just" defTabSz="844083" rtl="0" eaLnBrk="1" latinLnBrk="0" hangingPunct="1">
              <a:lnSpc>
                <a:spcPct val="100000"/>
              </a:lnSpc>
              <a:spcBef>
                <a:spcPts val="554"/>
              </a:spcBef>
              <a:buClr>
                <a:schemeClr val="bg2"/>
              </a:buClr>
              <a:buFont typeface="Tahoma" panose="020B0604030504040204" pitchFamily="34" charset="0"/>
              <a:buChar char="›"/>
            </a:pPr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  <a:p>
            <a:pPr lvl="5"/>
            <a:r>
              <a:rPr lang="en-US"/>
              <a:t>Level 6</a:t>
            </a:r>
          </a:p>
          <a:p>
            <a:pPr lvl="6"/>
            <a:r>
              <a:rPr lang="en-US"/>
              <a:t>Level 7</a:t>
            </a:r>
          </a:p>
          <a:p>
            <a:pPr lvl="7"/>
            <a:r>
              <a:rPr lang="en-US" noProof="0"/>
              <a:t>Level </a:t>
            </a:r>
            <a:r>
              <a:rPr lang="en-US"/>
              <a:t>8</a:t>
            </a:r>
          </a:p>
          <a:p>
            <a:pPr lvl="8"/>
            <a:r>
              <a:rPr lang="en-US"/>
              <a:t>Level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3E6D2-7C98-46EC-B63E-DE4BE4C77A9E}"/>
              </a:ext>
            </a:extLst>
          </p:cNvPr>
          <p:cNvSpPr>
            <a:spLocks/>
          </p:cNvSpPr>
          <p:nvPr userDrawn="1"/>
        </p:nvSpPr>
        <p:spPr>
          <a:xfrm>
            <a:off x="7441223" y="6612747"/>
            <a:ext cx="975192" cy="251451"/>
          </a:xfrm>
          <a:prstGeom prst="rect">
            <a:avLst/>
          </a:prstGeom>
        </p:spPr>
        <p:txBody>
          <a:bodyPr wrap="square" lIns="0" tIns="0" rIns="0" bIns="112985" anchor="t">
            <a:spAutoFit/>
          </a:bodyPr>
          <a:lstStyle/>
          <a:p>
            <a:pPr lvl="0" algn="r">
              <a:spcBef>
                <a:spcPts val="369"/>
              </a:spcBef>
              <a:buClr>
                <a:srgbClr val="660066"/>
              </a:buClr>
            </a:pPr>
            <a:r>
              <a:rPr lang="en-US" sz="831" noProof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Wavestone © 2022</a:t>
            </a:r>
          </a:p>
        </p:txBody>
      </p:sp>
      <p:sp>
        <p:nvSpPr>
          <p:cNvPr id="12" name="Textfeld 6">
            <a:extLst>
              <a:ext uri="{FF2B5EF4-FFF2-40B4-BE49-F238E27FC236}">
                <a16:creationId xmlns:a16="http://schemas.microsoft.com/office/drawing/2014/main" id="{0593B11F-779C-4B46-BF8D-2D7401F4EBA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493666" y="6622276"/>
            <a:ext cx="332308" cy="227646"/>
          </a:xfrm>
          <a:prstGeom prst="rect">
            <a:avLst/>
          </a:prstGeom>
          <a:noFill/>
        </p:spPr>
        <p:txBody>
          <a:bodyPr wrap="square" lIns="0" tIns="0" rIns="0" bIns="112985" rtlCol="0" anchor="ctr" anchorCtr="0">
            <a:spAutoFit/>
          </a:bodyPr>
          <a:lstStyle/>
          <a:p>
            <a:pPr marL="0" marR="0" indent="0" algn="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2254E-7EB4-45E4-904F-3575BFE2F20B}" type="slidenum">
              <a:rPr lang="en-US" sz="738" noProof="0" smtClean="0">
                <a:solidFill>
                  <a:schemeClr val="bg2"/>
                </a:solidFill>
              </a:rPr>
              <a:pPr marL="0" marR="0" indent="0" algn="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US" sz="738" noProof="0">
              <a:solidFill>
                <a:schemeClr val="bg2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C2DA4CA-333C-466D-AB24-60F62CD21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8117" b="17461"/>
          <a:stretch/>
        </p:blipFill>
        <p:spPr>
          <a:xfrm>
            <a:off x="8436572" y="5935042"/>
            <a:ext cx="854721" cy="926732"/>
          </a:xfrm>
          <a:prstGeom prst="rect">
            <a:avLst/>
          </a:prstGeom>
        </p:spPr>
      </p:pic>
      <p:grpSp>
        <p:nvGrpSpPr>
          <p:cNvPr id="7" name="Backup [Sticker]" hidden="1">
            <a:extLst>
              <a:ext uri="{FF2B5EF4-FFF2-40B4-BE49-F238E27FC236}">
                <a16:creationId xmlns:a16="http://schemas.microsoft.com/office/drawing/2014/main" id="{772A900F-8DEC-499A-8257-D21C9D4135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77054-1A60-4A31-B313-8AAA413CD4D1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BACK UP</a:t>
              </a:r>
            </a:p>
          </p:txBody>
        </p:sp>
        <p:cxnSp>
          <p:nvCxnSpPr>
            <p:cNvPr id="9" name="Straight Connector 3">
              <a:extLst>
                <a:ext uri="{FF2B5EF4-FFF2-40B4-BE49-F238E27FC236}">
                  <a16:creationId xmlns:a16="http://schemas.microsoft.com/office/drawing/2014/main" id="{9BB15C9E-EFEE-4C36-B0C7-69DB0F858353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">
              <a:extLst>
                <a:ext uri="{FF2B5EF4-FFF2-40B4-BE49-F238E27FC236}">
                  <a16:creationId xmlns:a16="http://schemas.microsoft.com/office/drawing/2014/main" id="{A6175DDE-0760-4F01-AEE2-6DDC13D503FE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Dummy [Sticker]" hidden="1">
            <a:extLst>
              <a:ext uri="{FF2B5EF4-FFF2-40B4-BE49-F238E27FC236}">
                <a16:creationId xmlns:a16="http://schemas.microsoft.com/office/drawing/2014/main" id="{301AFF47-785C-4E2A-B257-1A826B0EAF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29F129-2E18-441C-AC29-5136E5B513AF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DUMMY DATA</a:t>
              </a:r>
            </a:p>
          </p:txBody>
        </p:sp>
        <p:cxnSp>
          <p:nvCxnSpPr>
            <p:cNvPr id="16" name="Straight Connector 3">
              <a:extLst>
                <a:ext uri="{FF2B5EF4-FFF2-40B4-BE49-F238E27FC236}">
                  <a16:creationId xmlns:a16="http://schemas.microsoft.com/office/drawing/2014/main" id="{FF363CC5-C6D2-4BCB-B2C9-19A448FAB861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">
              <a:extLst>
                <a:ext uri="{FF2B5EF4-FFF2-40B4-BE49-F238E27FC236}">
                  <a16:creationId xmlns:a16="http://schemas.microsoft.com/office/drawing/2014/main" id="{1992365D-0260-414B-86EA-42B18F04B9CD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Update [Sticker]" hidden="1">
            <a:extLst>
              <a:ext uri="{FF2B5EF4-FFF2-40B4-BE49-F238E27FC236}">
                <a16:creationId xmlns:a16="http://schemas.microsoft.com/office/drawing/2014/main" id="{1C5402E3-80BD-49DE-9E42-4D0A05E732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9616B-FC75-499C-B934-B6D669001EBD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UPDATE DATA</a:t>
              </a:r>
            </a:p>
          </p:txBody>
        </p:sp>
        <p:cxnSp>
          <p:nvCxnSpPr>
            <p:cNvPr id="20" name="Straight Connector 7">
              <a:extLst>
                <a:ext uri="{FF2B5EF4-FFF2-40B4-BE49-F238E27FC236}">
                  <a16:creationId xmlns:a16="http://schemas.microsoft.com/office/drawing/2014/main" id="{44CF057A-67DD-4061-B0FB-0587DDD22C03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">
              <a:extLst>
                <a:ext uri="{FF2B5EF4-FFF2-40B4-BE49-F238E27FC236}">
                  <a16:creationId xmlns:a16="http://schemas.microsoft.com/office/drawing/2014/main" id="{56EA6838-8EAC-4337-95D2-6DE8999FE06F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Final [Sticker]" hidden="1">
            <a:extLst>
              <a:ext uri="{FF2B5EF4-FFF2-40B4-BE49-F238E27FC236}">
                <a16:creationId xmlns:a16="http://schemas.microsoft.com/office/drawing/2014/main" id="{6F34832A-57AA-4338-9ACA-B818CCB424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DE24DB-7CC6-4C43-B012-D3AD433A984F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FINAL SLIDE</a:t>
              </a:r>
            </a:p>
          </p:txBody>
        </p:sp>
        <p:cxnSp>
          <p:nvCxnSpPr>
            <p:cNvPr id="24" name="Straight Connector 7">
              <a:extLst>
                <a:ext uri="{FF2B5EF4-FFF2-40B4-BE49-F238E27FC236}">
                  <a16:creationId xmlns:a16="http://schemas.microsoft.com/office/drawing/2014/main" id="{7EC8B73A-6A53-461C-896C-97DD68F70F4A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id="{B21B351D-3359-4A90-B43C-47F12A8EC8E5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Draft [Sticker]" hidden="1">
            <a:extLst>
              <a:ext uri="{FF2B5EF4-FFF2-40B4-BE49-F238E27FC236}">
                <a16:creationId xmlns:a16="http://schemas.microsoft.com/office/drawing/2014/main" id="{1A1EB613-1EA7-4D2C-B58A-A63A989433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0EB8B7C-9791-4296-9797-E4095151885B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46">
                  <a:solidFill>
                    <a:schemeClr val="bg1"/>
                  </a:solidFill>
                  <a:ea typeface="+mj-ea"/>
                  <a:cs typeface="+mj-cs"/>
                </a:rPr>
                <a:t>DRAFT SLIDE</a:t>
              </a:r>
            </a:p>
          </p:txBody>
        </p:sp>
        <p:cxnSp>
          <p:nvCxnSpPr>
            <p:cNvPr id="28" name="Straight Connector 7">
              <a:extLst>
                <a:ext uri="{FF2B5EF4-FFF2-40B4-BE49-F238E27FC236}">
                  <a16:creationId xmlns:a16="http://schemas.microsoft.com/office/drawing/2014/main" id="{E77940A6-6720-48E6-B2E7-48F74A9C3FF8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8">
              <a:extLst>
                <a:ext uri="{FF2B5EF4-FFF2-40B4-BE49-F238E27FC236}">
                  <a16:creationId xmlns:a16="http://schemas.microsoft.com/office/drawing/2014/main" id="{0D5F4211-3FD6-4182-B92B-5BE713CC603C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Discussion [Sticker]" hidden="1">
            <a:extLst>
              <a:ext uri="{FF2B5EF4-FFF2-40B4-BE49-F238E27FC236}">
                <a16:creationId xmlns:a16="http://schemas.microsoft.com/office/drawing/2014/main" id="{FB34665F-0926-40AC-83C7-DB566709BB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4AD995-DC80-41ED-953E-A00A8C8E5705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62">
                  <a:solidFill>
                    <a:schemeClr val="bg1"/>
                  </a:solidFill>
                  <a:ea typeface="+mj-ea"/>
                  <a:cs typeface="+mj-cs"/>
                </a:rPr>
                <a:t>FOR DISCUSSION</a:t>
              </a:r>
            </a:p>
          </p:txBody>
        </p:sp>
        <p:cxnSp>
          <p:nvCxnSpPr>
            <p:cNvPr id="32" name="Straight Connector 7">
              <a:extLst>
                <a:ext uri="{FF2B5EF4-FFF2-40B4-BE49-F238E27FC236}">
                  <a16:creationId xmlns:a16="http://schemas.microsoft.com/office/drawing/2014/main" id="{4A8320A4-C50B-475A-919D-E87748AE5894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592D82CD-CC3B-4A4D-85D2-088242F2285A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Internal [Sticker]" hidden="1">
            <a:extLst>
              <a:ext uri="{FF2B5EF4-FFF2-40B4-BE49-F238E27FC236}">
                <a16:creationId xmlns:a16="http://schemas.microsoft.com/office/drawing/2014/main" id="{6B5D68AE-8AFA-492F-8B36-58E4E2E255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DED51A-72CF-4175-8427-2B37AE5A6D18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62">
                  <a:solidFill>
                    <a:schemeClr val="bg1"/>
                  </a:solidFill>
                  <a:ea typeface="+mj-ea"/>
                  <a:cs typeface="+mj-cs"/>
                </a:rPr>
                <a:t>INTERNAL USE ONLY</a:t>
              </a:r>
            </a:p>
          </p:txBody>
        </p:sp>
        <p:cxnSp>
          <p:nvCxnSpPr>
            <p:cNvPr id="36" name="Straight Connector 7">
              <a:extLst>
                <a:ext uri="{FF2B5EF4-FFF2-40B4-BE49-F238E27FC236}">
                  <a16:creationId xmlns:a16="http://schemas.microsoft.com/office/drawing/2014/main" id="{9992F30E-42B4-4260-80BE-EF626BB5398C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8">
              <a:extLst>
                <a:ext uri="{FF2B5EF4-FFF2-40B4-BE49-F238E27FC236}">
                  <a16:creationId xmlns:a16="http://schemas.microsoft.com/office/drawing/2014/main" id="{0D1069F7-D2F4-41BC-A60A-7F236722ACD6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Responsible [Sticker]" hidden="1">
            <a:extLst>
              <a:ext uri="{FF2B5EF4-FFF2-40B4-BE49-F238E27FC236}">
                <a16:creationId xmlns:a16="http://schemas.microsoft.com/office/drawing/2014/main" id="{079FBCEE-4E33-429D-BE01-03EB983EBF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95646" y="437671"/>
            <a:ext cx="2193474" cy="773389"/>
            <a:chOff x="4016896" y="3395436"/>
            <a:chExt cx="1800000" cy="77338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763349-DCE0-4EAA-8B9E-5C69A762ECE7}"/>
                </a:ext>
              </a:extLst>
            </p:cNvPr>
            <p:cNvSpPr/>
            <p:nvPr/>
          </p:nvSpPr>
          <p:spPr>
            <a:xfrm>
              <a:off x="4016896" y="3395436"/>
              <a:ext cx="1800000" cy="773389"/>
            </a:xfrm>
            <a:prstGeom prst="rect">
              <a:avLst/>
            </a:prstGeom>
            <a:solidFill>
              <a:schemeClr val="accent5"/>
            </a:solidFill>
            <a:ln w="571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92">
                  <a:solidFill>
                    <a:schemeClr val="bg1"/>
                  </a:solidFill>
                  <a:ea typeface="+mj-ea"/>
                  <a:cs typeface="+mj-cs"/>
                </a:rPr>
                <a:t>RESPONSIBLE:</a:t>
              </a:r>
              <a:br>
                <a:rPr lang="en-US" sz="1292">
                  <a:solidFill>
                    <a:schemeClr val="bg1"/>
                  </a:solidFill>
                  <a:ea typeface="+mj-ea"/>
                  <a:cs typeface="+mj-cs"/>
                </a:rPr>
              </a:br>
              <a:r>
                <a:rPr lang="en-US" sz="1292">
                  <a:solidFill>
                    <a:schemeClr val="bg1"/>
                  </a:solidFill>
                  <a:ea typeface="+mj-ea"/>
                  <a:cs typeface="+mj-cs"/>
                </a:rPr>
                <a:t>XXX</a:t>
              </a:r>
            </a:p>
          </p:txBody>
        </p:sp>
        <p:cxnSp>
          <p:nvCxnSpPr>
            <p:cNvPr id="40" name="Straight Connector 7">
              <a:extLst>
                <a:ext uri="{FF2B5EF4-FFF2-40B4-BE49-F238E27FC236}">
                  <a16:creationId xmlns:a16="http://schemas.microsoft.com/office/drawing/2014/main" id="{7A45D47D-888B-486F-B39B-92378EEFC2C7}"/>
                </a:ext>
              </a:extLst>
            </p:cNvPr>
            <p:cNvCxnSpPr/>
            <p:nvPr/>
          </p:nvCxnSpPr>
          <p:spPr>
            <a:xfrm>
              <a:off x="4196896" y="353460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8">
              <a:extLst>
                <a:ext uri="{FF2B5EF4-FFF2-40B4-BE49-F238E27FC236}">
                  <a16:creationId xmlns:a16="http://schemas.microsoft.com/office/drawing/2014/main" id="{CE7071A1-938A-4EA9-8D49-EF111F07AF88}"/>
                </a:ext>
              </a:extLst>
            </p:cNvPr>
            <p:cNvCxnSpPr/>
            <p:nvPr/>
          </p:nvCxnSpPr>
          <p:spPr>
            <a:xfrm>
              <a:off x="4196896" y="4021248"/>
              <a:ext cx="14400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[Comment]" hidden="1">
            <a:extLst>
              <a:ext uri="{FF2B5EF4-FFF2-40B4-BE49-F238E27FC236}">
                <a16:creationId xmlns:a16="http://schemas.microsoft.com/office/drawing/2014/main" id="{F88A037C-B03F-4F06-A04B-E8EB6C3742BE}"/>
              </a:ext>
            </a:extLst>
          </p:cNvPr>
          <p:cNvSpPr>
            <a:spLocks/>
          </p:cNvSpPr>
          <p:nvPr userDrawn="1"/>
        </p:nvSpPr>
        <p:spPr>
          <a:xfrm>
            <a:off x="6365715" y="404813"/>
            <a:ext cx="2459350" cy="1152128"/>
          </a:xfrm>
          <a:prstGeom prst="wedgeRectCallout">
            <a:avLst>
              <a:gd name="adj1" fmla="val -36017"/>
              <a:gd name="adj2" fmla="val 70928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66462" rIns="9969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2">
                <a:solidFill>
                  <a:schemeClr val="bg1"/>
                </a:solidFill>
                <a:ea typeface="+mj-ea"/>
                <a:cs typeface="+mj-cs"/>
              </a:rPr>
              <a:t>Content</a:t>
            </a:r>
          </a:p>
        </p:txBody>
      </p:sp>
      <p:sp>
        <p:nvSpPr>
          <p:cNvPr id="43" name="Formatting [Comment]" hidden="1">
            <a:extLst>
              <a:ext uri="{FF2B5EF4-FFF2-40B4-BE49-F238E27FC236}">
                <a16:creationId xmlns:a16="http://schemas.microsoft.com/office/drawing/2014/main" id="{E7357E13-04B6-4DB8-9DC2-DF28BD69748C}"/>
              </a:ext>
            </a:extLst>
          </p:cNvPr>
          <p:cNvSpPr/>
          <p:nvPr userDrawn="1"/>
        </p:nvSpPr>
        <p:spPr>
          <a:xfrm>
            <a:off x="6365715" y="404813"/>
            <a:ext cx="2459350" cy="1152128"/>
          </a:xfrm>
          <a:prstGeom prst="wedgeRectCallout">
            <a:avLst>
              <a:gd name="adj1" fmla="val -36017"/>
              <a:gd name="adj2" fmla="val 70928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66462" rIns="9969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62">
                <a:solidFill>
                  <a:schemeClr val="bg1"/>
                </a:solidFill>
                <a:ea typeface="+mj-ea"/>
                <a:cs typeface="+mj-cs"/>
              </a:rPr>
              <a:t>Formatting</a:t>
            </a:r>
          </a:p>
        </p:txBody>
      </p:sp>
      <p:sp>
        <p:nvSpPr>
          <p:cNvPr id="44" name="Footnote [Placeholder]" hidden="1">
            <a:extLst>
              <a:ext uri="{FF2B5EF4-FFF2-40B4-BE49-F238E27FC236}">
                <a16:creationId xmlns:a16="http://schemas.microsoft.com/office/drawing/2014/main" id="{8D58C20D-DE6F-41F0-95A2-8A306EEC6633}"/>
              </a:ext>
            </a:extLst>
          </p:cNvPr>
          <p:cNvSpPr>
            <a:spLocks/>
          </p:cNvSpPr>
          <p:nvPr userDrawn="1"/>
        </p:nvSpPr>
        <p:spPr>
          <a:xfrm>
            <a:off x="317990" y="6249936"/>
            <a:ext cx="8492408" cy="2549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lumMod val="100000"/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831">
                <a:solidFill>
                  <a:schemeClr val="tx1">
                    <a:lumMod val="100000"/>
                  </a:schemeClr>
                </a:solidFill>
              </a:rPr>
              <a:t>(n)  </a:t>
            </a:r>
          </a:p>
        </p:txBody>
      </p:sp>
      <p:grpSp>
        <p:nvGrpSpPr>
          <p:cNvPr id="66" name="Harvey 3" hidden="1">
            <a:extLst>
              <a:ext uri="{FF2B5EF4-FFF2-40B4-BE49-F238E27FC236}">
                <a16:creationId xmlns:a16="http://schemas.microsoft.com/office/drawing/2014/main" id="{1F52F8D6-828E-421C-B9CB-574D405F17B6}"/>
              </a:ext>
            </a:extLst>
          </p:cNvPr>
          <p:cNvGrpSpPr>
            <a:grpSpLocks/>
          </p:cNvGrpSpPr>
          <p:nvPr userDrawn="1">
            <p:custDataLst>
              <p:tags r:id="rId19"/>
            </p:custDataLst>
          </p:nvPr>
        </p:nvGrpSpPr>
        <p:grpSpPr>
          <a:xfrm>
            <a:off x="8434721" y="1459918"/>
            <a:ext cx="270100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67" name="Harvey 0/3 [0]" hidden="1">
              <a:extLst>
                <a:ext uri="{FF2B5EF4-FFF2-40B4-BE49-F238E27FC236}">
                  <a16:creationId xmlns:a16="http://schemas.microsoft.com/office/drawing/2014/main" id="{DA6730B4-6E1B-41CD-87D4-698BEB6D612A}"/>
                </a:ext>
              </a:extLst>
            </p:cNvPr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68" name="Harvey 1/3 [1]">
              <a:extLst>
                <a:ext uri="{FF2B5EF4-FFF2-40B4-BE49-F238E27FC236}">
                  <a16:creationId xmlns:a16="http://schemas.microsoft.com/office/drawing/2014/main" id="{B41F4DC7-3F73-4023-84B1-377422594D94}"/>
                </a:ext>
              </a:extLst>
            </p:cNvPr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7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92463" y="476249"/>
                  </a:moveTo>
                  <a:arcTo wR="317500" hR="317500" stAng="1800000" swAng="14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69" name="Harvey 2/3 [2]" hidden="1">
              <a:extLst>
                <a:ext uri="{FF2B5EF4-FFF2-40B4-BE49-F238E27FC236}">
                  <a16:creationId xmlns:a16="http://schemas.microsoft.com/office/drawing/2014/main" id="{6B1F8B66-7471-417A-A29F-4634105DE542}"/>
                </a:ext>
              </a:extLst>
            </p:cNvPr>
            <p:cNvSpPr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4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42536" y="476250"/>
                  </a:moveTo>
                  <a:arcTo wR="317500" hR="317500" stAng="9000000" swAng="7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0" name="Harvey 3/3 [3]" hidden="1">
              <a:extLst>
                <a:ext uri="{FF2B5EF4-FFF2-40B4-BE49-F238E27FC236}">
                  <a16:creationId xmlns:a16="http://schemas.microsoft.com/office/drawing/2014/main" id="{838BE17D-40D8-44E7-AEC3-5CD1726D7736}"/>
                </a:ext>
              </a:extLst>
            </p:cNvPr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Harvey 4" hidden="1">
            <a:extLst>
              <a:ext uri="{FF2B5EF4-FFF2-40B4-BE49-F238E27FC236}">
                <a16:creationId xmlns:a16="http://schemas.microsoft.com/office/drawing/2014/main" id="{E764B4BF-B735-40EA-B80D-459C60AAACE4}"/>
              </a:ext>
            </a:extLst>
          </p:cNvPr>
          <p:cNvGrpSpPr>
            <a:grpSpLocks/>
          </p:cNvGrpSpPr>
          <p:nvPr userDrawn="1">
            <p:custDataLst>
              <p:tags r:id="rId20"/>
            </p:custDataLst>
          </p:nvPr>
        </p:nvGrpSpPr>
        <p:grpSpPr>
          <a:xfrm>
            <a:off x="8434721" y="1459918"/>
            <a:ext cx="270100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72" name="Harvey 0/4 [0]" hidden="1">
              <a:extLst>
                <a:ext uri="{FF2B5EF4-FFF2-40B4-BE49-F238E27FC236}">
                  <a16:creationId xmlns:a16="http://schemas.microsoft.com/office/drawing/2014/main" id="{619471AD-02E3-4EC1-AC5A-00F885A990A6}"/>
                </a:ext>
              </a:extLst>
            </p:cNvPr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3" name="Harvey 1/4 [1]">
              <a:extLst>
                <a:ext uri="{FF2B5EF4-FFF2-40B4-BE49-F238E27FC236}">
                  <a16:creationId xmlns:a16="http://schemas.microsoft.com/office/drawing/2014/main" id="{AA97BC9C-BBA4-4ED6-BA9E-BB278C0B1925}"/>
                </a:ext>
              </a:extLst>
            </p:cNvPr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4" name="Harvey 2/4 [2]" hidden="1">
              <a:extLst>
                <a:ext uri="{FF2B5EF4-FFF2-40B4-BE49-F238E27FC236}">
                  <a16:creationId xmlns:a16="http://schemas.microsoft.com/office/drawing/2014/main" id="{03ACCB4F-1D68-49B8-A166-70F218F61009}"/>
                </a:ext>
              </a:extLst>
            </p:cNvPr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5" name="Harvey 3/4 [3]" hidden="1">
              <a:extLst>
                <a:ext uri="{FF2B5EF4-FFF2-40B4-BE49-F238E27FC236}">
                  <a16:creationId xmlns:a16="http://schemas.microsoft.com/office/drawing/2014/main" id="{10353394-1620-4A65-8458-982AB50C159A}"/>
                </a:ext>
              </a:extLst>
            </p:cNvPr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6" name="Harvey 4/4 [4]" hidden="1">
              <a:extLst>
                <a:ext uri="{FF2B5EF4-FFF2-40B4-BE49-F238E27FC236}">
                  <a16:creationId xmlns:a16="http://schemas.microsoft.com/office/drawing/2014/main" id="{88AB9BBD-A882-478B-85DB-C4E033FA81EB}"/>
                </a:ext>
              </a:extLst>
            </p:cNvPr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Harvey 8" hidden="1">
            <a:extLst>
              <a:ext uri="{FF2B5EF4-FFF2-40B4-BE49-F238E27FC236}">
                <a16:creationId xmlns:a16="http://schemas.microsoft.com/office/drawing/2014/main" id="{D0002F30-C13C-48F1-B1F4-E588650DD685}"/>
              </a:ext>
            </a:extLst>
          </p:cNvPr>
          <p:cNvGrpSpPr>
            <a:grpSpLocks/>
          </p:cNvGrpSpPr>
          <p:nvPr userDrawn="1">
            <p:custDataLst>
              <p:tags r:id="rId21"/>
            </p:custDataLst>
          </p:nvPr>
        </p:nvGrpSpPr>
        <p:grpSpPr>
          <a:xfrm>
            <a:off x="8434721" y="1459918"/>
            <a:ext cx="270100" cy="292608"/>
            <a:chOff x="0" y="0"/>
            <a:chExt cx="914400" cy="914400"/>
          </a:xfrm>
          <a:solidFill>
            <a:schemeClr val="tx1"/>
          </a:solidFill>
        </p:grpSpPr>
        <p:sp>
          <p:nvSpPr>
            <p:cNvPr id="78" name="Harvey 0/8 [0]" hidden="1">
              <a:extLst>
                <a:ext uri="{FF2B5EF4-FFF2-40B4-BE49-F238E27FC236}">
                  <a16:creationId xmlns:a16="http://schemas.microsoft.com/office/drawing/2014/main" id="{658D9B93-E170-425C-B455-BC1AC9F83504}"/>
                </a:ext>
              </a:extLst>
            </p:cNvPr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 fill="none">
                  <a:moveTo>
                    <a:pt x="317500" y="0"/>
                  </a:moveTo>
                  <a:arcTo wR="317500" hR="317500" stAng="-5400000" swAng="21600000"/>
                </a:path>
              </a:pathLst>
            </a:custGeom>
            <a:grpFill/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79" name="Harvey 1/8 [1]">
              <a:extLst>
                <a:ext uri="{FF2B5EF4-FFF2-40B4-BE49-F238E27FC236}">
                  <a16:creationId xmlns:a16="http://schemas.microsoft.com/office/drawing/2014/main" id="{30F06F54-8A95-402E-908E-EA1EDF0C6DF2}"/>
                </a:ext>
              </a:extLst>
            </p:cNvPr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7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92993"/>
                  </a:moveTo>
                  <a:arcTo wR="317500" hR="317500" stAng="-2700000" swAng="189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0" name="Harvey 2/8 [2]" hidden="1">
              <a:extLst>
                <a:ext uri="{FF2B5EF4-FFF2-40B4-BE49-F238E27FC236}">
                  <a16:creationId xmlns:a16="http://schemas.microsoft.com/office/drawing/2014/main" id="{54B64E44-8D70-4DE8-8A0D-4B3589BEF3A1}"/>
                </a:ext>
              </a:extLst>
            </p:cNvPr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54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635000" y="317500"/>
                  </a:moveTo>
                  <a:arcTo wR="317500" hR="317500" stAng="0" swAng="162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1" name="Harvey 3/8 [3]" hidden="1">
              <a:extLst>
                <a:ext uri="{FF2B5EF4-FFF2-40B4-BE49-F238E27FC236}">
                  <a16:creationId xmlns:a16="http://schemas.microsoft.com/office/drawing/2014/main" id="{8A73005A-B701-464A-B38C-FE5A96AD6287}"/>
                </a:ext>
              </a:extLst>
            </p:cNvPr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81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542006" y="542006"/>
                  </a:moveTo>
                  <a:arcTo wR="317500" hR="317500" stAng="2700000" swAng="135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2" name="Harvey 4/8 [4]" hidden="1">
              <a:extLst>
                <a:ext uri="{FF2B5EF4-FFF2-40B4-BE49-F238E27FC236}">
                  <a16:creationId xmlns:a16="http://schemas.microsoft.com/office/drawing/2014/main" id="{3789BA54-F09E-4E6C-85BF-76C6DB8FB628}"/>
                </a:ext>
              </a:extLst>
            </p:cNvPr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08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317500" y="635000"/>
                  </a:moveTo>
                  <a:arcTo wR="317500" hR="317500" stAng="5400000" swAng="108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3" name="Harvey 5/8 [5]" hidden="1">
              <a:extLst>
                <a:ext uri="{FF2B5EF4-FFF2-40B4-BE49-F238E27FC236}">
                  <a16:creationId xmlns:a16="http://schemas.microsoft.com/office/drawing/2014/main" id="{2C073E5D-5FF8-49B5-AC14-D7DA28D390ED}"/>
                </a:ext>
              </a:extLst>
            </p:cNvPr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35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542006"/>
                  </a:moveTo>
                  <a:arcTo wR="317500" hR="317500" stAng="8100000" swAng="81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4" name="Harvey 6/8 [6]" hidden="1">
              <a:extLst>
                <a:ext uri="{FF2B5EF4-FFF2-40B4-BE49-F238E27FC236}">
                  <a16:creationId xmlns:a16="http://schemas.microsoft.com/office/drawing/2014/main" id="{4B8C4A73-BA59-4335-9E49-8C34AD985E31}"/>
                </a:ext>
              </a:extLst>
            </p:cNvPr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62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0" y="317500"/>
                  </a:moveTo>
                  <a:arcTo wR="317500" hR="317500" stAng="10800000" swAng="54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5" name="Harvey 7/8 [7]" hidden="1">
              <a:extLst>
                <a:ext uri="{FF2B5EF4-FFF2-40B4-BE49-F238E27FC236}">
                  <a16:creationId xmlns:a16="http://schemas.microsoft.com/office/drawing/2014/main" id="{BE936F0B-D497-4117-BC2A-3B1099D61AA7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18900000"/>
                  <a:lnTo>
                    <a:pt x="317500" y="317500"/>
                  </a:lnTo>
                  <a:close/>
                </a:path>
                <a:path w="635000" h="635000" fill="none">
                  <a:moveTo>
                    <a:pt x="92993" y="92993"/>
                  </a:moveTo>
                  <a:arcTo wR="317500" hR="317500" stAng="13500000" swAng="2700000"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  <p:sp>
          <p:nvSpPr>
            <p:cNvPr id="86" name="Harvey 8/8 [8]" hidden="1">
              <a:extLst>
                <a:ext uri="{FF2B5EF4-FFF2-40B4-BE49-F238E27FC236}">
                  <a16:creationId xmlns:a16="http://schemas.microsoft.com/office/drawing/2014/main" id="{2681D4CF-EB43-4711-B081-5346EF94C20C}"/>
                </a:ext>
              </a:extLst>
            </p:cNvPr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0" y="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635000" h="635000">
                  <a:moveTo>
                    <a:pt x="317500" y="0"/>
                  </a:moveTo>
                  <a:arcTo wR="317500" hR="317500" stAng="16200000" swAng="21600000"/>
                  <a:close/>
                </a:path>
              </a:pathLst>
            </a:custGeom>
            <a:solidFill>
              <a:schemeClr val="bg2">
                <a:lumMod val="100000"/>
              </a:schemeClr>
            </a:solidFill>
            <a:ln w="19050" cap="flat" cmpd="sng" algn="ctr">
              <a:solidFill>
                <a:schemeClr val="bg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>
                <a:solidFill>
                  <a:schemeClr val="tx1"/>
                </a:solidFill>
              </a:endParaRPr>
            </a:p>
          </p:txBody>
        </p:sp>
      </p:grpSp>
      <p:sp>
        <p:nvSpPr>
          <p:cNvPr id="3" name="Workspace [Presentation]" hidden="1">
            <a:extLst>
              <a:ext uri="{FF2B5EF4-FFF2-40B4-BE49-F238E27FC236}">
                <a16:creationId xmlns:a16="http://schemas.microsoft.com/office/drawing/2014/main" id="{4AF2EB84-B166-4EB5-BE34-423FF03DD7AC}"/>
              </a:ext>
            </a:extLst>
          </p:cNvPr>
          <p:cNvSpPr/>
          <p:nvPr userDrawn="1"/>
        </p:nvSpPr>
        <p:spPr>
          <a:xfrm>
            <a:off x="317988" y="1341438"/>
            <a:ext cx="8507077" cy="4894976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66462" rIns="99692" bIns="664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bg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89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</p:sldLayoutIdLst>
  <p:hf hdr="0" ftr="0" dt="0"/>
  <p:txStyles>
    <p:titleStyle>
      <a:lvl1pPr algn="l" defTabSz="685817" rtl="0" eaLnBrk="1" latinLnBrk="0" hangingPunct="1">
        <a:lnSpc>
          <a:spcPct val="100000"/>
        </a:lnSpc>
        <a:spcBef>
          <a:spcPct val="0"/>
        </a:spcBef>
        <a:buNone/>
        <a:defRPr sz="2031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just" defTabSz="685817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None/>
        <a:tabLst/>
        <a:defRPr sz="1477" i="0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269088" indent="-269088" algn="just" defTabSz="844083" rtl="0" eaLnBrk="1" latinLnBrk="0" hangingPunct="1">
        <a:lnSpc>
          <a:spcPct val="100000"/>
        </a:lnSpc>
        <a:spcBef>
          <a:spcPts val="1050"/>
        </a:spcBef>
        <a:buClr>
          <a:schemeClr val="bg2"/>
        </a:buClr>
        <a:buFont typeface="Tempus Sans ITC" panose="04020404030D07020202" pitchFamily="82" charset="0"/>
        <a:buChar char="/"/>
        <a:defRPr lang="en-GB" sz="1292" kern="120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270007" indent="0" algn="just" defTabSz="844083" rtl="0" eaLnBrk="1" latinLnBrk="0" hangingPunct="1">
        <a:lnSpc>
          <a:spcPct val="100000"/>
        </a:lnSpc>
        <a:spcBef>
          <a:spcPts val="450"/>
        </a:spcBef>
        <a:buFontTx/>
        <a:buNone/>
        <a:defRPr lang="en-GB" sz="1292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486012" indent="-216005" algn="just" defTabSz="685817" rtl="0" eaLnBrk="1" latinLnBrk="0" hangingPunct="1">
        <a:lnSpc>
          <a:spcPct val="100000"/>
        </a:lnSpc>
        <a:spcBef>
          <a:spcPts val="450"/>
        </a:spcBef>
        <a:buClr>
          <a:schemeClr val="bg2"/>
        </a:buClr>
        <a:buFont typeface="Tahoma" panose="020B0604030504040204" pitchFamily="34" charset="0"/>
        <a:buChar char="›"/>
        <a:defRPr lang="en-GB" sz="1108" kern="1200" cap="none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830790" marR="0" indent="-232621" algn="just" defTabSz="844083" rtl="0" eaLnBrk="1" fontAlgn="auto" latinLnBrk="0" hangingPunct="1">
        <a:lnSpc>
          <a:spcPct val="100000"/>
        </a:lnSpc>
        <a:spcBef>
          <a:spcPts val="462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en-GB" sz="923" kern="120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830790" indent="-232621" algn="just" defTabSz="844083" rtl="0" eaLnBrk="1" latinLnBrk="0" hangingPunct="1">
        <a:lnSpc>
          <a:spcPct val="100000"/>
        </a:lnSpc>
        <a:spcBef>
          <a:spcPts val="462"/>
        </a:spcBef>
        <a:buClr>
          <a:schemeClr val="bg2"/>
        </a:buClr>
        <a:buFont typeface="Tahoma" panose="020B0604030504040204" pitchFamily="34" charset="0"/>
        <a:buChar char="»"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6pPr>
      <a:lvl7pPr marL="830790" indent="-232621" algn="just" defTabSz="844083" rtl="0" eaLnBrk="1" latinLnBrk="0" hangingPunct="1">
        <a:lnSpc>
          <a:spcPct val="100000"/>
        </a:lnSpc>
        <a:spcBef>
          <a:spcPts val="462"/>
        </a:spcBef>
        <a:buClr>
          <a:schemeClr val="bg2"/>
        </a:buClr>
        <a:buFont typeface="Tahoma" panose="020B0604030504040204" pitchFamily="34" charset="0"/>
        <a:buChar char="»"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830790" marR="0" indent="-232621" algn="just" defTabSz="844083" rtl="0" eaLnBrk="1" fontAlgn="auto" latinLnBrk="0" hangingPunct="1">
        <a:lnSpc>
          <a:spcPct val="100000"/>
        </a:lnSpc>
        <a:spcBef>
          <a:spcPts val="462"/>
        </a:spcBef>
        <a:spcAft>
          <a:spcPts val="0"/>
        </a:spcAft>
        <a:buClr>
          <a:schemeClr val="bg2"/>
        </a:buClr>
        <a:buSzTx/>
        <a:buFont typeface="Tahoma" panose="020B0604030504040204" pitchFamily="34" charset="0"/>
        <a:buChar char="»"/>
        <a:tabLst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830790" indent="-232621" algn="just" defTabSz="844083" rtl="0" eaLnBrk="1" latinLnBrk="0" hangingPunct="1">
        <a:lnSpc>
          <a:spcPct val="100000"/>
        </a:lnSpc>
        <a:spcBef>
          <a:spcPts val="462"/>
        </a:spcBef>
        <a:buClr>
          <a:schemeClr val="bg2"/>
        </a:buClr>
        <a:buFont typeface="Tahoma" panose="020B0604030504040204" pitchFamily="34" charset="0"/>
        <a:buChar char="»"/>
        <a:defRPr lang="en-GB" sz="923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67">
          <p15:clr>
            <a:srgbClr val="F26B43"/>
          </p15:clr>
        </p15:guide>
        <p15:guide id="4" pos="7413">
          <p15:clr>
            <a:srgbClr val="F26B43"/>
          </p15:clr>
        </p15:guide>
        <p15:guide id="21" orient="horz" pos="2387">
          <p15:clr>
            <a:srgbClr val="F26B43"/>
          </p15:clr>
        </p15:guide>
        <p15:guide id="22" pos="3120">
          <p15:clr>
            <a:srgbClr val="F26B43"/>
          </p15:clr>
        </p15:guide>
        <p15:guide id="23" pos="217">
          <p15:clr>
            <a:srgbClr val="F26B43"/>
          </p15:clr>
        </p15:guide>
        <p15:guide id="24" pos="6023">
          <p15:clr>
            <a:srgbClr val="F26B43"/>
          </p15:clr>
        </p15:guide>
        <p15:guide id="25" orient="horz" pos="255">
          <p15:clr>
            <a:srgbClr val="F26B43"/>
          </p15:clr>
        </p15:guide>
        <p15:guide id="26" orient="horz" pos="845">
          <p15:clr>
            <a:srgbClr val="F26B43"/>
          </p15:clr>
        </p15:guide>
        <p15:guide id="27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ubbleplan.net/#/viewer/59549?rotoken=c4c49abb66e4d422604ae6509cf9978e" TargetMode="External"/><Relationship Id="rId2" Type="http://schemas.openxmlformats.org/officeDocument/2006/relationships/hyperlink" Target="https://univangersfr.sharepoint.com/:w:/t/critureSDNV2/ER_wY8AtHhNLmgGbbz2c5H8BtgSv_2d2jsDF1ZFMgT2Mcg?e=TLsAnh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cid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253A4-E671-4848-A9D9-38BFDFBE1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Commission Permanente du Numérique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DFDDD-E1D6-4B55-9A7F-523B3560A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3916392"/>
            <a:ext cx="7772399" cy="1341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  <a:cs typeface="Verdana"/>
              </a:rPr>
              <a:t>15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9041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287"/>
            <a:ext cx="7886700" cy="759126"/>
          </a:xfrm>
        </p:spPr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SSI – responsabiliser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Demandeur de comptes "Invité"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0912"/>
            <a:ext cx="7886700" cy="49574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000">
                <a:latin typeface="Verdana"/>
                <a:ea typeface="Verdana"/>
              </a:rPr>
              <a:t>La mise en place de ces accès a permis de recenser les usages de comptes temporaires non identifiés.</a:t>
            </a:r>
            <a:br>
              <a:rPr lang="fr-FR" sz="2000">
                <a:latin typeface="Verdana"/>
                <a:ea typeface="Verdana"/>
              </a:rPr>
            </a:br>
            <a:br>
              <a:rPr lang="fr-FR" sz="20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</a:t>
            </a:r>
            <a:r>
              <a:rPr lang="fr-FR" sz="1800">
                <a:latin typeface="Verdana"/>
                <a:ea typeface="Verdana"/>
              </a:rPr>
              <a:t> 213 comptes actifs au 01/10/2024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 </a:t>
            </a:r>
            <a:r>
              <a:rPr lang="fr-FR" sz="1800">
                <a:latin typeface="Verdana"/>
                <a:ea typeface="Verdana"/>
              </a:rPr>
              <a:t>de nouveaux usages apparaissent alors que l'application est en place depuis un an (en remplacement des jetons et comptes tempo)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</a:t>
            </a:r>
            <a:r>
              <a:rPr lang="fr-FR" sz="1800">
                <a:latin typeface="Verdana"/>
                <a:ea typeface="Verdana"/>
              </a:rPr>
              <a:t> l'application continuera d'évoluer en fonction des nouveaux usages identifiés et pertinents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</a:t>
            </a:r>
            <a:r>
              <a:rPr lang="fr-FR" sz="1800">
                <a:latin typeface="Verdana"/>
                <a:ea typeface="Verdana"/>
              </a:rPr>
              <a:t> être vigilant sur la date de fin de vie d'un compte Invité</a:t>
            </a:r>
            <a:br>
              <a:rPr lang="fr-FR" sz="1800">
                <a:latin typeface="Verdana"/>
                <a:ea typeface="Verdana"/>
              </a:rPr>
            </a:br>
            <a:endParaRPr lang="fr-FR"/>
          </a:p>
          <a:p>
            <a:r>
              <a:rPr lang="fr-FR" sz="2000">
                <a:latin typeface="Verdana"/>
                <a:ea typeface="Verdana"/>
              </a:rPr>
              <a:t>Un compte Invité = </a:t>
            </a:r>
            <a:r>
              <a:rPr lang="fr-FR" sz="2000" b="1">
                <a:latin typeface="Verdana"/>
                <a:ea typeface="Verdana"/>
              </a:rPr>
              <a:t>une personne</a:t>
            </a:r>
            <a:r>
              <a:rPr lang="fr-FR" sz="2000">
                <a:latin typeface="Verdana"/>
                <a:ea typeface="Verdana"/>
              </a:rPr>
              <a:t>.</a:t>
            </a:r>
            <a:br>
              <a:rPr lang="fr-FR" sz="2000">
                <a:latin typeface="Verdana"/>
                <a:ea typeface="Verdana"/>
              </a:rPr>
            </a:br>
            <a:br>
              <a:rPr lang="fr-FR" sz="20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 </a:t>
            </a:r>
            <a:r>
              <a:rPr lang="fr-FR" sz="1800">
                <a:latin typeface="Verdana"/>
                <a:ea typeface="Verdana"/>
              </a:rPr>
              <a:t>consigne de l'ANSSI sur le suivi des accès au SI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 </a:t>
            </a:r>
            <a:r>
              <a:rPr lang="fr-FR" sz="1800">
                <a:latin typeface="Verdana"/>
                <a:ea typeface="Verdana"/>
              </a:rPr>
              <a:t>c'est le demandeur qui s'engage ; le créateur permet d'orienter la demande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 </a:t>
            </a:r>
            <a:r>
              <a:rPr lang="fr-FR" sz="1800">
                <a:latin typeface="Verdana"/>
                <a:ea typeface="Verdana"/>
              </a:rPr>
              <a:t>allongement possible de la durée de vie du compte </a:t>
            </a:r>
            <a:endParaRPr lang="fr-FR" sz="1800"/>
          </a:p>
          <a:p>
            <a:endParaRPr lang="fr-FR" sz="2400"/>
          </a:p>
          <a:p>
            <a:pPr marL="0" indent="0">
              <a:buNone/>
            </a:pPr>
            <a:endParaRPr lang="fr-FR" sz="2400" b="1"/>
          </a:p>
          <a:p>
            <a:pPr marL="457200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837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237E47-100E-B72C-89ED-ED5AAEAF1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C491B9F-9951-AEAF-DBE1-D7B0DCA4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Fermeture automatique des comptes sortants</a:t>
            </a:r>
          </a:p>
        </p:txBody>
      </p:sp>
    </p:spTree>
    <p:extLst>
      <p:ext uri="{BB962C8B-B14F-4D97-AF65-F5344CB8AC3E}">
        <p14:creationId xmlns:p14="http://schemas.microsoft.com/office/powerpoint/2010/main" val="200109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B4128-0BC6-0CCC-6ABE-DF38517C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/>
              <a:t>Fermeture automatique des comptes sortants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7511" y="4891884"/>
            <a:ext cx="4605167" cy="638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 3"/>
          <p:cNvSpPr/>
          <p:nvPr/>
        </p:nvSpPr>
        <p:spPr>
          <a:xfrm>
            <a:off x="1125042" y="4907300"/>
            <a:ext cx="4605167" cy="638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Rectangle 4"/>
          <p:cNvSpPr/>
          <p:nvPr/>
        </p:nvSpPr>
        <p:spPr>
          <a:xfrm>
            <a:off x="2412093" y="2429555"/>
            <a:ext cx="6306040" cy="216352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/>
              <a:t> 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278406" y="2040899"/>
            <a:ext cx="4524" cy="281389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23137" y="1866159"/>
            <a:ext cx="1119586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/>
              <a:t>Rentrée</a:t>
            </a:r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1501453" y="3529278"/>
            <a:ext cx="4670" cy="34927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5666372" y="3241190"/>
            <a:ext cx="1612" cy="2420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3144058" y="2999174"/>
            <a:ext cx="5297" cy="42029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cxnSpLocks/>
          </p:cNvCxnSpPr>
          <p:nvPr/>
        </p:nvCxnSpPr>
        <p:spPr>
          <a:xfrm flipH="1" flipV="1">
            <a:off x="4643847" y="3409562"/>
            <a:ext cx="68" cy="46140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6395505" y="3434667"/>
            <a:ext cx="2564" cy="82340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8110661" y="3246631"/>
            <a:ext cx="771" cy="20855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3319" y="3473514"/>
            <a:ext cx="8484443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1434275" y="3417403"/>
            <a:ext cx="124691" cy="1246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Ellipse 15"/>
          <p:cNvSpPr/>
          <p:nvPr/>
        </p:nvSpPr>
        <p:spPr>
          <a:xfrm>
            <a:off x="3078346" y="3386952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Ellipse 16"/>
          <p:cNvSpPr/>
          <p:nvPr/>
        </p:nvSpPr>
        <p:spPr>
          <a:xfrm>
            <a:off x="4581502" y="3404719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Ellipse 17"/>
          <p:cNvSpPr/>
          <p:nvPr/>
        </p:nvSpPr>
        <p:spPr>
          <a:xfrm>
            <a:off x="5605518" y="3414620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9" name="Ellipse 18"/>
          <p:cNvSpPr/>
          <p:nvPr/>
        </p:nvSpPr>
        <p:spPr>
          <a:xfrm>
            <a:off x="6335724" y="3417403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ZoneTexte 19"/>
          <p:cNvSpPr txBox="1"/>
          <p:nvPr/>
        </p:nvSpPr>
        <p:spPr>
          <a:xfrm>
            <a:off x="851555" y="3670805"/>
            <a:ext cx="1301096" cy="2308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ysClr val="windowText" lastClr="000000"/>
                </a:solidFill>
              </a:rPr>
              <a:t>Fin Juin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095339" y="3033440"/>
            <a:ext cx="1119965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/>
              <a:t>1</a:t>
            </a:r>
            <a:r>
              <a:rPr lang="fr-FR" sz="900" b="1" baseline="30000"/>
              <a:t>er </a:t>
            </a:r>
            <a:r>
              <a:rPr lang="fr-FR" sz="900" b="1"/>
              <a:t>Février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535341" y="3012867"/>
            <a:ext cx="1195897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/>
              <a:t>30 Septembre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09347" y="3671664"/>
            <a:ext cx="2020103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/>
              <a:t>Mi- Janvier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287152" y="3669844"/>
            <a:ext cx="1478781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/>
              <a:t>15 Février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51555" y="3878555"/>
            <a:ext cx="1301096" cy="20774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750">
                <a:solidFill>
                  <a:sysClr val="windowText" lastClr="000000"/>
                </a:solidFill>
              </a:rPr>
              <a:t>Ouverture réinscriptions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609347" y="3878661"/>
            <a:ext cx="2015150" cy="30008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 b="1"/>
              <a:t>Information : coupure de votre connexion au SI</a:t>
            </a:r>
            <a:r>
              <a:rPr lang="fr-FR" sz="750"/>
              <a:t>, sauvegardez vos documents</a:t>
            </a:r>
            <a:endParaRPr lang="en-US" sz="1350"/>
          </a:p>
        </p:txBody>
      </p:sp>
      <p:sp>
        <p:nvSpPr>
          <p:cNvPr id="27" name="ZoneTexte 26"/>
          <p:cNvSpPr txBox="1"/>
          <p:nvPr/>
        </p:nvSpPr>
        <p:spPr>
          <a:xfrm>
            <a:off x="5099550" y="2734887"/>
            <a:ext cx="1115755" cy="30008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/>
              <a:t>Rappel : coupure de votre connexion au SI</a:t>
            </a:r>
            <a:endParaRPr lang="en-US" sz="1350"/>
          </a:p>
        </p:txBody>
      </p:sp>
      <p:sp>
        <p:nvSpPr>
          <p:cNvPr id="28" name="Ellipse 27"/>
          <p:cNvSpPr/>
          <p:nvPr/>
        </p:nvSpPr>
        <p:spPr>
          <a:xfrm>
            <a:off x="8050748" y="3417403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9" name="ZoneTexte 28"/>
          <p:cNvSpPr txBox="1"/>
          <p:nvPr/>
        </p:nvSpPr>
        <p:spPr>
          <a:xfrm>
            <a:off x="7611902" y="2940456"/>
            <a:ext cx="9990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/>
              <a:t>15/02/N + 3 mois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618248" y="2306816"/>
            <a:ext cx="998695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>
                <a:ea typeface="+mn-lt"/>
                <a:cs typeface="+mn-lt"/>
              </a:rPr>
              <a:t>Suppression du compte AD, des données individuelles AD et des sauvegardes Zimbra </a:t>
            </a:r>
            <a:endParaRPr lang="en-US" sz="1350"/>
          </a:p>
        </p:txBody>
      </p:sp>
      <p:sp>
        <p:nvSpPr>
          <p:cNvPr id="31" name="ZoneTexte 30"/>
          <p:cNvSpPr txBox="1"/>
          <p:nvPr/>
        </p:nvSpPr>
        <p:spPr>
          <a:xfrm>
            <a:off x="6287152" y="3870964"/>
            <a:ext cx="1478781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 b="1"/>
              <a:t>Coupure de TOUTE connexion au SI</a:t>
            </a:r>
            <a:r>
              <a:rPr lang="fr-FR" sz="750"/>
              <a:t> et donc coupure des accès aux applications (</a:t>
            </a:r>
            <a:r>
              <a:rPr lang="fr-FR" sz="750" err="1"/>
              <a:t>Zimbra</a:t>
            </a:r>
            <a:r>
              <a:rPr lang="fr-FR" sz="750"/>
              <a:t>, Moodle, Microsoft 365, AD, ressources en ligne…)</a:t>
            </a:r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6978291" y="3417403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3" name="Rectangle 32"/>
          <p:cNvSpPr/>
          <p:nvPr/>
        </p:nvSpPr>
        <p:spPr>
          <a:xfrm>
            <a:off x="7098330" y="3422378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4" name="Rectangle 33"/>
          <p:cNvSpPr/>
          <p:nvPr/>
        </p:nvSpPr>
        <p:spPr>
          <a:xfrm>
            <a:off x="7218369" y="3405909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5" name="Rectangle 34"/>
          <p:cNvSpPr/>
          <p:nvPr/>
        </p:nvSpPr>
        <p:spPr>
          <a:xfrm>
            <a:off x="7338408" y="3410884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36" name="Connecteur droit 35"/>
          <p:cNvCxnSpPr>
            <a:stCxn id="37" idx="4"/>
          </p:cNvCxnSpPr>
          <p:nvPr/>
        </p:nvCxnSpPr>
        <p:spPr>
          <a:xfrm flipV="1">
            <a:off x="733229" y="3220795"/>
            <a:ext cx="3807" cy="30848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670884" y="3404587"/>
            <a:ext cx="124691" cy="1246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ZoneTexte 37"/>
          <p:cNvSpPr txBox="1"/>
          <p:nvPr/>
        </p:nvSpPr>
        <p:spPr>
          <a:xfrm>
            <a:off x="271655" y="3018902"/>
            <a:ext cx="927412" cy="23083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00" b="1">
                <a:solidFill>
                  <a:sysClr val="windowText" lastClr="000000"/>
                </a:solidFill>
              </a:rPr>
              <a:t>Mi-Mai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69557" y="2018052"/>
            <a:ext cx="929510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750"/>
              <a:t>Information aux étudiants : sauvegardez vos documents sur l’AD &gt; espace par filière qui change d'une année sur l'autre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539354" y="2715087"/>
            <a:ext cx="1195898" cy="30008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/>
              <a:t>Ouverture de la saisie de l’adresse de renvoi</a:t>
            </a:r>
            <a:endParaRPr lang="en-US" sz="1350"/>
          </a:p>
        </p:txBody>
      </p:sp>
      <p:sp>
        <p:nvSpPr>
          <p:cNvPr id="41" name="ZoneTexte 40"/>
          <p:cNvSpPr txBox="1"/>
          <p:nvPr/>
        </p:nvSpPr>
        <p:spPr>
          <a:xfrm>
            <a:off x="2561776" y="2315752"/>
            <a:ext cx="241765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050" b="1"/>
              <a:t>Uniquement pour les étudiants sortants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293994" y="5015449"/>
            <a:ext cx="439286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fr-FR" sz="1050" b="1"/>
              <a:t>Les doctorants </a:t>
            </a:r>
            <a:r>
              <a:rPr lang="fr-FR" sz="1050"/>
              <a:t>verront </a:t>
            </a:r>
            <a:r>
              <a:rPr lang="fr-FR" sz="1050" b="1"/>
              <a:t>la coupure de leur connexion </a:t>
            </a:r>
            <a:r>
              <a:rPr lang="fr-FR" sz="1050"/>
              <a:t>au SI </a:t>
            </a:r>
            <a:r>
              <a:rPr lang="fr-FR" sz="1050" b="1"/>
              <a:t>repoussée d’un an</a:t>
            </a:r>
          </a:p>
          <a:p>
            <a:r>
              <a:rPr lang="fr-FR" sz="1050"/>
              <a:t>(ils seront considérés comme Sortant au 30/09/N+1 de leur sortie)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7" y="4754561"/>
            <a:ext cx="736286" cy="77207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160200" y="4892321"/>
            <a:ext cx="2557933" cy="653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Tx/>
              <a:buChar char="-"/>
            </a:pPr>
            <a:r>
              <a:rPr lang="fr-FR" sz="900"/>
              <a:t>Amélioration de la sécurité du SI</a:t>
            </a:r>
          </a:p>
          <a:p>
            <a:pPr marL="214313" indent="-214313">
              <a:buFontTx/>
              <a:buChar char="-"/>
            </a:pPr>
            <a:r>
              <a:rPr lang="fr-FR" sz="900"/>
              <a:t>Gain financier (licence)</a:t>
            </a:r>
          </a:p>
          <a:p>
            <a:pPr marL="214313" indent="-214313">
              <a:buFontTx/>
              <a:buChar char="-"/>
            </a:pPr>
            <a:r>
              <a:rPr lang="fr-FR" sz="900"/>
              <a:t>Suppression des données améliorée (RGPD)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47754" y="930339"/>
            <a:ext cx="4138620" cy="470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Compte étudiant (étudiant sortant)</a:t>
            </a:r>
          </a:p>
        </p:txBody>
      </p:sp>
    </p:spTree>
    <p:extLst>
      <p:ext uri="{BB962C8B-B14F-4D97-AF65-F5344CB8AC3E}">
        <p14:creationId xmlns:p14="http://schemas.microsoft.com/office/powerpoint/2010/main" val="232214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B4128-0BC6-0CCC-6ABE-DF38517C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/>
              <a:t>Fermeture automatique des comptes sortants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47754" y="930339"/>
            <a:ext cx="4138620" cy="4703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Compte étudiant personnel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19803" y="4865863"/>
            <a:ext cx="4438048" cy="638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7" name="Rectangle 46"/>
          <p:cNvSpPr/>
          <p:nvPr/>
        </p:nvSpPr>
        <p:spPr>
          <a:xfrm>
            <a:off x="1187197" y="4881281"/>
            <a:ext cx="4456753" cy="744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8" name="Rectangle 47"/>
          <p:cNvSpPr/>
          <p:nvPr/>
        </p:nvSpPr>
        <p:spPr>
          <a:xfrm>
            <a:off x="268545" y="2168693"/>
            <a:ext cx="8484757" cy="25221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928947" y="1876900"/>
            <a:ext cx="26637" cy="298896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395791" y="1716690"/>
            <a:ext cx="1119586" cy="23083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/>
              <a:t>Fin de contrat</a:t>
            </a:r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5502495" y="3082035"/>
            <a:ext cx="1612" cy="2420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cxnSpLocks/>
          </p:cNvCxnSpPr>
          <p:nvPr/>
        </p:nvCxnSpPr>
        <p:spPr>
          <a:xfrm flipH="1" flipV="1">
            <a:off x="4289965" y="3293995"/>
            <a:ext cx="68" cy="46140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6071802" y="3285198"/>
            <a:ext cx="2564" cy="82340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86013" y="3309517"/>
            <a:ext cx="8716918" cy="968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4227620" y="3255250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6" name="Ellipse 55"/>
          <p:cNvSpPr/>
          <p:nvPr/>
        </p:nvSpPr>
        <p:spPr>
          <a:xfrm>
            <a:off x="5446484" y="3255465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7" name="Ellipse 56"/>
          <p:cNvSpPr/>
          <p:nvPr/>
        </p:nvSpPr>
        <p:spPr>
          <a:xfrm>
            <a:off x="6012021" y="3267934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8" name="ZoneTexte 57"/>
          <p:cNvSpPr txBox="1"/>
          <p:nvPr/>
        </p:nvSpPr>
        <p:spPr>
          <a:xfrm>
            <a:off x="4950835" y="2738675"/>
            <a:ext cx="1105436" cy="346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900" b="1">
                <a:ea typeface="+mn-lt"/>
                <a:cs typeface="+mn-lt"/>
              </a:rPr>
              <a:t>Date fin de contrat + 2 Mois 1/2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279682" y="3531881"/>
            <a:ext cx="2020103" cy="207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900" b="1"/>
              <a:t>Date fin de contrat + 2 Mois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5963449" y="3520375"/>
            <a:ext cx="1478781" cy="346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900" b="1">
                <a:ea typeface="+mn-lt"/>
                <a:cs typeface="+mn-lt"/>
              </a:rPr>
              <a:t>Date fin de contrat + 3 Mois</a:t>
            </a:r>
            <a:endParaRPr lang="fr-FR" sz="900">
              <a:ea typeface="+mn-lt"/>
              <a:cs typeface="+mn-lt"/>
            </a:endParaRPr>
          </a:p>
          <a:p>
            <a:pPr algn="ctr"/>
            <a:endParaRPr lang="fr-FR" sz="900" b="1">
              <a:cs typeface="Calibri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279682" y="3738879"/>
            <a:ext cx="2015150" cy="30008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 b="1"/>
              <a:t>Information : coupure de votre connexion au SI</a:t>
            </a:r>
            <a:r>
              <a:rPr lang="fr-FR" sz="750"/>
              <a:t>, sauvegardez vos documents</a:t>
            </a:r>
            <a:endParaRPr lang="en-US" sz="1350"/>
          </a:p>
        </p:txBody>
      </p:sp>
      <p:sp>
        <p:nvSpPr>
          <p:cNvPr id="62" name="ZoneTexte 61"/>
          <p:cNvSpPr txBox="1"/>
          <p:nvPr/>
        </p:nvSpPr>
        <p:spPr>
          <a:xfrm>
            <a:off x="4950202" y="2440122"/>
            <a:ext cx="1115755" cy="30008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/>
              <a:t>Rappel : coupure de votre connexion au SI</a:t>
            </a:r>
            <a:endParaRPr lang="en-US" sz="1350"/>
          </a:p>
        </p:txBody>
      </p:sp>
      <p:sp>
        <p:nvSpPr>
          <p:cNvPr id="63" name="Ellipse 62"/>
          <p:cNvSpPr/>
          <p:nvPr/>
        </p:nvSpPr>
        <p:spPr>
          <a:xfrm>
            <a:off x="7727045" y="3267934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4" name="ZoneTexte 63"/>
          <p:cNvSpPr txBox="1"/>
          <p:nvPr/>
        </p:nvSpPr>
        <p:spPr>
          <a:xfrm>
            <a:off x="5963449" y="3721495"/>
            <a:ext cx="1478781" cy="53091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 b="1"/>
              <a:t>Coupure de TOUTE connexion au SI</a:t>
            </a:r>
            <a:r>
              <a:rPr lang="fr-FR" sz="750"/>
              <a:t> et donc coupure des accès aux applications (Zimbra, Moodle, AD, ressources en ligne…)</a:t>
            </a:r>
            <a:endParaRPr lang="en-US" sz="1350"/>
          </a:p>
        </p:txBody>
      </p:sp>
      <p:sp>
        <p:nvSpPr>
          <p:cNvPr id="65" name="Rectangle 64"/>
          <p:cNvSpPr/>
          <p:nvPr/>
        </p:nvSpPr>
        <p:spPr>
          <a:xfrm>
            <a:off x="6654588" y="3267934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6" name="Rectangle 65"/>
          <p:cNvSpPr/>
          <p:nvPr/>
        </p:nvSpPr>
        <p:spPr>
          <a:xfrm>
            <a:off x="6774627" y="3272909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7" name="Rectangle 66"/>
          <p:cNvSpPr/>
          <p:nvPr/>
        </p:nvSpPr>
        <p:spPr>
          <a:xfrm>
            <a:off x="6894666" y="3256440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8" name="Rectangle 67"/>
          <p:cNvSpPr/>
          <p:nvPr/>
        </p:nvSpPr>
        <p:spPr>
          <a:xfrm>
            <a:off x="7014705" y="3261415"/>
            <a:ext cx="81049" cy="111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9" name="ZoneTexte 68"/>
          <p:cNvSpPr txBox="1"/>
          <p:nvPr/>
        </p:nvSpPr>
        <p:spPr>
          <a:xfrm>
            <a:off x="1127899" y="2042471"/>
            <a:ext cx="2454839" cy="230832"/>
          </a:xfrm>
          <a:prstGeom prst="rect">
            <a:avLst/>
          </a:prstGeom>
          <a:solidFill>
            <a:schemeClr val="bg1"/>
          </a:solidFill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fr-FR" sz="1050" b="1"/>
              <a:t>Uniquement pour les personnels sortants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199611" y="4990892"/>
            <a:ext cx="4458239" cy="55399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1050" b="1"/>
              <a:t>Les personnels en détachement ou en disponibilité </a:t>
            </a:r>
            <a:r>
              <a:rPr lang="fr-FR" sz="1050"/>
              <a:t>verront </a:t>
            </a:r>
            <a:r>
              <a:rPr lang="fr-FR" sz="1050" b="1"/>
              <a:t>la coupure de leur connexion </a:t>
            </a:r>
            <a:r>
              <a:rPr lang="fr-FR" sz="1050"/>
              <a:t>au SI arriver </a:t>
            </a:r>
            <a:r>
              <a:rPr lang="fr-FR" sz="1050" b="1"/>
              <a:t>au terme de leur détachement ou disponibilité </a:t>
            </a:r>
            <a:r>
              <a:rPr lang="fr-FR" sz="1050"/>
              <a:t>(s’ils ne reviennent pas à l’Université d’Angers)</a:t>
            </a:r>
          </a:p>
        </p:txBody>
      </p:sp>
      <p:pic>
        <p:nvPicPr>
          <p:cNvPr id="71" name="Imag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" y="4961375"/>
            <a:ext cx="736286" cy="772078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1192972" y="5503313"/>
            <a:ext cx="44648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/>
              <a:t>Les retraités </a:t>
            </a:r>
            <a:r>
              <a:rPr lang="fr-FR" sz="1050"/>
              <a:t>de l’Université </a:t>
            </a:r>
            <a:r>
              <a:rPr lang="fr-FR" sz="1050" b="1"/>
              <a:t>conservent à vie l’accès à la BU </a:t>
            </a:r>
            <a:r>
              <a:rPr lang="fr-FR" sz="1050"/>
              <a:t>(emprunt de livres et ressources en ligne) </a:t>
            </a:r>
          </a:p>
        </p:txBody>
      </p:sp>
      <p:cxnSp>
        <p:nvCxnSpPr>
          <p:cNvPr id="73" name="Connecteur droit 72"/>
          <p:cNvCxnSpPr/>
          <p:nvPr/>
        </p:nvCxnSpPr>
        <p:spPr>
          <a:xfrm flipH="1" flipV="1">
            <a:off x="2968399" y="2843902"/>
            <a:ext cx="68" cy="4614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Ellipse 73"/>
          <p:cNvSpPr/>
          <p:nvPr/>
        </p:nvSpPr>
        <p:spPr>
          <a:xfrm>
            <a:off x="2898726" y="3261692"/>
            <a:ext cx="124691" cy="1246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5" name="ZoneTexte 74"/>
          <p:cNvSpPr txBox="1"/>
          <p:nvPr/>
        </p:nvSpPr>
        <p:spPr>
          <a:xfrm>
            <a:off x="2419044" y="2764505"/>
            <a:ext cx="1085216" cy="346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900" b="1"/>
              <a:t>Date fin contrat + 1 Mois</a:t>
            </a:r>
            <a:endParaRPr lang="fr-FR" sz="900" b="1">
              <a:cs typeface="Calibri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417986" y="2468351"/>
            <a:ext cx="1082555" cy="30008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/>
              <a:t>Déconnexion de Microsoft 365</a:t>
            </a:r>
            <a:endParaRPr lang="en-US" sz="1350"/>
          </a:p>
        </p:txBody>
      </p:sp>
      <p:cxnSp>
        <p:nvCxnSpPr>
          <p:cNvPr id="77" name="Connecteur droit 126">
            <a:extLst>
              <a:ext uri="{FF2B5EF4-FFF2-40B4-BE49-F238E27FC236}">
                <a16:creationId xmlns:a16="http://schemas.microsoft.com/office/drawing/2014/main" id="{05634FED-BFCA-EE75-83B8-7A1BF1BB8F4D}"/>
              </a:ext>
            </a:extLst>
          </p:cNvPr>
          <p:cNvCxnSpPr>
            <a:cxnSpLocks/>
          </p:cNvCxnSpPr>
          <p:nvPr/>
        </p:nvCxnSpPr>
        <p:spPr>
          <a:xfrm flipV="1">
            <a:off x="7788494" y="3077191"/>
            <a:ext cx="1612" cy="2420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7283627" y="2833739"/>
            <a:ext cx="999059" cy="346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900" b="1"/>
              <a:t>3 mois après coupure</a:t>
            </a:r>
            <a:endParaRPr lang="fr-FR" sz="900">
              <a:ea typeface="+mn-lt"/>
              <a:cs typeface="+mn-lt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7285401" y="2204671"/>
            <a:ext cx="998695" cy="646331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/>
              <a:t>Suppression du compte AD, des données individuelles AD et des sauvegardes Zimbra </a:t>
            </a:r>
          </a:p>
        </p:txBody>
      </p:sp>
      <p:sp>
        <p:nvSpPr>
          <p:cNvPr id="80" name="Ellipse 58">
            <a:extLst>
              <a:ext uri="{FF2B5EF4-FFF2-40B4-BE49-F238E27FC236}">
                <a16:creationId xmlns:a16="http://schemas.microsoft.com/office/drawing/2014/main" id="{3264A944-FEFB-BDB9-C026-244934206864}"/>
              </a:ext>
            </a:extLst>
          </p:cNvPr>
          <p:cNvSpPr/>
          <p:nvPr/>
        </p:nvSpPr>
        <p:spPr>
          <a:xfrm>
            <a:off x="1932464" y="3247038"/>
            <a:ext cx="124691" cy="12469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81" name="Connecteur droit 56">
            <a:extLst>
              <a:ext uri="{FF2B5EF4-FFF2-40B4-BE49-F238E27FC236}">
                <a16:creationId xmlns:a16="http://schemas.microsoft.com/office/drawing/2014/main" id="{C58B0A86-3AF4-CCDC-2939-DE10B517F018}"/>
              </a:ext>
            </a:extLst>
          </p:cNvPr>
          <p:cNvCxnSpPr>
            <a:cxnSpLocks/>
          </p:cNvCxnSpPr>
          <p:nvPr/>
        </p:nvCxnSpPr>
        <p:spPr>
          <a:xfrm flipH="1" flipV="1">
            <a:off x="1989847" y="3356787"/>
            <a:ext cx="68" cy="46140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59">
            <a:extLst>
              <a:ext uri="{FF2B5EF4-FFF2-40B4-BE49-F238E27FC236}">
                <a16:creationId xmlns:a16="http://schemas.microsoft.com/office/drawing/2014/main" id="{13A73B89-1779-AEE0-2289-E4F467399191}"/>
              </a:ext>
            </a:extLst>
          </p:cNvPr>
          <p:cNvSpPr txBox="1"/>
          <p:nvPr/>
        </p:nvSpPr>
        <p:spPr>
          <a:xfrm>
            <a:off x="1469800" y="3497198"/>
            <a:ext cx="1085216" cy="346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FR" sz="900" b="1"/>
              <a:t>Date fin contrat + 15 jours</a:t>
            </a:r>
            <a:endParaRPr lang="fr-FR" sz="900" b="1">
              <a:cs typeface="Calibri"/>
            </a:endParaRPr>
          </a:p>
        </p:txBody>
      </p:sp>
      <p:sp>
        <p:nvSpPr>
          <p:cNvPr id="83" name="ZoneTexte 60">
            <a:extLst>
              <a:ext uri="{FF2B5EF4-FFF2-40B4-BE49-F238E27FC236}">
                <a16:creationId xmlns:a16="http://schemas.microsoft.com/office/drawing/2014/main" id="{7017CEAE-7A82-5DB0-148F-BAD4271C684A}"/>
              </a:ext>
            </a:extLst>
          </p:cNvPr>
          <p:cNvSpPr txBox="1"/>
          <p:nvPr/>
        </p:nvSpPr>
        <p:spPr>
          <a:xfrm>
            <a:off x="1461415" y="3830864"/>
            <a:ext cx="1082555" cy="76174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>
                <a:cs typeface="Calibri"/>
              </a:rPr>
              <a:t>Information : coupure de votre connexion à Microsoft 365 dans 15 jours, </a:t>
            </a:r>
            <a:r>
              <a:rPr lang="fr-FR" sz="750"/>
              <a:t>sauvegardez vos documents M365/OneDrive</a:t>
            </a:r>
            <a:endParaRPr lang="fr-FR" sz="75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163263" y="4845497"/>
            <a:ext cx="2557933" cy="653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Tx/>
              <a:buChar char="-"/>
            </a:pPr>
            <a:r>
              <a:rPr lang="fr-FR" sz="900"/>
              <a:t>Amélioration de la sécurité du SI</a:t>
            </a:r>
          </a:p>
          <a:p>
            <a:pPr marL="214313" indent="-214313">
              <a:buFontTx/>
              <a:buChar char="-"/>
            </a:pPr>
            <a:r>
              <a:rPr lang="fr-FR" sz="900"/>
              <a:t>Gain financier (licence)</a:t>
            </a:r>
          </a:p>
          <a:p>
            <a:pPr marL="214313" indent="-214313">
              <a:buFontTx/>
              <a:buChar char="-"/>
            </a:pPr>
            <a:r>
              <a:rPr lang="fr-FR" sz="900"/>
              <a:t>Suppression des données améliorée (RGPD)</a:t>
            </a: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44689" y="2849705"/>
            <a:ext cx="5297" cy="420299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/>
          <p:cNvSpPr/>
          <p:nvPr/>
        </p:nvSpPr>
        <p:spPr>
          <a:xfrm>
            <a:off x="878976" y="3237483"/>
            <a:ext cx="124691" cy="1246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7" name="ZoneTexte 86"/>
          <p:cNvSpPr txBox="1"/>
          <p:nvPr/>
        </p:nvSpPr>
        <p:spPr>
          <a:xfrm>
            <a:off x="335971" y="2883180"/>
            <a:ext cx="1195897" cy="2308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/>
              <a:t>Fin de contrat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33391" y="2356922"/>
            <a:ext cx="1195898" cy="53091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750"/>
              <a:t>- Ouverture de la saisie de l’adresse de renvoi</a:t>
            </a:r>
          </a:p>
          <a:p>
            <a:r>
              <a:rPr lang="fr-FR" sz="750"/>
              <a:t>- Coupure accès WIFI et Intranet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461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B28624-5550-5165-3D8C-E3403812C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>
                <a:latin typeface="Verdana"/>
                <a:ea typeface="Verdana"/>
              </a:rPr>
              <a:t>Plans annuels 2024 et 2025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attachés au Schéma pluriannuel de mise en accessibilité 2023-2025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1A7B83-C848-87FD-75E5-04A43A40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Accessibilité numérique</a:t>
            </a:r>
          </a:p>
        </p:txBody>
      </p:sp>
    </p:spTree>
    <p:extLst>
      <p:ext uri="{BB962C8B-B14F-4D97-AF65-F5344CB8AC3E}">
        <p14:creationId xmlns:p14="http://schemas.microsoft.com/office/powerpoint/2010/main" val="220762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72F4F-EF59-5A17-B889-58605660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Bilan chiffré - 2024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D5E50-C4FE-3804-BD8C-611FCB56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1348"/>
            <a:ext cx="7886700" cy="48222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fr-FR"/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Près de 80% des actions réalisées ou démarrées</a:t>
            </a: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180 personnes formées entre janvier et août</a:t>
            </a:r>
            <a:endParaRPr lang="fr-FR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117 heures de formation délivrées</a:t>
            </a:r>
            <a:endParaRPr lang="fr-FR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40% des développeurs formés</a:t>
            </a:r>
            <a:endParaRPr lang="fr-FR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5 outils déployés (guides, mémo, espace Moodle)</a:t>
            </a:r>
            <a:endParaRPr lang="fr-FR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2 formations inscrites au catalogue</a:t>
            </a:r>
            <a:endParaRPr lang="fr-FR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1 audit réalisé</a:t>
            </a:r>
            <a:endParaRPr lang="fr-FR">
              <a:latin typeface="Verdana"/>
              <a:ea typeface="Verdana"/>
            </a:endParaRPr>
          </a:p>
          <a:p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9BDF2F4-E8C6-EFD4-B7D7-89D67744C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244787"/>
              </p:ext>
            </p:extLst>
          </p:nvPr>
        </p:nvGraphicFramePr>
        <p:xfrm>
          <a:off x="173736" y="1335024"/>
          <a:ext cx="8820140" cy="1041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64028">
                  <a:extLst>
                    <a:ext uri="{9D8B030D-6E8A-4147-A177-3AD203B41FA5}">
                      <a16:colId xmlns:a16="http://schemas.microsoft.com/office/drawing/2014/main" val="2495520125"/>
                    </a:ext>
                  </a:extLst>
                </a:gridCol>
                <a:gridCol w="1764028">
                  <a:extLst>
                    <a:ext uri="{9D8B030D-6E8A-4147-A177-3AD203B41FA5}">
                      <a16:colId xmlns:a16="http://schemas.microsoft.com/office/drawing/2014/main" val="1100208491"/>
                    </a:ext>
                  </a:extLst>
                </a:gridCol>
                <a:gridCol w="1764028">
                  <a:extLst>
                    <a:ext uri="{9D8B030D-6E8A-4147-A177-3AD203B41FA5}">
                      <a16:colId xmlns:a16="http://schemas.microsoft.com/office/drawing/2014/main" val="1282916010"/>
                    </a:ext>
                  </a:extLst>
                </a:gridCol>
                <a:gridCol w="1764028">
                  <a:extLst>
                    <a:ext uri="{9D8B030D-6E8A-4147-A177-3AD203B41FA5}">
                      <a16:colId xmlns:a16="http://schemas.microsoft.com/office/drawing/2014/main" val="1194624971"/>
                    </a:ext>
                  </a:extLst>
                </a:gridCol>
                <a:gridCol w="1764028">
                  <a:extLst>
                    <a:ext uri="{9D8B030D-6E8A-4147-A177-3AD203B41FA5}">
                      <a16:colId xmlns:a16="http://schemas.microsoft.com/office/drawing/2014/main" val="3168327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Nombre total d’actions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Actions réalisées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Actions démarrées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Actions</a:t>
                      </a:r>
                      <a:endParaRPr lang="fr-FR">
                        <a:effectLst/>
                      </a:endParaRPr>
                    </a:p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Non initiées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Actions supprimées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09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2200" kern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25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51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F50F9-B45A-B44E-B054-0E5151EB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173391"/>
            <a:ext cx="8526780" cy="91457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>
                <a:latin typeface="Verdana"/>
                <a:ea typeface="Verdana"/>
              </a:rPr>
              <a:t>Détail des actions en cours </a:t>
            </a:r>
            <a:br>
              <a:rPr lang="fr-FR" sz="2800">
                <a:latin typeface="Verdana"/>
                <a:ea typeface="Verdana"/>
              </a:rPr>
            </a:br>
            <a:r>
              <a:rPr lang="fr-FR" sz="2800">
                <a:latin typeface="Verdana"/>
                <a:ea typeface="Verdana"/>
              </a:rPr>
              <a:t>de réalisations ou non réalisées</a:t>
            </a:r>
            <a:endParaRPr lang="fr-FR" sz="2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E2712-3857-2E81-8B9C-0F29F3801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51057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fr-FR" sz="2400" b="1">
                <a:latin typeface="Verdana"/>
                <a:ea typeface="Verdana"/>
              </a:rPr>
              <a:t>Actions démarrées</a:t>
            </a:r>
            <a:r>
              <a:rPr lang="fr-FR" sz="2400">
                <a:latin typeface="Verdana"/>
                <a:ea typeface="Verdana"/>
              </a:rPr>
              <a:t> (sur le long cours)</a:t>
            </a:r>
            <a:endParaRPr lang="fr-FR">
              <a:latin typeface="Verdana"/>
              <a:ea typeface="Verdana"/>
            </a:endParaRPr>
          </a:p>
          <a:p>
            <a:pPr marL="800100" lvl="1" indent="-34290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Former les développeurs (personnes en charge du développement et du maintien des solutions numériques de l’UA) = création d’un modèle de conception par le SUN</a:t>
            </a:r>
          </a:p>
          <a:p>
            <a:pPr marL="800100" lvl="1" indent="-34290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Intégrer l’accessibilité aux formations « outils » du plan de formation = travail avec É. </a:t>
            </a:r>
            <a:r>
              <a:rPr lang="fr-FR" sz="2000" err="1">
                <a:latin typeface="Verdana"/>
                <a:ea typeface="Verdana"/>
              </a:rPr>
              <a:t>Schrafstetter</a:t>
            </a:r>
            <a:r>
              <a:rPr lang="fr-FR" sz="2000">
                <a:latin typeface="Verdana"/>
                <a:ea typeface="Verdana"/>
              </a:rPr>
              <a:t> à poursuivre</a:t>
            </a:r>
            <a:endParaRPr lang="fr-FR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400" b="1">
                <a:latin typeface="Verdana"/>
                <a:ea typeface="Verdana"/>
              </a:rPr>
              <a:t>Action supprimée :</a:t>
            </a:r>
            <a:r>
              <a:rPr lang="fr-FR" sz="2400">
                <a:latin typeface="Verdana"/>
                <a:ea typeface="Verdana"/>
              </a:rPr>
              <a:t> formation annulée</a:t>
            </a:r>
          </a:p>
          <a:p>
            <a:pPr>
              <a:lnSpc>
                <a:spcPct val="150000"/>
              </a:lnSpc>
            </a:pPr>
            <a:r>
              <a:rPr lang="fr-FR" sz="2400" b="1">
                <a:latin typeface="Verdana"/>
                <a:ea typeface="Verdana"/>
              </a:rPr>
              <a:t>Actions non initiées :</a:t>
            </a:r>
            <a:r>
              <a:rPr lang="fr-FR" sz="2400">
                <a:latin typeface="Verdana"/>
                <a:ea typeface="Verdana"/>
              </a:rPr>
              <a:t> </a:t>
            </a:r>
            <a:endParaRPr lang="fr-FR">
              <a:latin typeface="Verdana"/>
              <a:ea typeface="Verdana"/>
            </a:endParaRPr>
          </a:p>
          <a:p>
            <a:pPr lvl="1" indent="-34290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fr-FR" sz="2000">
                <a:latin typeface="Verdana"/>
                <a:ea typeface="Verdana"/>
                <a:cs typeface="Courier New"/>
              </a:rPr>
              <a:t>Mise</a:t>
            </a:r>
            <a:r>
              <a:rPr lang="fr-FR" sz="2000">
                <a:latin typeface="Verdana"/>
                <a:ea typeface="Verdana"/>
              </a:rPr>
              <a:t> à jour des fiches de recrutement</a:t>
            </a:r>
          </a:p>
          <a:p>
            <a:pPr lvl="1" indent="-342900">
              <a:lnSpc>
                <a:spcPct val="150000"/>
              </a:lnSpc>
              <a:buFont typeface="Courier New" panose="020B060403050404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Audits de conformité RGAA (×3)</a:t>
            </a:r>
          </a:p>
        </p:txBody>
      </p:sp>
    </p:spTree>
    <p:extLst>
      <p:ext uri="{BB962C8B-B14F-4D97-AF65-F5344CB8AC3E}">
        <p14:creationId xmlns:p14="http://schemas.microsoft.com/office/powerpoint/2010/main" val="342431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69900-15ED-25DD-40E8-BF729079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Focus sur les audits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837B74-161A-C3BC-3D25-9F2E25C1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5224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>
                <a:latin typeface="Verdana"/>
                <a:ea typeface="Verdana"/>
              </a:rPr>
              <a:t>Pas d'audits faute de moyens financiers</a:t>
            </a:r>
          </a:p>
          <a:p>
            <a:pPr>
              <a:lnSpc>
                <a:spcPct val="150000"/>
              </a:lnSpc>
            </a:pPr>
            <a:r>
              <a:rPr lang="fr-FR" sz="2200">
                <a:latin typeface="Verdana"/>
                <a:ea typeface="Verdana"/>
              </a:rPr>
              <a:t>Risque encouru : forte amende</a:t>
            </a:r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 b="1">
                <a:latin typeface="Verdana"/>
                <a:ea typeface="Verdana"/>
                <a:cs typeface="Courier New"/>
              </a:rPr>
              <a:t>50k</a:t>
            </a:r>
            <a:r>
              <a:rPr lang="fr-FR" sz="2000" b="1">
                <a:latin typeface="Verdana"/>
                <a:ea typeface="Verdana"/>
              </a:rPr>
              <a:t>€</a:t>
            </a:r>
            <a:r>
              <a:rPr lang="fr-FR" sz="2000">
                <a:latin typeface="Verdana"/>
                <a:ea typeface="Verdana"/>
              </a:rPr>
              <a:t> par site et par an × </a:t>
            </a:r>
            <a:r>
              <a:rPr lang="fr-FR" sz="2000" b="1">
                <a:latin typeface="Verdana"/>
                <a:ea typeface="Verdana"/>
              </a:rPr>
              <a:t>63</a:t>
            </a:r>
            <a:r>
              <a:rPr lang="fr-FR" sz="2000">
                <a:latin typeface="Verdana"/>
                <a:ea typeface="Verdana"/>
              </a:rPr>
              <a:t> sites actifs = </a:t>
            </a:r>
            <a:r>
              <a:rPr lang="fr-FR" sz="2000" b="1">
                <a:latin typeface="Verdana"/>
                <a:ea typeface="Verdana"/>
              </a:rPr>
              <a:t>3,15 M€</a:t>
            </a:r>
            <a:endParaRPr lang="fr-FR" sz="200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fr-FR" sz="2200">
                <a:latin typeface="Verdana"/>
                <a:ea typeface="Verdana"/>
              </a:rPr>
              <a:t>Coût d’un audit (devis) : 3 600€ HT</a:t>
            </a:r>
          </a:p>
          <a:p>
            <a:pPr>
              <a:lnSpc>
                <a:spcPct val="150000"/>
              </a:lnSpc>
            </a:pPr>
            <a:r>
              <a:rPr lang="fr-FR" sz="2200">
                <a:latin typeface="Verdana"/>
                <a:ea typeface="Verdana"/>
              </a:rPr>
              <a:t>Objectifs en 2025 :</a:t>
            </a:r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  <a:cs typeface="Courier New"/>
              </a:rPr>
              <a:t>Auditer</a:t>
            </a:r>
            <a:r>
              <a:rPr lang="fr-FR" sz="2000">
                <a:latin typeface="Verdana"/>
                <a:ea typeface="Verdana"/>
              </a:rPr>
              <a:t> le site web institutionnel</a:t>
            </a:r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  <a:cs typeface="Courier New"/>
              </a:rPr>
              <a:t>Auditer</a:t>
            </a:r>
            <a:r>
              <a:rPr lang="fr-FR" sz="2000">
                <a:latin typeface="Verdana"/>
                <a:ea typeface="Verdana"/>
              </a:rPr>
              <a:t> le site web de la BU (correctifs déjà engagés)</a:t>
            </a:r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Total : </a:t>
            </a:r>
            <a:r>
              <a:rPr lang="fr-FR" sz="2000" b="1">
                <a:latin typeface="Verdana"/>
                <a:ea typeface="Verdana"/>
              </a:rPr>
              <a:t>7 200€ HT</a:t>
            </a:r>
            <a:r>
              <a:rPr lang="fr-FR" sz="2000">
                <a:latin typeface="Verdana"/>
                <a:ea typeface="Verdana"/>
              </a:rPr>
              <a:t> (budget DDN)</a:t>
            </a:r>
          </a:p>
        </p:txBody>
      </p:sp>
    </p:spTree>
    <p:extLst>
      <p:ext uri="{BB962C8B-B14F-4D97-AF65-F5344CB8AC3E}">
        <p14:creationId xmlns:p14="http://schemas.microsoft.com/office/powerpoint/2010/main" val="308984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267CF-1321-FFD7-A84B-A3DFED05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</a:rPr>
              <a:t>Plan annuel 2025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D3C56-BC3A-81FE-F1A5-2434B2857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0996"/>
            <a:ext cx="7886700" cy="51880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9 "groupes" d'actions</a:t>
            </a:r>
            <a:endParaRPr lang="fr-FR" sz="2400"/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Formations (4)</a:t>
            </a:r>
            <a:endParaRPr lang="fr-FR" sz="2000"/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Communication (2)</a:t>
            </a:r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Grands projets (2)</a:t>
            </a:r>
          </a:p>
          <a:p>
            <a:pPr lvl="1" indent="-342900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fr-FR" sz="2000">
                <a:latin typeface="Verdana"/>
                <a:ea typeface="Verdana"/>
              </a:rPr>
              <a:t>Ressources humaines (1)</a:t>
            </a:r>
          </a:p>
          <a:p>
            <a:pPr>
              <a:lnSpc>
                <a:spcPct val="150000"/>
              </a:lnSpc>
            </a:pPr>
            <a:r>
              <a:rPr lang="fr-FR" sz="2400">
                <a:latin typeface="Verdana"/>
                <a:ea typeface="Verdana"/>
              </a:rPr>
              <a:t>2 audits de conformité RGAA</a:t>
            </a:r>
          </a:p>
          <a:p>
            <a:pPr>
              <a:lnSpc>
                <a:spcPct val="150000"/>
              </a:lnSpc>
            </a:pPr>
            <a:endParaRPr lang="fr-FR">
              <a:latin typeface="Verdana"/>
              <a:ea typeface="Verdan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400">
                <a:latin typeface="Verdana"/>
                <a:ea typeface="Verdana"/>
              </a:rPr>
              <a:t>Les actions inscrites au Plan 2025 seront </a:t>
            </a:r>
            <a:br>
              <a:rPr lang="fr-FR" sz="24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étoffées en cours d'année</a:t>
            </a:r>
          </a:p>
        </p:txBody>
      </p:sp>
    </p:spTree>
    <p:extLst>
      <p:ext uri="{BB962C8B-B14F-4D97-AF65-F5344CB8AC3E}">
        <p14:creationId xmlns:p14="http://schemas.microsoft.com/office/powerpoint/2010/main" val="333804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9DBB747-17BC-B93C-3C84-D62A95B4C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F689567-25DA-A5C1-3211-82900424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Numérique responsable</a:t>
            </a:r>
          </a:p>
        </p:txBody>
      </p:sp>
    </p:spTree>
    <p:extLst>
      <p:ext uri="{BB962C8B-B14F-4D97-AF65-F5344CB8AC3E}">
        <p14:creationId xmlns:p14="http://schemas.microsoft.com/office/powerpoint/2010/main" val="223557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85C-A7EB-40B7-8F34-9B4A71DF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84873-DF1C-47E8-9CA0-319C0407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0" y="1345097"/>
            <a:ext cx="8204799" cy="55129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effectLst/>
                <a:latin typeface="Verdana"/>
                <a:ea typeface="Verdana"/>
                <a:cs typeface="Tahoma"/>
              </a:rPr>
              <a:t>Relevé de conclusions de la CPN</a:t>
            </a: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 du 17 mai 2024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Messagerie partage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SSI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Fermeture automatique des comptes sortants</a:t>
            </a:r>
            <a:endParaRPr lang="en-US" sz="1600">
              <a:solidFill>
                <a:srgbClr val="000000"/>
              </a:solidFill>
              <a:latin typeface="Verdana"/>
              <a:ea typeface="Verdana"/>
              <a:cs typeface="Tahoma"/>
            </a:endParaRP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Accessibilité numérique</a:t>
            </a:r>
            <a:endParaRPr lang="fr-FR">
              <a:latin typeface="Verdana"/>
              <a:ea typeface="Verdana"/>
            </a:endParaRP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Numérique Responsable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SDN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Informations services SIEN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solidFill>
                  <a:srgbClr val="000000"/>
                </a:solidFill>
                <a:latin typeface="Verdana"/>
                <a:ea typeface="Verdana"/>
                <a:cs typeface="Tahoma"/>
              </a:rPr>
              <a:t>Renouvellement Voltaire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latin typeface="Verdana"/>
                <a:ea typeface="Verdana"/>
                <a:cs typeface="Tahoma"/>
              </a:rPr>
              <a:t> Planning des CPN</a:t>
            </a:r>
          </a:p>
          <a:p>
            <a:pPr marL="342900" indent="-342900">
              <a:spcBef>
                <a:spcPts val="1440"/>
              </a:spcBef>
              <a:buAutoNum type="arabicPeriod"/>
              <a:tabLst>
                <a:tab pos="180340" algn="l"/>
                <a:tab pos="270510" algn="l"/>
              </a:tabLst>
            </a:pPr>
            <a:r>
              <a:rPr lang="fr-FR" sz="1600" dirty="0">
                <a:latin typeface="Verdana"/>
                <a:ea typeface="Verdana"/>
                <a:cs typeface="Tahoma"/>
              </a:rPr>
              <a:t> DAV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  <a:tab pos="270510" algn="l"/>
              </a:tabLst>
            </a:pPr>
            <a:r>
              <a:rPr lang="fr-FR" sz="1600" dirty="0">
                <a:latin typeface="Verdana"/>
                <a:ea typeface="Verdana"/>
                <a:cs typeface="Tahoma"/>
              </a:rPr>
              <a:t> - Inventaire et gestion du matériel Audiovisuel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  <a:tab pos="270510" algn="l"/>
              </a:tabLst>
            </a:pPr>
            <a:r>
              <a:rPr lang="fr-FR" sz="1600" dirty="0">
                <a:latin typeface="Verdana"/>
                <a:ea typeface="Verdana"/>
                <a:cs typeface="Tahoma"/>
              </a:rPr>
              <a:t> - DAV dans le projet du nouveau DAM de la BU</a:t>
            </a:r>
          </a:p>
          <a:p>
            <a:pPr marL="0" indent="0">
              <a:spcBef>
                <a:spcPts val="1440"/>
              </a:spcBef>
              <a:buNone/>
              <a:tabLst>
                <a:tab pos="180340" algn="l"/>
                <a:tab pos="270510" algn="l"/>
              </a:tabLst>
            </a:pPr>
            <a:r>
              <a:rPr lang="fr-FR" sz="1600" dirty="0">
                <a:latin typeface="Verdana"/>
                <a:ea typeface="Verdana"/>
                <a:cs typeface="Tahoma"/>
              </a:rPr>
              <a:t>12.  Divers</a:t>
            </a:r>
          </a:p>
        </p:txBody>
      </p:sp>
    </p:spTree>
    <p:extLst>
      <p:ext uri="{BB962C8B-B14F-4D97-AF65-F5344CB8AC3E}">
        <p14:creationId xmlns:p14="http://schemas.microsoft.com/office/powerpoint/2010/main" val="1225735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E0A1A-21E9-4D7F-A1E3-DE834617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 panose="020B0604030504040204" pitchFamily="34" charset="0"/>
              </a:rPr>
              <a:t>Historique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B576F-B80F-45ED-A5FC-D3FC5FF2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5594151"/>
            <a:ext cx="422672" cy="273844"/>
          </a:xfrm>
          <a:prstGeom prst="rect">
            <a:avLst/>
          </a:prstGeom>
        </p:spPr>
        <p:txBody>
          <a:bodyPr/>
          <a:lstStyle/>
          <a:p>
            <a:fld id="{299402C8-AAF6-430C-9C4F-B768B719CBA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C1379D-A55F-0146-A4EA-96071E336688}"/>
              </a:ext>
            </a:extLst>
          </p:cNvPr>
          <p:cNvSpPr txBox="1"/>
          <p:nvPr/>
        </p:nvSpPr>
        <p:spPr>
          <a:xfrm>
            <a:off x="490818" y="2590137"/>
            <a:ext cx="80144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400"/>
              <a:t>Un GT « Management de l’énergie » existe à la DDN depuis 2017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400"/>
              <a:t>Objectif : « participer à réduire la consommation énergétique de l’UA »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400"/>
              <a:t>24 actions ont été identifiées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2400"/>
              <a:t>11 actions ont été réalisées</a:t>
            </a:r>
          </a:p>
        </p:txBody>
      </p:sp>
    </p:spTree>
    <p:extLst>
      <p:ext uri="{BB962C8B-B14F-4D97-AF65-F5344CB8AC3E}">
        <p14:creationId xmlns:p14="http://schemas.microsoft.com/office/powerpoint/2010/main" val="143782694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E0A1A-21E9-4D7F-A1E3-DE834617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 panose="020B0604030504040204" pitchFamily="34" charset="0"/>
              </a:rPr>
              <a:t>État des lieux et des actions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B576F-B80F-45ED-A5FC-D3FC5FF2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5594151"/>
            <a:ext cx="422672" cy="273844"/>
          </a:xfrm>
          <a:prstGeom prst="rect">
            <a:avLst/>
          </a:prstGeom>
        </p:spPr>
        <p:txBody>
          <a:bodyPr/>
          <a:lstStyle/>
          <a:p>
            <a:fld id="{299402C8-AAF6-430C-9C4F-B768B719CBA8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EE47F3-FAF8-1ECC-EEB4-691B656C45F5}"/>
              </a:ext>
            </a:extLst>
          </p:cNvPr>
          <p:cNvGraphicFramePr>
            <a:graphicFrameLocks noGrp="1"/>
          </p:cNvGraphicFramePr>
          <p:nvPr/>
        </p:nvGraphicFramePr>
        <p:xfrm>
          <a:off x="417313" y="2179855"/>
          <a:ext cx="8245763" cy="3284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825">
                  <a:extLst>
                    <a:ext uri="{9D8B030D-6E8A-4147-A177-3AD203B41FA5}">
                      <a16:colId xmlns:a16="http://schemas.microsoft.com/office/drawing/2014/main" val="1898187564"/>
                    </a:ext>
                  </a:extLst>
                </a:gridCol>
                <a:gridCol w="3556057">
                  <a:extLst>
                    <a:ext uri="{9D8B030D-6E8A-4147-A177-3AD203B41FA5}">
                      <a16:colId xmlns:a16="http://schemas.microsoft.com/office/drawing/2014/main" val="1500374979"/>
                    </a:ext>
                  </a:extLst>
                </a:gridCol>
                <a:gridCol w="1696257">
                  <a:extLst>
                    <a:ext uri="{9D8B030D-6E8A-4147-A177-3AD203B41FA5}">
                      <a16:colId xmlns:a16="http://schemas.microsoft.com/office/drawing/2014/main" val="2355165583"/>
                    </a:ext>
                  </a:extLst>
                </a:gridCol>
                <a:gridCol w="2426624">
                  <a:extLst>
                    <a:ext uri="{9D8B030D-6E8A-4147-A177-3AD203B41FA5}">
                      <a16:colId xmlns:a16="http://schemas.microsoft.com/office/drawing/2014/main" val="573588722"/>
                    </a:ext>
                  </a:extLst>
                </a:gridCol>
              </a:tblGrid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N°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Intitulé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Etat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Indicateurs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7631913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Virtualiser les serveurs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serveurs virtualisés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883029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Acheter le matériel en fonction de la consommation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102803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Réduire le nombre de salles de serveurs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salles serveurs fermées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5185685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Augmenter la température des locaux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locaux concernés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192175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Arrêter électriquement les salles pédagogiques/libre-service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salles concernées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238410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Limiter les sauvegardes multiples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Pas de gain attendu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/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399525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Démarrer à la demande les postes des salles pédagogiques/libre service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postes concernés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47090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Arrêter les écrans des halls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To 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d’écrans éteints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164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57388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E0A1A-21E9-4D7F-A1E3-DE834617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 panose="020B0604030504040204" pitchFamily="34" charset="0"/>
              </a:rPr>
              <a:t>État des lieux et des actions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B576F-B80F-45ED-A5FC-D3FC5FF2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5594151"/>
            <a:ext cx="422672" cy="273844"/>
          </a:xfrm>
          <a:prstGeom prst="rect">
            <a:avLst/>
          </a:prstGeom>
        </p:spPr>
        <p:txBody>
          <a:bodyPr/>
          <a:lstStyle/>
          <a:p>
            <a:fld id="{299402C8-AAF6-430C-9C4F-B768B719CBA8}" type="slidenum">
              <a:rPr lang="fr-FR" smtClean="0"/>
              <a:pPr/>
              <a:t>22</a:t>
            </a:fld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EE47F3-FAF8-1ECC-EEB4-691B656C45F5}"/>
              </a:ext>
            </a:extLst>
          </p:cNvPr>
          <p:cNvGraphicFramePr>
            <a:graphicFrameLocks noGrp="1"/>
          </p:cNvGraphicFramePr>
          <p:nvPr/>
        </p:nvGraphicFramePr>
        <p:xfrm>
          <a:off x="417315" y="2412760"/>
          <a:ext cx="8245764" cy="269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009">
                  <a:extLst>
                    <a:ext uri="{9D8B030D-6E8A-4147-A177-3AD203B41FA5}">
                      <a16:colId xmlns:a16="http://schemas.microsoft.com/office/drawing/2014/main" val="1898187564"/>
                    </a:ext>
                  </a:extLst>
                </a:gridCol>
                <a:gridCol w="3313014">
                  <a:extLst>
                    <a:ext uri="{9D8B030D-6E8A-4147-A177-3AD203B41FA5}">
                      <a16:colId xmlns:a16="http://schemas.microsoft.com/office/drawing/2014/main" val="1500374979"/>
                    </a:ext>
                  </a:extLst>
                </a:gridCol>
                <a:gridCol w="1403104">
                  <a:extLst>
                    <a:ext uri="{9D8B030D-6E8A-4147-A177-3AD203B41FA5}">
                      <a16:colId xmlns:a16="http://schemas.microsoft.com/office/drawing/2014/main" val="2355165583"/>
                    </a:ext>
                  </a:extLst>
                </a:gridCol>
                <a:gridCol w="2609637">
                  <a:extLst>
                    <a:ext uri="{9D8B030D-6E8A-4147-A177-3AD203B41FA5}">
                      <a16:colId xmlns:a16="http://schemas.microsoft.com/office/drawing/2014/main" val="170907521"/>
                    </a:ext>
                  </a:extLst>
                </a:gridCol>
              </a:tblGrid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N°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Intitulé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Etat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Indicateurs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7631913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Favoriser les copieurs connectés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copieurs connectés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883029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Mise en veille des téléphones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téléphones concernés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102803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Virtualiser les serveurs SAMI éligibles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serveurs SAMI virtualisés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5185685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Arrêter les serveurs ESX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serveurs ESX arrêtés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1921751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Arrêter les VM de qualification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VM concernées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238410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Arrêter les systèmes de </a:t>
                      </a:r>
                      <a:r>
                        <a:rPr lang="fr-FR" sz="1400" err="1"/>
                        <a:t>vidéoprojection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err="1"/>
                        <a:t>ToDo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systèmes concernés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3995259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Arrêter les systèmes de FAX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fax arrêtés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47090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Programmer la mise en veille des régies AV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err="1"/>
                        <a:t>ToDo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régies programmées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164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9234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E0A1A-21E9-4D7F-A1E3-DE834617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Verdana"/>
                <a:ea typeface="Verdana"/>
                <a:cs typeface="Verdana" panose="020B0604030504040204" pitchFamily="34" charset="0"/>
              </a:rPr>
              <a:t>État des lieux et des actions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FF6ADC-6258-4823-A5AD-72F931A7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770" y="5594151"/>
            <a:ext cx="4561880" cy="273844"/>
          </a:xfrm>
        </p:spPr>
        <p:txBody>
          <a:bodyPr/>
          <a:lstStyle/>
          <a:p>
            <a:r>
              <a:rPr lang="fr-FR"/>
              <a:t>Université d’Angers – Direction du Développement du Numérique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B576F-B80F-45ED-A5FC-D3FC5FF2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978" y="5594151"/>
            <a:ext cx="422672" cy="273844"/>
          </a:xfrm>
          <a:prstGeom prst="rect">
            <a:avLst/>
          </a:prstGeom>
        </p:spPr>
        <p:txBody>
          <a:bodyPr/>
          <a:lstStyle/>
          <a:p>
            <a:fld id="{299402C8-AAF6-430C-9C4F-B768B719CBA8}" type="slidenum">
              <a:rPr lang="fr-FR" smtClean="0"/>
              <a:pPr/>
              <a:t>23</a:t>
            </a:fld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0EE47F3-FAF8-1ECC-EEB4-691B656C45F5}"/>
              </a:ext>
            </a:extLst>
          </p:cNvPr>
          <p:cNvGraphicFramePr>
            <a:graphicFrameLocks noGrp="1"/>
          </p:cNvGraphicFramePr>
          <p:nvPr/>
        </p:nvGraphicFramePr>
        <p:xfrm>
          <a:off x="417315" y="2218674"/>
          <a:ext cx="8383786" cy="369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408">
                  <a:extLst>
                    <a:ext uri="{9D8B030D-6E8A-4147-A177-3AD203B41FA5}">
                      <a16:colId xmlns:a16="http://schemas.microsoft.com/office/drawing/2014/main" val="1898187564"/>
                    </a:ext>
                  </a:extLst>
                </a:gridCol>
                <a:gridCol w="3256484">
                  <a:extLst>
                    <a:ext uri="{9D8B030D-6E8A-4147-A177-3AD203B41FA5}">
                      <a16:colId xmlns:a16="http://schemas.microsoft.com/office/drawing/2014/main" val="1500374979"/>
                    </a:ext>
                  </a:extLst>
                </a:gridCol>
                <a:gridCol w="1414523">
                  <a:extLst>
                    <a:ext uri="{9D8B030D-6E8A-4147-A177-3AD203B41FA5}">
                      <a16:colId xmlns:a16="http://schemas.microsoft.com/office/drawing/2014/main" val="2355165583"/>
                    </a:ext>
                  </a:extLst>
                </a:gridCol>
                <a:gridCol w="2777371">
                  <a:extLst>
                    <a:ext uri="{9D8B030D-6E8A-4147-A177-3AD203B41FA5}">
                      <a16:colId xmlns:a16="http://schemas.microsoft.com/office/drawing/2014/main" val="1266287917"/>
                    </a:ext>
                  </a:extLst>
                </a:gridCol>
              </a:tblGrid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N°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Intitulé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Etat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Indicateurs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27631913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Limiter la définition des vidéos </a:t>
                      </a:r>
                      <a:r>
                        <a:rPr lang="fr-FR" sz="1400" err="1"/>
                        <a:t>Panopto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vidéos concernées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883029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Développement (code) responsable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/>
                        <a:t>Nb personnels formés</a:t>
                      </a:r>
                    </a:p>
                    <a:p>
                      <a:endParaRPr lang="fr-F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102803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Stratégie d’achat DDN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Volumétrie d’achats concernés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518568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fr-FR" sz="140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Education numérique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err="1"/>
                        <a:t>ToDo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d’actions de formation + personnels formés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61921751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Extinction du wifi la nuit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Terminée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Baisse de la consommation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3238410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Evolution de la téléphonie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err="1"/>
                        <a:t>ToDo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Nb de postes supprimés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39952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r-FR" sz="140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Communication DDN sur cette thématique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 err="1"/>
                        <a:t>ToDo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/>
                        <a:t>Nb d’actions de communication + volumétrie cibles</a:t>
                      </a:r>
                    </a:p>
                    <a:p>
                      <a:endParaRPr lang="fr-FR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8470908"/>
                  </a:ext>
                </a:extLst>
              </a:tr>
              <a:tr h="299693">
                <a:tc>
                  <a:txBody>
                    <a:bodyPr/>
                    <a:lstStyle/>
                    <a:p>
                      <a:r>
                        <a:rPr lang="fr-FR" sz="140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Evolution de l’infrastructure de virtualisation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En cours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Gains en consommation électrique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3164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26366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A494EB-5A39-07A2-F045-AB8DD10D9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646F8A-071A-251F-96E1-255C0886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SDN 2025-2030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état d’avancement</a:t>
            </a:r>
          </a:p>
        </p:txBody>
      </p:sp>
    </p:spTree>
    <p:extLst>
      <p:ext uri="{BB962C8B-B14F-4D97-AF65-F5344CB8AC3E}">
        <p14:creationId xmlns:p14="http://schemas.microsoft.com/office/powerpoint/2010/main" val="636914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SDN 2025-2030 - rappel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4384"/>
            <a:ext cx="7886700" cy="41454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SDN 2018-2022 réalisé avec accompagnement société Wavestone</a:t>
            </a:r>
          </a:p>
          <a:p>
            <a:r>
              <a:rPr lang="fr-FR" dirty="0"/>
              <a:t>Décision de </a:t>
            </a:r>
            <a:r>
              <a:rPr lang="fr-FR" dirty="0" err="1"/>
              <a:t>réinternalisation</a:t>
            </a:r>
            <a:r>
              <a:rPr lang="fr-FR" dirty="0"/>
              <a:t> de la démarche d’écriture pour SDN 2025-2030</a:t>
            </a:r>
          </a:p>
          <a:p>
            <a:pPr lvl="1"/>
            <a:r>
              <a:rPr lang="fr-FR" dirty="0"/>
              <a:t>Permet de substantielles économies financières (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≃ 100/150 k€)</a:t>
            </a:r>
          </a:p>
          <a:p>
            <a:pPr marL="457200" lvl="1" indent="0">
              <a:buNone/>
            </a:pPr>
            <a:endParaRPr lang="fr-FR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dirty="0"/>
              <a:t>   </a:t>
            </a:r>
            <a:r>
              <a:rPr lang="fr-FR" b="1" dirty="0"/>
              <a:t>Cible = vote SDN au CA juin 2025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Flèche : courbe vers la droite 1">
            <a:extLst>
              <a:ext uri="{FF2B5EF4-FFF2-40B4-BE49-F238E27FC236}">
                <a16:creationId xmlns:a16="http://schemas.microsoft.com/office/drawing/2014/main" id="{DC6D7E5C-C880-E6B8-44B7-A9EB9840C4BF}"/>
              </a:ext>
            </a:extLst>
          </p:cNvPr>
          <p:cNvSpPr/>
          <p:nvPr/>
        </p:nvSpPr>
        <p:spPr>
          <a:xfrm>
            <a:off x="708212" y="5136776"/>
            <a:ext cx="618564" cy="358589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4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SDN 2025-2030 – état des travaux #1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7440"/>
            <a:ext cx="7886700" cy="39982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/>
              <a:t>Bilan du SDN 2018-2022 </a:t>
            </a:r>
            <a:r>
              <a:rPr lang="fr-FR">
                <a:hlinkClick r:id="rId2"/>
              </a:rPr>
              <a:t>rédigé en V1</a:t>
            </a:r>
            <a:br>
              <a:rPr lang="fr-FR"/>
            </a:br>
            <a:endParaRPr lang="fr-FR"/>
          </a:p>
          <a:p>
            <a:r>
              <a:rPr lang="fr-FR"/>
              <a:t>Bilan financier en cours de réalisation</a:t>
            </a:r>
          </a:p>
          <a:p>
            <a:pPr lvl="1"/>
            <a:r>
              <a:rPr lang="fr-FR"/>
              <a:t>Viendra abonder le bilan global</a:t>
            </a:r>
          </a:p>
          <a:p>
            <a:pPr lvl="1"/>
            <a:endParaRPr lang="fr-FR"/>
          </a:p>
          <a:p>
            <a:r>
              <a:rPr lang="fr-FR"/>
              <a:t>Collecte en cours des projets DDN + évaluation chiffrée RH, coûts et durée estimée</a:t>
            </a:r>
            <a:br>
              <a:rPr lang="fr-FR"/>
            </a:br>
            <a:endParaRPr lang="fr-FR"/>
          </a:p>
          <a:p>
            <a:r>
              <a:rPr lang="fr-FR"/>
              <a:t>Esquisse répartition temporelle en cours </a:t>
            </a:r>
            <a:br>
              <a:rPr lang="fr-FR"/>
            </a:br>
            <a:r>
              <a:rPr lang="fr-FR" sz="2000">
                <a:hlinkClick r:id="rId3"/>
              </a:rPr>
              <a:t>(cf. </a:t>
            </a:r>
            <a:r>
              <a:rPr lang="fr-FR" sz="2000" err="1">
                <a:hlinkClick r:id="rId3"/>
              </a:rPr>
              <a:t>BubblePlan</a:t>
            </a:r>
            <a:r>
              <a:rPr lang="fr-FR" sz="2000">
                <a:hlinkClick r:id="rId3"/>
              </a:rPr>
              <a:t>)</a:t>
            </a:r>
            <a:endParaRPr lang="fr-FR" sz="2000"/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22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SDN 2025-2030 – état des travaux #2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247"/>
            <a:ext cx="7886700" cy="46885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/>
              <a:t>La collecte interne DDN des projets fait déjà apparaître 80 lignes (encore à trier/consolider)</a:t>
            </a:r>
          </a:p>
          <a:p>
            <a:endParaRPr lang="fr-FR"/>
          </a:p>
          <a:p>
            <a:pPr lvl="1"/>
            <a:r>
              <a:rPr lang="fr-FR"/>
              <a:t>32 projets sont en cours ;</a:t>
            </a:r>
            <a:br>
              <a:rPr lang="fr-FR"/>
            </a:br>
            <a:endParaRPr lang="fr-FR"/>
          </a:p>
          <a:p>
            <a:pPr lvl="1"/>
            <a:r>
              <a:rPr lang="fr-FR"/>
              <a:t>10 relèvent du SDN V1 (actualité à interroger)</a:t>
            </a:r>
            <a:br>
              <a:rPr lang="fr-FR"/>
            </a:br>
            <a:endParaRPr lang="fr-FR"/>
          </a:p>
          <a:p>
            <a:pPr lvl="1"/>
            <a:r>
              <a:rPr lang="fr-FR"/>
              <a:t>40 sont des nouveaux projets</a:t>
            </a:r>
          </a:p>
          <a:p>
            <a:pPr lvl="2"/>
            <a:r>
              <a:rPr lang="fr-FR"/>
              <a:t>soit « vrais » nouveaux projets ;</a:t>
            </a:r>
          </a:p>
          <a:p>
            <a:pPr lvl="2"/>
            <a:r>
              <a:rPr lang="fr-FR"/>
              <a:t>soit projets relevant d’évolutions d’outils déjà en place</a:t>
            </a:r>
          </a:p>
          <a:p>
            <a:pPr lvl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4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SDN 2025-2030 – état des travaux #3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247"/>
            <a:ext cx="7886700" cy="4688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/>
              <a:t>En cours de montage :</a:t>
            </a:r>
            <a:br>
              <a:rPr lang="fr-FR"/>
            </a:br>
            <a:endParaRPr lang="fr-FR"/>
          </a:p>
          <a:p>
            <a:r>
              <a:rPr lang="fr-FR" sz="2400"/>
              <a:t>Enquêtes en ligne vers la communauté étudiante, les EC et les personnels </a:t>
            </a:r>
          </a:p>
          <a:p>
            <a:pPr lvl="1"/>
            <a:r>
              <a:rPr lang="fr-FR"/>
              <a:t>Modèle de l’enquête en ligne menée dans le cadre du SDN 2018-2022</a:t>
            </a:r>
          </a:p>
          <a:p>
            <a:r>
              <a:rPr lang="fr-FR" sz="2400"/>
              <a:t>Recueil de projets auprès des services communs et centraux via réunion DGS et formulaire de recueil générique ;</a:t>
            </a:r>
          </a:p>
          <a:p>
            <a:r>
              <a:rPr lang="fr-FR" sz="2400"/>
              <a:t>8 </a:t>
            </a:r>
            <a:r>
              <a:rPr lang="fr-FR" sz="2400" err="1"/>
              <a:t>RDVs</a:t>
            </a:r>
            <a:r>
              <a:rPr lang="fr-FR" sz="2400"/>
              <a:t> pour entretiens avec </a:t>
            </a:r>
            <a:r>
              <a:rPr lang="fr-FR" sz="2400" err="1"/>
              <a:t>Dirs</a:t>
            </a:r>
            <a:r>
              <a:rPr lang="fr-FR" sz="2400"/>
              <a:t> de composantes prévus (nov. 2024 à Jan 2025)</a:t>
            </a:r>
          </a:p>
          <a:p>
            <a:pPr marL="457200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08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SDN 2025-2030 – remarque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0912"/>
            <a:ext cx="7886700" cy="4957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/>
              <a:t>Le recueil des projets intra-DDN laisse apparaître une « bande passante » pour de nouveaux projets très réduite ;</a:t>
            </a:r>
          </a:p>
          <a:p>
            <a:endParaRPr lang="fr-FR" sz="1200"/>
          </a:p>
          <a:p>
            <a:r>
              <a:rPr lang="fr-FR" sz="2400"/>
              <a:t>Les coûts des projets (finances et RH) sont à mettre en regard de la situation de l’UA ;</a:t>
            </a:r>
          </a:p>
          <a:p>
            <a:endParaRPr lang="fr-FR" sz="1200"/>
          </a:p>
          <a:p>
            <a:r>
              <a:rPr lang="fr-FR" sz="2400"/>
              <a:t>La maintenance de l’existant consomme énormément de ressources DDN</a:t>
            </a:r>
          </a:p>
          <a:p>
            <a:endParaRPr lang="fr-FR" sz="2400"/>
          </a:p>
          <a:p>
            <a:pPr marL="0" indent="0">
              <a:buNone/>
            </a:pPr>
            <a:r>
              <a:rPr lang="fr-FR" sz="2400" b="1"/>
              <a:t>Le Père Noël n’existe pas, il faudra arbitrer</a:t>
            </a:r>
          </a:p>
          <a:p>
            <a:pPr marL="457200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63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1A9F3D0-5AE7-486A-9C22-D265F4B27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Info : correction du RC de janvier faite et sur le site RED</a:t>
            </a: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0EE4A-DCDD-4434-89A3-EC79AA6F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43465"/>
            <a:ext cx="7886700" cy="2588460"/>
          </a:xfrm>
        </p:spPr>
        <p:txBody>
          <a:bodyPr>
            <a:normAutofit/>
          </a:bodyPr>
          <a:lstStyle/>
          <a:p>
            <a:r>
              <a:rPr lang="fr-FR" sz="4000" b="0">
                <a:latin typeface="Verdana"/>
                <a:ea typeface="Verdana"/>
                <a:cs typeface="Verdana"/>
              </a:rPr>
              <a:t>Relevé de conclusions </a:t>
            </a:r>
            <a:br>
              <a:rPr lang="fr-FR" sz="4000" b="0">
                <a:latin typeface="Verdana"/>
                <a:ea typeface="Verdana"/>
                <a:cs typeface="Verdana"/>
              </a:rPr>
            </a:br>
            <a:r>
              <a:rPr lang="fr-FR" sz="4000" b="0">
                <a:latin typeface="Verdana"/>
                <a:ea typeface="Verdana"/>
                <a:cs typeface="Verdana"/>
              </a:rPr>
              <a:t>CPN du 17 mai 2024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03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1D1F29C-5551-0907-B556-0B820931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Informations SIEN</a:t>
            </a:r>
          </a:p>
        </p:txBody>
      </p:sp>
    </p:spTree>
    <p:extLst>
      <p:ext uri="{BB962C8B-B14F-4D97-AF65-F5344CB8AC3E}">
        <p14:creationId xmlns:p14="http://schemas.microsoft.com/office/powerpoint/2010/main" val="256197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CE93C0-5876-7645-EC52-83255B476DE6}"/>
              </a:ext>
            </a:extLst>
          </p:cNvPr>
          <p:cNvSpPr/>
          <p:nvPr/>
        </p:nvSpPr>
        <p:spPr>
          <a:xfrm>
            <a:off x="637731" y="1957998"/>
            <a:ext cx="5557100" cy="1139532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1721B4-9706-B46A-251B-5A30D9C73646}"/>
              </a:ext>
            </a:extLst>
          </p:cNvPr>
          <p:cNvSpPr txBox="1"/>
          <p:nvPr/>
        </p:nvSpPr>
        <p:spPr>
          <a:xfrm>
            <a:off x="637729" y="1650787"/>
            <a:ext cx="5964920" cy="131574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endParaRPr lang="fr-FR" sz="2700" b="1">
              <a:solidFill>
                <a:schemeClr val="bg1"/>
              </a:solidFill>
              <a:latin typeface="Lucida Sans"/>
            </a:endParaRPr>
          </a:p>
          <a:p>
            <a:pPr>
              <a:spcAft>
                <a:spcPts val="1350"/>
              </a:spcAft>
            </a:pPr>
            <a:r>
              <a:rPr lang="fr-FR" sz="2700" b="1">
                <a:solidFill>
                  <a:schemeClr val="bg1"/>
                </a:solidFill>
                <a:latin typeface="Lucida Sans"/>
              </a:rPr>
              <a:t>Service Inter Etablissement Numérique (SIEN)</a:t>
            </a:r>
            <a:endParaRPr lang="fr-FR" sz="2700" b="1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F764662-1877-0E14-5EFF-29ABEB7A9AE3}"/>
              </a:ext>
            </a:extLst>
          </p:cNvPr>
          <p:cNvGrpSpPr/>
          <p:nvPr/>
        </p:nvGrpSpPr>
        <p:grpSpPr>
          <a:xfrm>
            <a:off x="302452" y="5114245"/>
            <a:ext cx="4461001" cy="505766"/>
            <a:chOff x="825456" y="3671926"/>
            <a:chExt cx="4993188" cy="566103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958C829-F0CE-5B22-BB96-B62F08B6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467" y="3701394"/>
              <a:ext cx="1510177" cy="507166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F4AE104-A1D0-C51F-D586-A0C99EB6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954" y="3737991"/>
              <a:ext cx="1433199" cy="433972"/>
            </a:xfrm>
            <a:prstGeom prst="rect">
              <a:avLst/>
            </a:prstGeom>
          </p:spPr>
        </p:pic>
        <p:pic>
          <p:nvPicPr>
            <p:cNvPr id="20" name="Image 19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AC5196F8-0349-493C-FDD1-4EC68418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56" y="3671926"/>
              <a:ext cx="1509183" cy="566103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537218B-6E9F-41C8-AEA9-844557B4AF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708587" cy="683724"/>
          </a:xfrm>
          <a:prstGeom prst="rect">
            <a:avLst/>
          </a:prstGeom>
        </p:spPr>
      </p:pic>
      <p:pic>
        <p:nvPicPr>
          <p:cNvPr id="12" name="Image 11" descr="Une image contenant table&#10;&#10;Description générée automatiquement">
            <a:extLst>
              <a:ext uri="{FF2B5EF4-FFF2-40B4-BE49-F238E27FC236}">
                <a16:creationId xmlns:a16="http://schemas.microsoft.com/office/drawing/2014/main" id="{0A0FE79A-973C-43B9-B76E-7A9F44A264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54" y="926052"/>
            <a:ext cx="1524310" cy="5902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342129-7594-4A70-983A-3D0104BF3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28" y="926052"/>
            <a:ext cx="1190030" cy="670554"/>
          </a:xfrm>
          <a:prstGeom prst="rect">
            <a:avLst/>
          </a:prstGeom>
        </p:spPr>
      </p:pic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id="{73539384-CAC0-4E09-AF2B-6419FDDB39F5}"/>
              </a:ext>
            </a:extLst>
          </p:cNvPr>
          <p:cNvSpPr>
            <a:spLocks noGrp="1"/>
          </p:cNvSpPr>
          <p:nvPr/>
        </p:nvSpPr>
        <p:spPr bwMode="auto">
          <a:xfrm>
            <a:off x="159831" y="3162389"/>
            <a:ext cx="5464912" cy="1458162"/>
          </a:xfrm>
          <a:prstGeom prst="rect">
            <a:avLst/>
          </a:prstGeom>
        </p:spPr>
        <p:txBody>
          <a:bodyPr vert="horz" lIns="337500" tIns="0" rIns="337500" bIns="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Franklin Gothic Medium Con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FR" sz="2400">
                <a:solidFill>
                  <a:schemeClr val="tx1"/>
                </a:solidFill>
                <a:latin typeface="Lucida Sans" panose="020B0602030504020204" pitchFamily="34" charset="0"/>
              </a:rPr>
              <a:t>Bilan de 4 années de fonctionnement</a:t>
            </a:r>
            <a:endParaRPr lang="fr-FR" sz="2100">
              <a:solidFill>
                <a:schemeClr val="tx1"/>
              </a:solidFill>
              <a:latin typeface="Lucida Sans" panose="020B0602030504020204" pitchFamily="34" charset="0"/>
            </a:endParaRPr>
          </a:p>
          <a:p>
            <a:pPr defTabSz="685800">
              <a:defRPr/>
            </a:pPr>
            <a:endParaRPr lang="fr-FR" sz="2100">
              <a:solidFill>
                <a:prstClr val="white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35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23">
            <a:extLst>
              <a:ext uri="{FF2B5EF4-FFF2-40B4-BE49-F238E27FC236}">
                <a16:creationId xmlns:a16="http://schemas.microsoft.com/office/drawing/2014/main" id="{5916AA57-516D-1077-CA8E-0D510EF1130D}"/>
              </a:ext>
            </a:extLst>
          </p:cNvPr>
          <p:cNvSpPr txBox="1"/>
          <p:nvPr/>
        </p:nvSpPr>
        <p:spPr>
          <a:xfrm>
            <a:off x="6012720" y="4960447"/>
            <a:ext cx="2334388" cy="10387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La mutualisation </a:t>
            </a:r>
          </a:p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des </a:t>
            </a:r>
            <a:r>
              <a:rPr lang="fr-FR" sz="1350">
                <a:solidFill>
                  <a:srgbClr val="FA6161"/>
                </a:solidFill>
                <a:latin typeface="Lucida Sans" panose="020B0602030504020204" pitchFamily="34" charset="0"/>
                <a:ea typeface="+mn-lt"/>
                <a:cs typeface="+mn-lt"/>
              </a:rPr>
              <a:t>Services applicatifs </a:t>
            </a:r>
          </a:p>
          <a:p>
            <a:pPr algn="ctr"/>
            <a:r>
              <a:rPr lang="fr-FR" sz="1350">
                <a:solidFill>
                  <a:srgbClr val="FA6161"/>
                </a:solidFill>
                <a:latin typeface="Lucida Sans" panose="020B0602030504020204" pitchFamily="34" charset="0"/>
                <a:ea typeface="+mn-lt"/>
                <a:cs typeface="+mn-lt"/>
              </a:rPr>
              <a:t>mutualisés </a:t>
            </a:r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au niveau régional</a:t>
            </a:r>
          </a:p>
          <a:p>
            <a:r>
              <a:rPr lang="fr-FR" sz="1350">
                <a:solidFill>
                  <a:srgbClr val="030553"/>
                </a:solidFill>
                <a:latin typeface="Lucida Sans" panose="020B0602030504020204" pitchFamily="34" charset="0"/>
                <a:ea typeface="+mn-lt"/>
                <a:cs typeface="+mn-lt"/>
              </a:rPr>
              <a:t> 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AD2FBE1-8586-F712-3887-9481690B6D08}"/>
              </a:ext>
            </a:extLst>
          </p:cNvPr>
          <p:cNvSpPr txBox="1"/>
          <p:nvPr/>
        </p:nvSpPr>
        <p:spPr>
          <a:xfrm>
            <a:off x="171717" y="3724995"/>
            <a:ext cx="555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 panose="020B0602030504020204" pitchFamily="34" charset="0"/>
              </a:rPr>
              <a:t>►</a:t>
            </a:r>
            <a:r>
              <a:rPr lang="fr-FR" sz="2400">
                <a:solidFill>
                  <a:srgbClr val="5D5F60"/>
                </a:solidFill>
                <a:latin typeface="barlow" panose="00000500000000000000" pitchFamily="2" charset="0"/>
              </a:rPr>
              <a:t> </a:t>
            </a:r>
            <a:r>
              <a:rPr lang="fr-FR" sz="2400" b="1">
                <a:solidFill>
                  <a:srgbClr val="FA6161"/>
                </a:solidFill>
                <a:latin typeface="Lucida Sans" panose="020B0602030504020204" pitchFamily="34" charset="0"/>
              </a:rPr>
              <a:t>3 missions principales</a:t>
            </a:r>
          </a:p>
        </p:txBody>
      </p:sp>
      <p:sp>
        <p:nvSpPr>
          <p:cNvPr id="9" name="Zone de texte 23">
            <a:extLst>
              <a:ext uri="{FF2B5EF4-FFF2-40B4-BE49-F238E27FC236}">
                <a16:creationId xmlns:a16="http://schemas.microsoft.com/office/drawing/2014/main" id="{4DE27921-2279-9061-01B5-8E12A067F724}"/>
              </a:ext>
            </a:extLst>
          </p:cNvPr>
          <p:cNvSpPr txBox="1"/>
          <p:nvPr/>
        </p:nvSpPr>
        <p:spPr>
          <a:xfrm>
            <a:off x="566850" y="4962004"/>
            <a:ext cx="1840871" cy="10387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La mutualisation</a:t>
            </a:r>
          </a:p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des </a:t>
            </a:r>
            <a:r>
              <a:rPr lang="fr-FR" sz="1350">
                <a:solidFill>
                  <a:srgbClr val="FA6161"/>
                </a:solidFill>
                <a:latin typeface="Lucida Sans" panose="020B0602030504020204" pitchFamily="34" charset="0"/>
                <a:ea typeface="+mn-lt"/>
                <a:cs typeface="+mn-lt"/>
              </a:rPr>
              <a:t>infrastructures réseau régionales  </a:t>
            </a:r>
          </a:p>
          <a:p>
            <a:endParaRPr lang="fr-FR" sz="2700">
              <a:solidFill>
                <a:srgbClr val="030553"/>
              </a:solidFill>
              <a:latin typeface="Lucida Sans" panose="020B0602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Zone de texte 23">
            <a:extLst>
              <a:ext uri="{FF2B5EF4-FFF2-40B4-BE49-F238E27FC236}">
                <a16:creationId xmlns:a16="http://schemas.microsoft.com/office/drawing/2014/main" id="{435BD4F4-EB4E-CE8C-BFBC-1FD2428A081F}"/>
              </a:ext>
            </a:extLst>
          </p:cNvPr>
          <p:cNvSpPr txBox="1"/>
          <p:nvPr/>
        </p:nvSpPr>
        <p:spPr>
          <a:xfrm>
            <a:off x="3166752" y="4960447"/>
            <a:ext cx="2025660" cy="623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La mutualisation</a:t>
            </a:r>
          </a:p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des infrastructures</a:t>
            </a:r>
          </a:p>
          <a:p>
            <a:pPr algn="ctr"/>
            <a:r>
              <a:rPr lang="fr-FR" sz="13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+mn-lt"/>
                <a:cs typeface="+mn-lt"/>
              </a:rPr>
              <a:t> </a:t>
            </a:r>
            <a:r>
              <a:rPr lang="fr-FR" sz="1350">
                <a:solidFill>
                  <a:srgbClr val="FA6161"/>
                </a:solidFill>
                <a:latin typeface="Lucida Sans" panose="020B0602030504020204" pitchFamily="34" charset="0"/>
                <a:ea typeface="+mn-lt"/>
                <a:cs typeface="+mn-lt"/>
              </a:rPr>
              <a:t>Datacenter régional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8548FDE5-5C57-A881-098F-3B7EF659D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314" y="4268164"/>
            <a:ext cx="679988" cy="589253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49FCCBA3-BD46-7C13-D093-28A208A1C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588" y="4268164"/>
            <a:ext cx="679988" cy="589253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93FB3F1A-DC4F-6956-B9CD-DA29D001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9920" y="4268163"/>
            <a:ext cx="679988" cy="58925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A0DB3F8-7FD4-4542-B9E4-CF8A1B6734A4}"/>
              </a:ext>
            </a:extLst>
          </p:cNvPr>
          <p:cNvSpPr txBox="1"/>
          <p:nvPr/>
        </p:nvSpPr>
        <p:spPr>
          <a:xfrm>
            <a:off x="360561" y="1228962"/>
            <a:ext cx="87500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Lucida Sans" panose="020B0602030504020204" pitchFamily="34" charset="0"/>
              </a:rPr>
              <a:t>►</a:t>
            </a:r>
            <a:r>
              <a:rPr lang="fr-FR" sz="2400">
                <a:solidFill>
                  <a:srgbClr val="5D5F60"/>
                </a:solidFill>
                <a:latin typeface="barlow" panose="00000500000000000000" pitchFamily="2" charset="0"/>
              </a:rPr>
              <a:t> </a:t>
            </a:r>
            <a:r>
              <a:rPr lang="fr-FR" b="1">
                <a:solidFill>
                  <a:srgbClr val="FF0000"/>
                </a:solidFill>
                <a:latin typeface="Lucida Sans" panose="020B0602030504020204" pitchFamily="34" charset="0"/>
              </a:rPr>
              <a:t>Service Commun des 3U, porté par Nantes Université</a:t>
            </a:r>
          </a:p>
          <a:p>
            <a:endParaRPr lang="fr-FR" b="1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FF0000"/>
                </a:solidFill>
                <a:latin typeface="Lucida Sans"/>
                <a:ea typeface="+mn-lt"/>
                <a:cs typeface="+mn-lt"/>
              </a:rPr>
              <a:t>Missions définies sur les Infra Numériques IT/Recherche en Région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FF0000"/>
                </a:solidFill>
                <a:latin typeface="Lucida Sans"/>
                <a:ea typeface="+mn-lt"/>
                <a:cs typeface="+mn-lt"/>
              </a:rPr>
              <a:t>En adéquation avec la politique de l'état : (MESRI/DGRI)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FF0000"/>
                </a:solidFill>
                <a:latin typeface="Lucida Sans"/>
                <a:ea typeface="+mn-lt"/>
                <a:cs typeface="+mn-lt"/>
              </a:rPr>
              <a:t>En adéquation avec la politique de la Région et des collectivités.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FF0000"/>
                </a:solidFill>
                <a:latin typeface="Lucida Sans"/>
                <a:ea typeface="+mn-lt"/>
                <a:cs typeface="+mn-lt"/>
              </a:rPr>
              <a:t>En adéquation avec la politique IT/recherche des établissements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>
                <a:solidFill>
                  <a:srgbClr val="FF0000"/>
                </a:solidFill>
                <a:latin typeface="Lucida Sans"/>
                <a:ea typeface="+mn-lt"/>
                <a:cs typeface="+mn-lt"/>
              </a:rPr>
              <a:t>En liaison permanente avec le mésocentre Glicid</a:t>
            </a:r>
            <a:endParaRPr lang="fr-FR">
              <a:solidFill>
                <a:srgbClr val="FF0000"/>
              </a:solidFill>
              <a:latin typeface="Lucida Sans"/>
              <a:ea typeface="Calibri"/>
              <a:cs typeface="Calibri"/>
            </a:endParaRPr>
          </a:p>
          <a:p>
            <a:endParaRPr lang="fr-FR" sz="2400" b="1">
              <a:solidFill>
                <a:srgbClr val="FF000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89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D2FBE1-8586-F712-3887-9481690B6D08}"/>
              </a:ext>
            </a:extLst>
          </p:cNvPr>
          <p:cNvSpPr txBox="1"/>
          <p:nvPr/>
        </p:nvSpPr>
        <p:spPr>
          <a:xfrm>
            <a:off x="415647" y="1617656"/>
            <a:ext cx="83127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 panose="020B0602030504020204" pitchFamily="34" charset="0"/>
              </a:rPr>
              <a:t>►</a:t>
            </a:r>
            <a:r>
              <a:rPr lang="fr-FR" sz="2400">
                <a:solidFill>
                  <a:srgbClr val="5D5F60"/>
                </a:solidFill>
                <a:latin typeface="barlow" panose="00000500000000000000" pitchFamily="2" charset="0"/>
              </a:rPr>
              <a:t> </a:t>
            </a:r>
            <a:r>
              <a:rPr lang="fr-FR" sz="2400" b="1">
                <a:solidFill>
                  <a:srgbClr val="FF0000"/>
                </a:solidFill>
                <a:latin typeface="Lucida Sans" panose="020B0602030504020204" pitchFamily="34" charset="0"/>
              </a:rPr>
              <a:t>Ressources Humaines</a:t>
            </a:r>
          </a:p>
          <a:p>
            <a:endParaRPr lang="fr-FR" sz="2400" b="1">
              <a:solidFill>
                <a:srgbClr val="FF0000"/>
              </a:solidFill>
              <a:latin typeface="Lucida Sans" panose="020B0602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latin typeface="Lucida Sans" panose="020B0602030504020204" pitchFamily="34" charset="0"/>
              </a:rPr>
              <a:t>Création d’un collectif au bénéfice de l’ESR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latin typeface="Lucida Sans" panose="020B0602030504020204" pitchFamily="34" charset="0"/>
              </a:rPr>
              <a:t>Etoffer la fiche de poste des 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latin typeface="Lucida Sans" panose="020B0602030504020204" pitchFamily="34" charset="0"/>
              </a:rPr>
              <a:t>Conserver la technicité des équipes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latin typeface="Lucida Sans" panose="020B0602030504020204" pitchFamily="34" charset="0"/>
              </a:rPr>
              <a:t>Attractivité sur les projets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latin typeface="Lucida Sans" panose="020B0602030504020204" pitchFamily="34" charset="0"/>
              </a:rPr>
              <a:t>Effectif : Agents des DSI + </a:t>
            </a:r>
            <a:r>
              <a:rPr lang="fr-FR" sz="2400" b="1" u="sng">
                <a:latin typeface="Lucida Sans" panose="020B0602030504020204" pitchFamily="34" charset="0"/>
              </a:rPr>
              <a:t>10 postes ex-UBL </a:t>
            </a:r>
            <a:r>
              <a:rPr lang="fr-FR" sz="2400" b="1">
                <a:latin typeface="Lucida Sans" panose="020B0602030504020204" pitchFamily="34" charset="0"/>
              </a:rPr>
              <a:t>(5 Nantes + 3 Angers + 2 Le Mans) + 2 nouveaux recrutements IGE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>
                <a:latin typeface="Lucida Sans" panose="020B0602030504020204" pitchFamily="34" charset="0"/>
              </a:rPr>
              <a:t>Formations</a:t>
            </a:r>
          </a:p>
          <a:p>
            <a:endParaRPr lang="fr-FR" sz="2400" b="1">
              <a:solidFill>
                <a:srgbClr val="FA616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16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4494CB-A16C-41C8-AE02-3B6FAF13807B}"/>
              </a:ext>
            </a:extLst>
          </p:cNvPr>
          <p:cNvSpPr txBox="1"/>
          <p:nvPr/>
        </p:nvSpPr>
        <p:spPr bwMode="auto">
          <a:xfrm>
            <a:off x="344504" y="1551174"/>
            <a:ext cx="8608162" cy="408573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 panose="020B0602030504020204" pitchFamily="34" charset="0"/>
              </a:rPr>
              <a:t>►</a:t>
            </a:r>
            <a:r>
              <a:rPr lang="fr-FR" sz="2700">
                <a:solidFill>
                  <a:srgbClr val="5D5F60"/>
                </a:solidFill>
                <a:latin typeface="barlow" panose="00000500000000000000" pitchFamily="2" charset="0"/>
              </a:rPr>
              <a:t> </a:t>
            </a:r>
            <a:r>
              <a:rPr lang="fr-FR" sz="2400" b="1">
                <a:solidFill>
                  <a:srgbClr val="FA6161"/>
                </a:solidFill>
                <a:latin typeface="Lucida Sans" panose="020B0602030504020204" pitchFamily="34" charset="0"/>
              </a:rPr>
              <a:t>Moyens</a:t>
            </a:r>
          </a:p>
          <a:p>
            <a:endParaRPr lang="fr-FR" sz="2400" b="1">
              <a:solidFill>
                <a:srgbClr val="FA6161"/>
              </a:solidFill>
              <a:latin typeface="Lucida Sans" panose="020B0602030504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14 M€ CPER 21-27 dont 2 M€ FEDER </a:t>
            </a:r>
            <a:r>
              <a:rPr lang="fr-FR" sz="1500" err="1">
                <a:latin typeface="Lucida Sans" panose="020B0602030504020204" pitchFamily="34" charset="0"/>
              </a:rPr>
              <a:t>React</a:t>
            </a:r>
            <a:r>
              <a:rPr lang="fr-FR" sz="1500">
                <a:latin typeface="Lucida Sans" panose="020B0602030504020204" pitchFamily="34" charset="0"/>
              </a:rPr>
              <a:t> EU pour le SIEN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6 M€ CPER 21-27 dont 1 M€ FEDER </a:t>
            </a:r>
            <a:r>
              <a:rPr lang="fr-FR" sz="1500" err="1">
                <a:latin typeface="Lucida Sans" panose="020B0602030504020204" pitchFamily="34" charset="0"/>
              </a:rPr>
              <a:t>React</a:t>
            </a:r>
            <a:r>
              <a:rPr lang="fr-FR" sz="1500">
                <a:latin typeface="Lucida Sans" panose="020B0602030504020204" pitchFamily="34" charset="0"/>
              </a:rPr>
              <a:t> EU pour GLICID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1,03 M€ DGRI sur 2021-2024 dans le cadre de la stratégie de l’état (fond amorçage dont 100 K€ pour l’étude sureté du Datacentre)</a:t>
            </a:r>
          </a:p>
          <a:p>
            <a:endParaRPr lang="fr-FR" sz="1500">
              <a:latin typeface="Lucida Sans" panose="020B0602030504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 b="1">
                <a:latin typeface="Lucida Sans" panose="020B0602030504020204" pitchFamily="34" charset="0"/>
              </a:rPr>
              <a:t>Cotisations</a:t>
            </a:r>
            <a:r>
              <a:rPr lang="fr-FR" sz="1500">
                <a:latin typeface="Lucida Sans" panose="020B0602030504020204" pitchFamily="34" charset="0"/>
              </a:rPr>
              <a:t>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3U 150 K€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7 Partenaires au 1er septembre 2024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CROUS, ECN, Département du Maine et Loire, CHU Angers, TALM, ICO, Gustave Eiffel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500" b="1">
                <a:latin typeface="Lucida Sans" panose="020B0602030504020204" pitchFamily="34" charset="0"/>
              </a:rPr>
              <a:t>En date du 1</a:t>
            </a:r>
            <a:r>
              <a:rPr lang="fr-FR" sz="1500" b="1" baseline="30000">
                <a:latin typeface="Lucida Sans" panose="020B0602030504020204" pitchFamily="34" charset="0"/>
              </a:rPr>
              <a:t>er</a:t>
            </a:r>
            <a:r>
              <a:rPr lang="fr-FR" sz="1500" b="1">
                <a:latin typeface="Lucida Sans" panose="020B0602030504020204" pitchFamily="34" charset="0"/>
              </a:rPr>
              <a:t> septembre, budget sur cotisation 203 900 € /an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fr-FR" sz="1500">
              <a:latin typeface="Lucida Sans" panose="020B0602030504020204" pitchFamily="34" charset="0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En attente : INRAE, ESGT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r-FR" sz="1500">
                <a:latin typeface="Lucida Sans" panose="020B0602030504020204" pitchFamily="34" charset="0"/>
              </a:rPr>
              <a:t>Rendez-vous programmé : Oniris, UCO Laval</a:t>
            </a:r>
          </a:p>
        </p:txBody>
      </p:sp>
    </p:spTree>
    <p:extLst>
      <p:ext uri="{BB962C8B-B14F-4D97-AF65-F5344CB8AC3E}">
        <p14:creationId xmlns:p14="http://schemas.microsoft.com/office/powerpoint/2010/main" val="4178898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rte, diagramme, capture d’écran&#10;&#10;Description générée automatiquement">
            <a:extLst>
              <a:ext uri="{FF2B5EF4-FFF2-40B4-BE49-F238E27FC236}">
                <a16:creationId xmlns:a16="http://schemas.microsoft.com/office/drawing/2014/main" id="{4A385AFD-BBC2-0BFB-CFC2-8FB5A166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1022369"/>
            <a:ext cx="9148232" cy="47180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667578-CBBD-4C20-859F-8F855BE73A01}"/>
              </a:ext>
            </a:extLst>
          </p:cNvPr>
          <p:cNvSpPr txBox="1"/>
          <p:nvPr/>
        </p:nvSpPr>
        <p:spPr>
          <a:xfrm>
            <a:off x="6363437" y="4820254"/>
            <a:ext cx="263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6313DC"/>
                </a:solidFill>
              </a:rPr>
              <a:t>Raccordement des partenaires prévu dans le dossier d’expertise CPER</a:t>
            </a:r>
          </a:p>
        </p:txBody>
      </p:sp>
    </p:spTree>
    <p:extLst>
      <p:ext uri="{BB962C8B-B14F-4D97-AF65-F5344CB8AC3E}">
        <p14:creationId xmlns:p14="http://schemas.microsoft.com/office/powerpoint/2010/main" val="919018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AD2FBE1-8586-F712-3887-9481690B6D08}"/>
              </a:ext>
            </a:extLst>
          </p:cNvPr>
          <p:cNvSpPr txBox="1"/>
          <p:nvPr/>
        </p:nvSpPr>
        <p:spPr>
          <a:xfrm>
            <a:off x="604705" y="1287303"/>
            <a:ext cx="7579175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/>
              </a:rPr>
              <a:t>►</a:t>
            </a:r>
            <a:r>
              <a:rPr lang="fr-FR" sz="2400">
                <a:solidFill>
                  <a:srgbClr val="5D5F60"/>
                </a:solidFill>
                <a:latin typeface="barlow"/>
              </a:rPr>
              <a:t> </a:t>
            </a:r>
            <a:r>
              <a:rPr lang="fr-FR" sz="2400" b="1">
                <a:solidFill>
                  <a:srgbClr val="FA6161"/>
                </a:solidFill>
                <a:latin typeface="Lucida Sans"/>
              </a:rPr>
              <a:t>Partenaires | Conventions | Raccordements</a:t>
            </a:r>
            <a:endParaRPr lang="fr-FR" sz="2400" b="1">
              <a:solidFill>
                <a:srgbClr val="FA6161"/>
              </a:solidFill>
              <a:latin typeface="Lucida Sans" panose="020B0602030504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7EB12C-A2AE-474E-9E2A-01C8F547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1732743"/>
            <a:ext cx="5585792" cy="40739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8903E1-53D2-4124-BE70-2DFAF0526F60}"/>
              </a:ext>
            </a:extLst>
          </p:cNvPr>
          <p:cNvSpPr txBox="1"/>
          <p:nvPr/>
        </p:nvSpPr>
        <p:spPr>
          <a:xfrm>
            <a:off x="7166113" y="2278546"/>
            <a:ext cx="17691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/>
              <a:t>+ lien optique 10Gb/s GLICID/Nantes – GLICID/Angers dans baie Datacenter de l’UA pour de la sauvegarde</a:t>
            </a:r>
          </a:p>
        </p:txBody>
      </p:sp>
    </p:spTree>
    <p:extLst>
      <p:ext uri="{BB962C8B-B14F-4D97-AF65-F5344CB8AC3E}">
        <p14:creationId xmlns:p14="http://schemas.microsoft.com/office/powerpoint/2010/main" val="843530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D42CC6C-B010-57DA-F48B-53295D09A4AA}"/>
              </a:ext>
            </a:extLst>
          </p:cNvPr>
          <p:cNvSpPr txBox="1"/>
          <p:nvPr/>
        </p:nvSpPr>
        <p:spPr bwMode="auto">
          <a:xfrm>
            <a:off x="385833" y="1059193"/>
            <a:ext cx="7077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 panose="020B0602030504020204" pitchFamily="34" charset="0"/>
              </a:rPr>
              <a:t>►</a:t>
            </a:r>
            <a:r>
              <a:rPr lang="fr-FR" sz="2700">
                <a:solidFill>
                  <a:srgbClr val="5D5F60"/>
                </a:solidFill>
                <a:latin typeface="barlow" panose="00000500000000000000" pitchFamily="2" charset="0"/>
              </a:rPr>
              <a:t> </a:t>
            </a:r>
            <a:r>
              <a:rPr lang="fr-FR" sz="2400" b="1">
                <a:solidFill>
                  <a:srgbClr val="FA6161"/>
                </a:solidFill>
                <a:latin typeface="Lucida Sans" panose="020B0602030504020204" pitchFamily="34" charset="0"/>
              </a:rPr>
              <a:t>Offre de services RRTHD-ESR-PDLL</a:t>
            </a:r>
            <a:endParaRPr lang="fr-FR" sz="2700" b="1">
              <a:solidFill>
                <a:srgbClr val="FA6161"/>
              </a:solidFill>
              <a:latin typeface="Lucida Sans" panose="020B0602030504020204" pitchFamily="34" charset="0"/>
            </a:endParaRPr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9B5DE832-6590-882F-3B22-79C64AB11DDE}"/>
              </a:ext>
            </a:extLst>
          </p:cNvPr>
          <p:cNvGrpSpPr/>
          <p:nvPr/>
        </p:nvGrpSpPr>
        <p:grpSpPr>
          <a:xfrm>
            <a:off x="284535" y="1649724"/>
            <a:ext cx="8449759" cy="2854113"/>
            <a:chOff x="485104" y="2011144"/>
            <a:chExt cx="10887746" cy="380548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BA21F2-D5A0-8D80-7056-6BA1AE756E3D}"/>
                </a:ext>
              </a:extLst>
            </p:cNvPr>
            <p:cNvSpPr/>
            <p:nvPr/>
          </p:nvSpPr>
          <p:spPr>
            <a:xfrm>
              <a:off x="485104" y="2020670"/>
              <a:ext cx="2134941" cy="646331"/>
            </a:xfrm>
            <a:prstGeom prst="rect">
              <a:avLst/>
            </a:prstGeom>
            <a:solidFill>
              <a:srgbClr val="FA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b="1" i="1">
                <a:solidFill>
                  <a:srgbClr val="FA6161"/>
                </a:solidFill>
                <a:latin typeface="Lucida Sans" panose="020B0602030504020204" pitchFamily="34" charset="0"/>
              </a:endParaRPr>
            </a:p>
            <a:p>
              <a:pPr algn="ctr"/>
              <a:r>
                <a:rPr lang="fr-FR" sz="900" b="1" i="1">
                  <a:solidFill>
                    <a:schemeClr val="bg1"/>
                  </a:solidFill>
                  <a:latin typeface="Lucida Sans" panose="020B0602030504020204" pitchFamily="34" charset="0"/>
                </a:rPr>
                <a:t>Backbone « sécurisé » </a:t>
              </a:r>
            </a:p>
            <a:p>
              <a:pPr algn="ctr"/>
              <a:endParaRPr lang="fr-FR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680AF3-FEFD-DA72-5AB3-2B2E174839A2}"/>
                </a:ext>
              </a:extLst>
            </p:cNvPr>
            <p:cNvSpPr/>
            <p:nvPr/>
          </p:nvSpPr>
          <p:spPr bwMode="auto">
            <a:xfrm>
              <a:off x="533400" y="2763838"/>
              <a:ext cx="2134941" cy="3052790"/>
            </a:xfrm>
            <a:prstGeom prst="rect">
              <a:avLst/>
            </a:prstGeom>
            <a:solidFill>
              <a:srgbClr val="FF7D7D">
                <a:alpha val="5254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Raccordement partenaires à </a:t>
              </a:r>
              <a:r>
                <a:rPr lang="fr-FR" sz="105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1 ou 10 Gb/s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Backbone 400Gb/s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OTN dont 100 G dédié recherche</a:t>
              </a:r>
              <a:endPara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Souplesse  évolution des débits 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Accès au calcul scientifique GLICID</a:t>
              </a:r>
              <a:endParaRPr lang="fr-FR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6C373C-59DC-7C2D-6C63-7D87C0ADE4BE}"/>
                </a:ext>
              </a:extLst>
            </p:cNvPr>
            <p:cNvSpPr/>
            <p:nvPr/>
          </p:nvSpPr>
          <p:spPr bwMode="auto">
            <a:xfrm>
              <a:off x="2733675" y="2011144"/>
              <a:ext cx="2038350" cy="646331"/>
            </a:xfrm>
            <a:prstGeom prst="rect">
              <a:avLst/>
            </a:prstGeom>
            <a:solidFill>
              <a:srgbClr val="FA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b="1" i="1">
                <a:latin typeface="Lucida Sans" panose="020B0602030504020204" pitchFamily="34" charset="0"/>
              </a:endParaRPr>
            </a:p>
            <a:p>
              <a:r>
                <a:rPr lang="fr-FR" sz="900" b="1" i="1">
                  <a:solidFill>
                    <a:schemeClr val="bg1"/>
                  </a:solidFill>
                  <a:latin typeface="Lucida Sans" panose="020B0602030504020204" pitchFamily="34" charset="0"/>
                </a:rPr>
                <a:t>Raccordement à </a:t>
              </a:r>
              <a:r>
                <a:rPr lang="fr-FR" sz="900" b="1" i="1" err="1">
                  <a:solidFill>
                    <a:schemeClr val="bg1"/>
                  </a:solidFill>
                  <a:latin typeface="Lucida Sans" panose="020B0602030504020204" pitchFamily="34" charset="0"/>
                </a:rPr>
                <a:t>Renater</a:t>
              </a:r>
              <a:r>
                <a:rPr lang="fr-FR" sz="900" b="1" i="1">
                  <a:solidFill>
                    <a:schemeClr val="bg1"/>
                  </a:solidFill>
                  <a:latin typeface="Lucida Sans" panose="020B0602030504020204" pitchFamily="34" charset="0"/>
                </a:rPr>
                <a:t> « redondé » NR Nantes ou Paris TH2 </a:t>
              </a:r>
            </a:p>
            <a:p>
              <a:pPr algn="ctr"/>
              <a:endParaRPr lang="fr-FR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ADAB7-6BAE-0458-A483-213B3333BA22}"/>
                </a:ext>
              </a:extLst>
            </p:cNvPr>
            <p:cNvSpPr/>
            <p:nvPr/>
          </p:nvSpPr>
          <p:spPr bwMode="auto">
            <a:xfrm>
              <a:off x="2733675" y="2763838"/>
              <a:ext cx="2038350" cy="3052790"/>
            </a:xfrm>
            <a:prstGeom prst="rect">
              <a:avLst/>
            </a:prstGeom>
            <a:solidFill>
              <a:srgbClr val="FF7D7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Vers Nantes ou Paris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endParaRP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  <a:cs typeface="Calibri"/>
                </a:rPr>
                <a:t>Gestion possible du routage (statique, dynamique) par le RRTHD</a:t>
              </a:r>
              <a:endParaRPr lang="fr-FR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50DE3C-575F-2C09-7A9B-9EF602F642BB}"/>
                </a:ext>
              </a:extLst>
            </p:cNvPr>
            <p:cNvSpPr/>
            <p:nvPr/>
          </p:nvSpPr>
          <p:spPr bwMode="auto">
            <a:xfrm>
              <a:off x="4933950" y="2011144"/>
              <a:ext cx="2038350" cy="646331"/>
            </a:xfrm>
            <a:prstGeom prst="rect">
              <a:avLst/>
            </a:prstGeom>
            <a:solidFill>
              <a:srgbClr val="FA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b="1" i="1">
                <a:latin typeface="Lucida Sans" panose="020B0602030504020204" pitchFamily="34" charset="0"/>
              </a:endParaRPr>
            </a:p>
            <a:p>
              <a:pPr algn="ctr"/>
              <a:r>
                <a:rPr lang="fr-FR" sz="900" b="1" i="1">
                  <a:solidFill>
                    <a:schemeClr val="bg1"/>
                  </a:solidFill>
                  <a:latin typeface="Lucida Sans" panose="020B0602030504020204" pitchFamily="34" charset="0"/>
                </a:rPr>
                <a:t>Exploitation en 24/7</a:t>
              </a:r>
              <a:br>
                <a:rPr lang="fr-FR" sz="900" b="1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 panose="020B0602030504020204" pitchFamily="34" charset="0"/>
                </a:rPr>
              </a:br>
              <a:endParaRPr lang="fr-FR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FBD146-3C5A-88D3-2294-430D54D52571}"/>
                </a:ext>
              </a:extLst>
            </p:cNvPr>
            <p:cNvSpPr/>
            <p:nvPr/>
          </p:nvSpPr>
          <p:spPr bwMode="auto">
            <a:xfrm>
              <a:off x="4933950" y="2763838"/>
              <a:ext cx="2038350" cy="3052790"/>
            </a:xfrm>
            <a:prstGeom prst="rect">
              <a:avLst/>
            </a:prstGeom>
            <a:solidFill>
              <a:srgbClr val="FF7D7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fr-FR" sz="10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Equipements optiques et réseaux : 24/7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IRU et liaisons de services : 24/7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Datacenter Angers + salle IRIS Angers: 24/7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Exploitant du réseau en 24/7, consultation en cours</a:t>
              </a:r>
              <a:endParaRPr lang="fr-FR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E7B3A5D-88DF-38EB-7DC7-BAA55494D32B}"/>
                </a:ext>
              </a:extLst>
            </p:cNvPr>
            <p:cNvSpPr/>
            <p:nvPr/>
          </p:nvSpPr>
          <p:spPr bwMode="auto">
            <a:xfrm>
              <a:off x="7134225" y="2011145"/>
              <a:ext cx="2038350" cy="655856"/>
            </a:xfrm>
            <a:prstGeom prst="rect">
              <a:avLst/>
            </a:prstGeom>
            <a:solidFill>
              <a:srgbClr val="FA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b="1" i="1">
                <a:solidFill>
                  <a:schemeClr val="bg1"/>
                </a:solidFill>
                <a:latin typeface="Lucida Sans" panose="020B0602030504020204" pitchFamily="34" charset="0"/>
              </a:endParaRPr>
            </a:p>
            <a:p>
              <a:pPr algn="ctr"/>
              <a:r>
                <a:rPr lang="fr-FR" sz="900" b="1" i="1">
                  <a:solidFill>
                    <a:schemeClr val="bg1"/>
                  </a:solidFill>
                  <a:latin typeface="Lucida Sans" panose="020B0602030504020204" pitchFamily="34" charset="0"/>
                </a:rPr>
                <a:t>Supervision/métrologie</a:t>
              </a:r>
            </a:p>
            <a:p>
              <a:pPr algn="ctr"/>
              <a:endParaRPr lang="fr-FR" sz="1350">
                <a:solidFill>
                  <a:schemeClr val="bg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1D83294-4F0A-62E0-8987-459614C148B6}"/>
                </a:ext>
              </a:extLst>
            </p:cNvPr>
            <p:cNvSpPr/>
            <p:nvPr/>
          </p:nvSpPr>
          <p:spPr bwMode="auto">
            <a:xfrm>
              <a:off x="7134225" y="2773363"/>
              <a:ext cx="2038350" cy="3043265"/>
            </a:xfrm>
            <a:prstGeom prst="rect">
              <a:avLst/>
            </a:prstGeom>
            <a:solidFill>
              <a:srgbClr val="FF7D7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defTabSz="685800">
                <a:defRPr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Cartographie des liens, des sites avec les alarmes adaptées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NFM-T (optique)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XIQ (IP)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26598C2-3A48-E9A8-F428-AB085FD9CA26}"/>
                </a:ext>
              </a:extLst>
            </p:cNvPr>
            <p:cNvSpPr/>
            <p:nvPr/>
          </p:nvSpPr>
          <p:spPr bwMode="auto">
            <a:xfrm>
              <a:off x="9334500" y="2011145"/>
              <a:ext cx="2038350" cy="655856"/>
            </a:xfrm>
            <a:prstGeom prst="rect">
              <a:avLst/>
            </a:prstGeom>
            <a:solidFill>
              <a:srgbClr val="FA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b="1" i="1">
                <a:latin typeface="Lucida Sans" panose="020B0602030504020204" pitchFamily="34" charset="0"/>
              </a:endParaRPr>
            </a:p>
            <a:p>
              <a:pPr algn="ctr"/>
              <a:r>
                <a:rPr lang="fr-FR" sz="900" b="1" i="1">
                  <a:solidFill>
                    <a:schemeClr val="bg1"/>
                  </a:solidFill>
                  <a:latin typeface="Lucida Sans" panose="020B0602030504020204" pitchFamily="34" charset="0"/>
                </a:rPr>
                <a:t>Sécurité</a:t>
              </a:r>
            </a:p>
            <a:p>
              <a:pPr algn="ctr"/>
              <a:endParaRPr lang="fr-FR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101565F-2E09-A38F-CCF2-CE07062F3809}"/>
                </a:ext>
              </a:extLst>
            </p:cNvPr>
            <p:cNvSpPr/>
            <p:nvPr/>
          </p:nvSpPr>
          <p:spPr bwMode="auto">
            <a:xfrm>
              <a:off x="9334500" y="2773363"/>
              <a:ext cx="2038350" cy="3043265"/>
            </a:xfrm>
            <a:prstGeom prst="rect">
              <a:avLst/>
            </a:prstGeom>
            <a:solidFill>
              <a:srgbClr val="FF7D7D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defTabSz="685800">
                <a:defRPr/>
              </a:pPr>
              <a:endParaRPr lang="fr-FR" sz="105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En lien avec les RSSI : détecter les attaques, </a:t>
              </a:r>
              <a:r>
                <a:rPr lang="fr-FR" sz="105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deni</a:t>
              </a:r>
              <a:r>
                <a:rPr lang="fr-FR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Sans"/>
                </a:rPr>
                <a:t> de services, trafic anormal de/vers les établissements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endParaRPr lang="fr-FR" sz="90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cs typeface="Calibri" panose="020F0502020204030204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BC7A7F5-7F8E-E4C3-19E7-3ECBE82997FE}"/>
              </a:ext>
            </a:extLst>
          </p:cNvPr>
          <p:cNvSpPr/>
          <p:nvPr/>
        </p:nvSpPr>
        <p:spPr bwMode="auto">
          <a:xfrm>
            <a:off x="932386" y="5123587"/>
            <a:ext cx="7191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105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fr-FR" sz="1050"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44A45A-FB3B-47E0-ACA7-34F4B43B2B54}"/>
              </a:ext>
            </a:extLst>
          </p:cNvPr>
          <p:cNvSpPr/>
          <p:nvPr/>
        </p:nvSpPr>
        <p:spPr bwMode="auto">
          <a:xfrm>
            <a:off x="322016" y="4638839"/>
            <a:ext cx="1656884" cy="484748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i="1">
              <a:solidFill>
                <a:srgbClr val="FA6161"/>
              </a:solidFill>
              <a:latin typeface="Lucida Sans" panose="020B0602030504020204" pitchFamily="34" charset="0"/>
            </a:endParaRP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 panose="020B0602030504020204" pitchFamily="34" charset="0"/>
              </a:rPr>
              <a:t>Ressources </a:t>
            </a: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 panose="020B0602030504020204" pitchFamily="34" charset="0"/>
              </a:rPr>
              <a:t>Humaines</a:t>
            </a:r>
          </a:p>
          <a:p>
            <a:pPr algn="ctr"/>
            <a:endParaRPr lang="fr-FR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8D44D2-A46B-4837-A6DC-72756E3EC38B}"/>
              </a:ext>
            </a:extLst>
          </p:cNvPr>
          <p:cNvSpPr/>
          <p:nvPr/>
        </p:nvSpPr>
        <p:spPr bwMode="auto">
          <a:xfrm>
            <a:off x="535397" y="5098424"/>
            <a:ext cx="5095613" cy="835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  <a:p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Etudes techniques  « portées » par les équipes du  RRTHD</a:t>
            </a:r>
          </a:p>
          <a:p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 panose="020B0602030504020204" pitchFamily="34" charset="0"/>
              </a:rPr>
              <a:t>Formations organisées par le SIEN</a:t>
            </a:r>
          </a:p>
          <a:p>
            <a:pPr algn="ctr"/>
            <a:endParaRPr lang="fr-FR" sz="1350"/>
          </a:p>
          <a:p>
            <a:pPr algn="ctr"/>
            <a:endParaRPr lang="fr-FR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9B76C-2D14-4223-8C35-41180F1444C3}"/>
              </a:ext>
            </a:extLst>
          </p:cNvPr>
          <p:cNvSpPr/>
          <p:nvPr/>
        </p:nvSpPr>
        <p:spPr bwMode="auto">
          <a:xfrm>
            <a:off x="5444783" y="4723528"/>
            <a:ext cx="1656884" cy="484748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b="1" i="1">
              <a:solidFill>
                <a:srgbClr val="FA6161"/>
              </a:solidFill>
              <a:latin typeface="Lucida Sans" panose="020B0602030504020204" pitchFamily="34" charset="0"/>
            </a:endParaRP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 panose="020B0602030504020204" pitchFamily="34" charset="0"/>
                <a:hlinkClick r:id="" action="ppaction://noaction"/>
              </a:rPr>
              <a:t>Compatibles services</a:t>
            </a: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 panose="020B0602030504020204" pitchFamily="34" charset="0"/>
                <a:hlinkClick r:id="" action="ppaction://noaction"/>
              </a:rPr>
              <a:t>Renater</a:t>
            </a:r>
            <a:endParaRPr lang="fr-FR" sz="900" b="1" i="1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232788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D42CC6C-B010-57DA-F48B-53295D09A4AA}"/>
              </a:ext>
            </a:extLst>
          </p:cNvPr>
          <p:cNvSpPr txBox="1"/>
          <p:nvPr/>
        </p:nvSpPr>
        <p:spPr bwMode="auto">
          <a:xfrm>
            <a:off x="385833" y="1059193"/>
            <a:ext cx="7077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 panose="020B0602030504020204" pitchFamily="34" charset="0"/>
              </a:rPr>
              <a:t>►</a:t>
            </a:r>
            <a:r>
              <a:rPr lang="fr-FR" sz="2700">
                <a:solidFill>
                  <a:srgbClr val="5D5F60"/>
                </a:solidFill>
                <a:latin typeface="barlow" panose="00000500000000000000" pitchFamily="2" charset="0"/>
              </a:rPr>
              <a:t> </a:t>
            </a:r>
            <a:r>
              <a:rPr lang="fr-FR" sz="2400" b="1">
                <a:solidFill>
                  <a:srgbClr val="FA6161"/>
                </a:solidFill>
                <a:latin typeface="Lucida Sans" panose="020B0602030504020204" pitchFamily="34" charset="0"/>
              </a:rPr>
              <a:t>Offre de services applicatives</a:t>
            </a:r>
            <a:endParaRPr lang="fr-FR" sz="2700" b="1">
              <a:solidFill>
                <a:srgbClr val="FA6161"/>
              </a:solidFill>
              <a:latin typeface="Lucida Sans" panose="020B0602030504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BC7A7F5-7F8E-E4C3-19E7-3ECBE82997FE}"/>
              </a:ext>
            </a:extLst>
          </p:cNvPr>
          <p:cNvSpPr/>
          <p:nvPr/>
        </p:nvSpPr>
        <p:spPr bwMode="auto">
          <a:xfrm>
            <a:off x="932386" y="5123587"/>
            <a:ext cx="7191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105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fr-FR" sz="1050"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69461-39FB-444F-18BC-5D1DCCED1203}"/>
              </a:ext>
            </a:extLst>
          </p:cNvPr>
          <p:cNvSpPr/>
          <p:nvPr/>
        </p:nvSpPr>
        <p:spPr bwMode="auto">
          <a:xfrm>
            <a:off x="425824" y="1675739"/>
            <a:ext cx="1831509" cy="476811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sz="1050" b="1" i="1">
              <a:solidFill>
                <a:srgbClr val="FA6161"/>
              </a:solidFill>
              <a:latin typeface="Lucida Sans" panose="020B0602030504020204" pitchFamily="34" charset="0"/>
            </a:endParaRPr>
          </a:p>
          <a:p>
            <a:pPr algn="ctr"/>
            <a:r>
              <a:rPr lang="fr-FR" sz="900" b="1" i="1" err="1">
                <a:solidFill>
                  <a:schemeClr val="bg1"/>
                </a:solidFill>
                <a:latin typeface="Lucida Sans"/>
              </a:rPr>
              <a:t>LabSTorage</a:t>
            </a:r>
            <a:r>
              <a:rPr lang="fr-FR" sz="900" b="1" i="1">
                <a:solidFill>
                  <a:schemeClr val="bg1"/>
                </a:solidFill>
                <a:latin typeface="Lucida Sans"/>
              </a:rPr>
              <a:t> (SIEN)</a:t>
            </a:r>
            <a:endParaRPr lang="fr-FR" sz="900" b="1" i="1" err="1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ctr"/>
            <a:endParaRPr lang="fr-FR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1892C-F3D2-EBA3-771F-FA675ABDF631}"/>
              </a:ext>
            </a:extLst>
          </p:cNvPr>
          <p:cNvSpPr/>
          <p:nvPr/>
        </p:nvSpPr>
        <p:spPr bwMode="auto">
          <a:xfrm>
            <a:off x="2339075" y="2319901"/>
            <a:ext cx="1831509" cy="2611061"/>
          </a:xfrm>
          <a:prstGeom prst="rect">
            <a:avLst/>
          </a:prstGeom>
          <a:solidFill>
            <a:srgbClr val="FF7D7D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Infrastructure à la demande (IaaS)</a:t>
            </a: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214313" indent="-214313">
              <a:buFont typeface="Arial,Sans-Serif" panose="020B0604020202020204" pitchFamily="34" charset="0"/>
              <a:buChar char="•"/>
            </a:pPr>
            <a:r>
              <a:rPr lang="fr-FR" sz="825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 espaces de stockages sécurisés (triple réplication géographique) 15To max.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Création et gestions de serveurs virtuels en toute autonomie</a:t>
            </a:r>
            <a:endParaRPr lang="fr-FR" sz="135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Modèles de VM à disposition (Linux, Windows, serveur web, </a:t>
            </a:r>
            <a:r>
              <a:rPr lang="fr-FR" sz="825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wordpress</a:t>
            </a: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 clé en main, etc.) - SaaS</a:t>
            </a:r>
          </a:p>
          <a:p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20 serveurs physiques, 2.4To de RAM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089DAF-4971-D9AA-2405-4D9FFBBA3E85}"/>
              </a:ext>
            </a:extLst>
          </p:cNvPr>
          <p:cNvSpPr/>
          <p:nvPr/>
        </p:nvSpPr>
        <p:spPr bwMode="auto">
          <a:xfrm>
            <a:off x="2337226" y="1675738"/>
            <a:ext cx="1831509" cy="476811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sz="1050" b="1" i="1">
              <a:solidFill>
                <a:srgbClr val="FA6161"/>
              </a:solidFill>
              <a:latin typeface="Lucida Sans" panose="020B0602030504020204" pitchFamily="34" charset="0"/>
            </a:endParaRP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/>
              </a:rPr>
              <a:t>Stockage </a:t>
            </a:r>
            <a:endParaRPr lang="fr-FR" sz="135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/>
              </a:rPr>
              <a:t>Datacenter Online (NU)</a:t>
            </a:r>
            <a:endParaRPr lang="fr-FR" sz="1350">
              <a:solidFill>
                <a:schemeClr val="bg1"/>
              </a:solidFill>
              <a:cs typeface="Calibri"/>
            </a:endParaRPr>
          </a:p>
          <a:p>
            <a:pPr algn="ctr"/>
            <a:endParaRPr lang="fr-FR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C54304-9EE5-9379-C02A-B5C061FB0688}"/>
              </a:ext>
            </a:extLst>
          </p:cNvPr>
          <p:cNvSpPr/>
          <p:nvPr/>
        </p:nvSpPr>
        <p:spPr bwMode="auto">
          <a:xfrm>
            <a:off x="427670" y="2319900"/>
            <a:ext cx="1831509" cy="2611061"/>
          </a:xfrm>
          <a:prstGeom prst="rect">
            <a:avLst/>
          </a:prstGeom>
          <a:solidFill>
            <a:srgbClr val="FF7D7D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Espace collaboratif à la demande (</a:t>
            </a:r>
            <a:r>
              <a:rPr lang="fr-FR" sz="825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Nextcloud</a:t>
            </a: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)</a:t>
            </a: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Edition collaborative sur </a:t>
            </a:r>
            <a:r>
              <a:rPr lang="fr-FR" sz="825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OnlyOffice</a:t>
            </a: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 panose="020B0602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Espace de stockage de 500Go à 20To</a:t>
            </a: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Autonomie sur la gestion des droits et des accès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Fédération d’identités et SSO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5CCB71-C208-909D-25CA-EE150A1B4F5B}"/>
              </a:ext>
            </a:extLst>
          </p:cNvPr>
          <p:cNvSpPr/>
          <p:nvPr/>
        </p:nvSpPr>
        <p:spPr bwMode="auto">
          <a:xfrm>
            <a:off x="4285068" y="2319900"/>
            <a:ext cx="1831509" cy="2611061"/>
          </a:xfrm>
          <a:prstGeom prst="rect">
            <a:avLst/>
          </a:prstGeom>
          <a:solidFill>
            <a:srgbClr val="FF7D7D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AAFB4-681E-8BD3-DA6E-55E77409E465}"/>
              </a:ext>
            </a:extLst>
          </p:cNvPr>
          <p:cNvSpPr/>
          <p:nvPr/>
        </p:nvSpPr>
        <p:spPr bwMode="auto">
          <a:xfrm>
            <a:off x="4283219" y="1675737"/>
            <a:ext cx="1831509" cy="476811"/>
          </a:xfrm>
          <a:prstGeom prst="rect">
            <a:avLst/>
          </a:prstGeom>
          <a:solidFill>
            <a:srgbClr val="FA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sz="1050" b="1" i="1">
              <a:solidFill>
                <a:srgbClr val="FA6161"/>
              </a:solidFill>
              <a:latin typeface="Lucida Sans" panose="020B0602030504020204" pitchFamily="34" charset="0"/>
            </a:endParaRPr>
          </a:p>
          <a:p>
            <a:pPr algn="ctr"/>
            <a:r>
              <a:rPr lang="fr-FR" sz="900" b="1" i="1">
                <a:solidFill>
                  <a:schemeClr val="bg1"/>
                </a:solidFill>
                <a:latin typeface="Lucida Sans"/>
              </a:rPr>
              <a:t> </a:t>
            </a:r>
            <a:endParaRPr lang="fr-FR" sz="135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fr-FR" sz="900" b="1" i="1" err="1">
                <a:solidFill>
                  <a:schemeClr val="bg1"/>
                </a:solidFill>
                <a:latin typeface="Lucida Sans"/>
              </a:rPr>
              <a:t>GLiCID</a:t>
            </a:r>
            <a:endParaRPr lang="fr-FR" sz="1350"/>
          </a:p>
          <a:p>
            <a:pPr algn="ctr"/>
            <a:endParaRPr lang="fr-FR" sz="135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0B3FDF-4B8E-49E9-9B1D-5C8BAE6468E6}"/>
              </a:ext>
            </a:extLst>
          </p:cNvPr>
          <p:cNvSpPr txBox="1"/>
          <p:nvPr/>
        </p:nvSpPr>
        <p:spPr>
          <a:xfrm>
            <a:off x="4422913" y="2646294"/>
            <a:ext cx="1441175" cy="1812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Offre accessible à </a:t>
            </a: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hlinkClick r:id="rId3"/>
              </a:rPr>
              <a:t>www.glicid.fr/</a:t>
            </a: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Offre de calcul, heures de calcul CPU ou GPU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fr-FR" sz="825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r-FR" sz="825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Homologation sécurité reçue le 25 mars 2024</a:t>
            </a:r>
          </a:p>
          <a:p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Lucida Sans"/>
            </a:endParaRPr>
          </a:p>
          <a:p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59544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D42CC6C-B010-57DA-F48B-53295D09A4AA}"/>
              </a:ext>
            </a:extLst>
          </p:cNvPr>
          <p:cNvSpPr txBox="1"/>
          <p:nvPr/>
        </p:nvSpPr>
        <p:spPr bwMode="auto">
          <a:xfrm>
            <a:off x="385833" y="1059193"/>
            <a:ext cx="7077714" cy="4847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>
                <a:solidFill>
                  <a:srgbClr val="5D5F60"/>
                </a:solidFill>
                <a:latin typeface="Lucida Sans"/>
              </a:rPr>
              <a:t>►</a:t>
            </a:r>
            <a:r>
              <a:rPr lang="fr-FR" sz="2700">
                <a:solidFill>
                  <a:srgbClr val="5D5F60"/>
                </a:solidFill>
                <a:latin typeface="barlow"/>
              </a:rPr>
              <a:t> </a:t>
            </a:r>
            <a:r>
              <a:rPr lang="fr-FR" sz="2400" b="1">
                <a:solidFill>
                  <a:srgbClr val="FA6161"/>
                </a:solidFill>
                <a:latin typeface="Lucida Sans"/>
              </a:rPr>
              <a:t>Projets à courts ou moyens termes</a:t>
            </a:r>
            <a:endParaRPr lang="fr-FR" sz="2700" b="1">
              <a:solidFill>
                <a:srgbClr val="FA6161"/>
              </a:solidFill>
              <a:latin typeface="Lucida Sans" panose="020B0602030504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BC7A7F5-7F8E-E4C3-19E7-3ECBE82997FE}"/>
              </a:ext>
            </a:extLst>
          </p:cNvPr>
          <p:cNvSpPr/>
          <p:nvPr/>
        </p:nvSpPr>
        <p:spPr bwMode="auto">
          <a:xfrm>
            <a:off x="932386" y="5123587"/>
            <a:ext cx="7191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1050">
              <a:latin typeface="Lucida Sans" panose="020B0602030504020204" pitchFamily="34" charset="0"/>
            </a:endParaRPr>
          </a:p>
          <a:p>
            <a:pPr>
              <a:defRPr/>
            </a:pPr>
            <a:r>
              <a:rPr lang="fr-FR" sz="1050"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BA5AED4-B690-4D23-BB4B-59F3C2341269}"/>
              </a:ext>
            </a:extLst>
          </p:cNvPr>
          <p:cNvSpPr txBox="1"/>
          <p:nvPr/>
        </p:nvSpPr>
        <p:spPr>
          <a:xfrm>
            <a:off x="74237" y="1997839"/>
            <a:ext cx="882431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Lien Le Mans Université </a:t>
            </a:r>
          </a:p>
          <a:p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(RRTHD-ESR-PDLL) –  Université de </a:t>
            </a:r>
          </a:p>
          <a:p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Tours (RECOR / RECIA)</a:t>
            </a:r>
          </a:p>
          <a:p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Iaas</a:t>
            </a: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, VM à la volée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err="1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OverLeaf</a:t>
            </a:r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endParaRPr lang="fr-FR">
              <a:solidFill>
                <a:schemeClr val="tx1">
                  <a:lumMod val="65000"/>
                  <a:lumOff val="35000"/>
                </a:schemeClr>
              </a:solidFill>
              <a:latin typeface="Lucida Sans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Lucida Sans"/>
                <a:cs typeface="Calibri"/>
              </a:rPr>
              <a:t>Construction du Datacentre</a:t>
            </a:r>
          </a:p>
          <a:p>
            <a:endParaRPr lang="fr-FR" sz="135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32E934-14E8-47E5-B507-E361535EC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976" y="1557932"/>
            <a:ext cx="4640787" cy="33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4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287"/>
            <a:ext cx="7886700" cy="759126"/>
          </a:xfrm>
        </p:spPr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Messagerie Partage</a:t>
            </a:r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latin typeface="Verdana"/>
                <a:ea typeface="Verdana"/>
              </a:rPr>
              <a:t>Gros dysfonctionnement de rentrée 2024 : temps de réponse extrêmement lents , blocages complets pour certains comptes</a:t>
            </a:r>
          </a:p>
          <a:p>
            <a:r>
              <a:rPr lang="fr-FR" sz="2000">
                <a:latin typeface="Verdana"/>
                <a:ea typeface="Verdana"/>
              </a:rPr>
              <a:t>Accès messagerie partage et agenda très perturbés</a:t>
            </a:r>
          </a:p>
          <a:p>
            <a:r>
              <a:rPr lang="fr-FR" sz="2000">
                <a:latin typeface="Verdana"/>
                <a:ea typeface="Verdana"/>
              </a:rPr>
              <a:t>Tickets remontés vers partage dès les premiers dysfonctionnements</a:t>
            </a:r>
            <a:endParaRPr lang="fr-FR" sz="2000"/>
          </a:p>
          <a:p>
            <a:r>
              <a:rPr lang="fr-FR" sz="2000">
                <a:latin typeface="Verdana"/>
                <a:ea typeface="Verdana"/>
              </a:rPr>
              <a:t>Travaux d'analyse et de résolutions de </a:t>
            </a:r>
            <a:r>
              <a:rPr lang="fr-FR" sz="2000" err="1">
                <a:latin typeface="Verdana"/>
                <a:ea typeface="Verdana"/>
              </a:rPr>
              <a:t>renater</a:t>
            </a:r>
            <a:r>
              <a:rPr lang="fr-FR" sz="2000">
                <a:latin typeface="Verdana"/>
                <a:ea typeface="Verdana"/>
              </a:rPr>
              <a:t> très/trop longs : </a:t>
            </a:r>
            <a:endParaRPr lang="fr-FR" sz="2000"/>
          </a:p>
          <a:p>
            <a:pPr lvl="1"/>
            <a:r>
              <a:rPr lang="fr-FR" sz="1600">
                <a:latin typeface="Verdana"/>
                <a:ea typeface="Verdana"/>
              </a:rPr>
              <a:t>correctifs sur applications à partir du 17 sept , </a:t>
            </a:r>
            <a:endParaRPr lang="fr-FR" sz="1600"/>
          </a:p>
          <a:p>
            <a:pPr lvl="1"/>
            <a:r>
              <a:rPr lang="fr-FR" sz="1600">
                <a:latin typeface="Verdana"/>
                <a:ea typeface="Verdana"/>
              </a:rPr>
              <a:t>correctifs sur infrastructure , </a:t>
            </a:r>
            <a:endParaRPr lang="fr-FR" sz="1600"/>
          </a:p>
          <a:p>
            <a:pPr lvl="1"/>
            <a:r>
              <a:rPr lang="fr-FR" sz="1600">
                <a:latin typeface="Verdana"/>
                <a:ea typeface="Verdana"/>
              </a:rPr>
              <a:t>surcharge sur </a:t>
            </a:r>
            <a:r>
              <a:rPr lang="fr-FR" sz="1600" err="1">
                <a:latin typeface="Verdana"/>
                <a:ea typeface="Verdana"/>
              </a:rPr>
              <a:t>parefeu</a:t>
            </a:r>
            <a:r>
              <a:rPr lang="fr-FR" sz="1600">
                <a:latin typeface="Verdana"/>
                <a:ea typeface="Verdana"/>
              </a:rPr>
              <a:t> , </a:t>
            </a:r>
            <a:endParaRPr lang="fr-FR" sz="1600"/>
          </a:p>
          <a:p>
            <a:pPr lvl="1"/>
            <a:r>
              <a:rPr lang="fr-FR" sz="1600" err="1">
                <a:latin typeface="Verdana"/>
                <a:ea typeface="Verdana"/>
              </a:rPr>
              <a:t>arret</a:t>
            </a:r>
            <a:r>
              <a:rPr lang="fr-FR" sz="1600">
                <a:latin typeface="Verdana"/>
                <a:ea typeface="Verdana"/>
              </a:rPr>
              <a:t> de </a:t>
            </a:r>
            <a:r>
              <a:rPr lang="fr-FR" sz="1600" err="1">
                <a:latin typeface="Verdana"/>
                <a:ea typeface="Verdana"/>
              </a:rPr>
              <a:t>filesender</a:t>
            </a:r>
            <a:r>
              <a:rPr lang="fr-FR" sz="1600">
                <a:latin typeface="Verdana"/>
                <a:ea typeface="Verdana"/>
              </a:rPr>
              <a:t> le 17 sept , </a:t>
            </a:r>
            <a:endParaRPr lang="fr-FR" sz="1600"/>
          </a:p>
          <a:p>
            <a:pPr lvl="1"/>
            <a:r>
              <a:rPr lang="fr-FR" sz="1600">
                <a:latin typeface="Verdana"/>
                <a:ea typeface="Verdana"/>
              </a:rPr>
              <a:t>analyse </a:t>
            </a:r>
            <a:r>
              <a:rPr lang="fr-FR" sz="1600" err="1">
                <a:latin typeface="Verdana"/>
                <a:ea typeface="Verdana"/>
              </a:rPr>
              <a:t>parefeu</a:t>
            </a:r>
            <a:r>
              <a:rPr lang="fr-FR" sz="1600">
                <a:latin typeface="Verdana"/>
                <a:ea typeface="Verdana"/>
              </a:rPr>
              <a:t> , </a:t>
            </a:r>
            <a:endParaRPr lang="fr-FR" sz="1600"/>
          </a:p>
          <a:p>
            <a:pPr lvl="1"/>
            <a:r>
              <a:rPr lang="fr-FR" sz="1600">
                <a:latin typeface="Verdana"/>
                <a:ea typeface="Verdana"/>
              </a:rPr>
              <a:t>détection MAJ perturbatrice , </a:t>
            </a:r>
            <a:endParaRPr lang="fr-FR" sz="1600"/>
          </a:p>
          <a:p>
            <a:pPr lvl="1"/>
            <a:r>
              <a:rPr lang="fr-FR" sz="1600">
                <a:latin typeface="Verdana"/>
                <a:ea typeface="Verdana"/>
              </a:rPr>
              <a:t>retour arrière le 07 octobre 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910738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ADBC123-8488-4C18-9ABF-6340E5D5229B}"/>
              </a:ext>
            </a:extLst>
          </p:cNvPr>
          <p:cNvSpPr txBox="1"/>
          <p:nvPr/>
        </p:nvSpPr>
        <p:spPr>
          <a:xfrm>
            <a:off x="121899" y="1281829"/>
            <a:ext cx="8900202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solidFill>
                  <a:srgbClr val="FF0000"/>
                </a:solidFill>
              </a:rPr>
              <a:t>AVANT LE SIEN</a:t>
            </a:r>
          </a:p>
          <a:p>
            <a:r>
              <a:rPr lang="fr-FR" sz="1350" b="1"/>
              <a:t>Nantes Université</a:t>
            </a:r>
          </a:p>
          <a:p>
            <a:pPr lvl="1"/>
            <a:r>
              <a:rPr lang="fr-FR" sz="1350"/>
              <a:t>La Roche sur Yon + Saint Nazaire 48 000 € HT /an puis 36 000 € HT / an la dernière année</a:t>
            </a:r>
          </a:p>
          <a:p>
            <a:r>
              <a:rPr lang="fr-FR" sz="1350" b="1"/>
              <a:t>Université d’Angers</a:t>
            </a:r>
          </a:p>
          <a:p>
            <a:r>
              <a:rPr lang="fr-FR" sz="1350"/>
              <a:t>	Cholet + Saumur 30 360 € HT /an</a:t>
            </a:r>
          </a:p>
          <a:p>
            <a:r>
              <a:rPr lang="fr-FR" sz="1350" b="1"/>
              <a:t>Le Mans Université</a:t>
            </a:r>
          </a:p>
          <a:p>
            <a:r>
              <a:rPr lang="fr-FR" sz="1350"/>
              <a:t>	Laval  33 000 € – 35 000 € HT /an</a:t>
            </a:r>
          </a:p>
          <a:p>
            <a:endParaRPr lang="fr-FR" sz="1350"/>
          </a:p>
          <a:p>
            <a:pPr marL="214313" indent="-214313">
              <a:buFont typeface="Symbol" panose="05050102010706020507" pitchFamily="18" charset="2"/>
              <a:buChar char="Þ"/>
            </a:pPr>
            <a:r>
              <a:rPr lang="fr-FR" sz="1350"/>
              <a:t>Liaison vers Paris 48 000€ HT / an subventionnée mais subvention limitée dans le temps</a:t>
            </a:r>
          </a:p>
          <a:p>
            <a:pPr marL="214313" indent="-214313">
              <a:buFont typeface="Symbol" panose="05050102010706020507" pitchFamily="18" charset="2"/>
              <a:buChar char="Þ"/>
            </a:pPr>
            <a:r>
              <a:rPr lang="fr-FR" sz="1350"/>
              <a:t>Liaison vers Nantes – Angers et Angers – Le Mans 45 000 € HT / an subventionné mais subvention limitée dans le temps</a:t>
            </a:r>
          </a:p>
          <a:p>
            <a:pPr marL="214313" indent="-214313">
              <a:buFont typeface="Symbol" panose="05050102010706020507" pitchFamily="18" charset="2"/>
              <a:buChar char="Þ"/>
            </a:pPr>
            <a:r>
              <a:rPr lang="fr-FR" sz="1350"/>
              <a:t>Amortissement des équipements réseaux (routeurs, commutateurs)  ? Coût inconnu ? € / an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8A7FC5-4875-434A-B4BF-924A52D83FC3}"/>
              </a:ext>
            </a:extLst>
          </p:cNvPr>
          <p:cNvSpPr txBox="1"/>
          <p:nvPr/>
        </p:nvSpPr>
        <p:spPr>
          <a:xfrm>
            <a:off x="121899" y="3636320"/>
            <a:ext cx="8900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>
                <a:solidFill>
                  <a:srgbClr val="FF0000"/>
                </a:solidFill>
              </a:rPr>
              <a:t>APRES LE SIEN</a:t>
            </a:r>
          </a:p>
          <a:p>
            <a:r>
              <a:rPr lang="fr-FR" sz="1350" b="1"/>
              <a:t>Nantes Université</a:t>
            </a:r>
          </a:p>
          <a:p>
            <a:pPr lvl="1"/>
            <a:r>
              <a:rPr lang="fr-FR" sz="1350"/>
              <a:t>La Roche sur Yon + Saint Nazaire 0 € HT /an</a:t>
            </a:r>
          </a:p>
          <a:p>
            <a:r>
              <a:rPr lang="fr-FR" sz="1350" b="1"/>
              <a:t>Université d’Angers</a:t>
            </a:r>
          </a:p>
          <a:p>
            <a:r>
              <a:rPr lang="fr-FR" sz="1350"/>
              <a:t>	Cholet + Saumur 0 € HT /an</a:t>
            </a:r>
          </a:p>
          <a:p>
            <a:r>
              <a:rPr lang="fr-FR" sz="1350" b="1"/>
              <a:t>Le Mans Université</a:t>
            </a:r>
          </a:p>
          <a:p>
            <a:r>
              <a:rPr lang="fr-FR" sz="1350"/>
              <a:t>	Laval   0 € HT /an</a:t>
            </a:r>
          </a:p>
          <a:p>
            <a:pPr marL="214313" indent="-214313">
              <a:buFont typeface="Symbol" panose="05050102010706020507" pitchFamily="18" charset="2"/>
              <a:buChar char="Þ"/>
            </a:pPr>
            <a:r>
              <a:rPr lang="fr-FR" sz="1350"/>
              <a:t>Financement RH sur budget propre : 2 IGE RRTHD</a:t>
            </a:r>
          </a:p>
          <a:p>
            <a:pPr marL="214313" indent="-214313">
              <a:buFont typeface="Symbol" panose="05050102010706020507" pitchFamily="18" charset="2"/>
              <a:buChar char="Þ"/>
            </a:pPr>
            <a:r>
              <a:rPr lang="fr-FR" sz="1350"/>
              <a:t>Reversement financier : 1/2 poste DAF Nantes, Angers pilotage RRTHD, Le Mans applications, 1 IGE Nantes, 1 IGE Angers</a:t>
            </a:r>
          </a:p>
          <a:p>
            <a:pPr marL="214313" indent="-214313">
              <a:buFont typeface="Symbol" panose="05050102010706020507" pitchFamily="18" charset="2"/>
              <a:buChar char="Þ"/>
            </a:pPr>
            <a:r>
              <a:rPr lang="fr-FR" sz="1350"/>
              <a:t>Formations réseaux sur des technologies récentes : </a:t>
            </a:r>
            <a:r>
              <a:rPr lang="fr-FR" sz="1350" err="1"/>
              <a:t>Fabric</a:t>
            </a:r>
            <a:r>
              <a:rPr lang="fr-FR" sz="1350"/>
              <a:t> SPB, OTN, optique</a:t>
            </a:r>
          </a:p>
          <a:p>
            <a:endParaRPr lang="fr-FR" sz="1350"/>
          </a:p>
          <a:p>
            <a:endParaRPr lang="fr-FR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0BD573-1417-4616-8F24-8773F77E41EA}"/>
              </a:ext>
            </a:extLst>
          </p:cNvPr>
          <p:cNvSpPr/>
          <p:nvPr/>
        </p:nvSpPr>
        <p:spPr>
          <a:xfrm>
            <a:off x="-66944" y="927304"/>
            <a:ext cx="921094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fr-FR" sz="1500" b="1">
                <a:solidFill>
                  <a:srgbClr val="FF0000"/>
                </a:solidFill>
                <a:latin typeface="Lucida Sans" panose="020B0602030504020204" pitchFamily="34" charset="0"/>
              </a:rPr>
              <a:t>Economies réalisées au-delà des évolutions technologiques, des débits, de la sécurisation</a:t>
            </a:r>
          </a:p>
        </p:txBody>
      </p:sp>
    </p:spTree>
    <p:extLst>
      <p:ext uri="{BB962C8B-B14F-4D97-AF65-F5344CB8AC3E}">
        <p14:creationId xmlns:p14="http://schemas.microsoft.com/office/powerpoint/2010/main" val="2050502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5B006B8D-0738-4AA2-9C6E-D75BDCC2316C}"/>
              </a:ext>
            </a:extLst>
          </p:cNvPr>
          <p:cNvSpPr txBox="1"/>
          <p:nvPr/>
        </p:nvSpPr>
        <p:spPr>
          <a:xfrm>
            <a:off x="-405141" y="857251"/>
            <a:ext cx="8014891" cy="500906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1350"/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fr-FR" sz="2400" b="1"/>
              <a:t>Détail des coûts</a:t>
            </a:r>
          </a:p>
          <a:p>
            <a:pPr lvl="1"/>
            <a:endParaRPr lang="fr-FR" sz="1350" u="sng"/>
          </a:p>
          <a:p>
            <a:pPr lvl="2"/>
            <a:r>
              <a:rPr lang="fr-FR" sz="1350" u="sng"/>
              <a:t>En propre par université, pour 7 ans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B050"/>
                </a:solidFill>
              </a:rPr>
              <a:t>Cholet (10Gb/s)  17 640 € TTC /an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0B050"/>
                </a:solidFill>
              </a:rPr>
              <a:t>Saumur (10Gb/s) 17 640 € TTC /an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FF0000"/>
                </a:solidFill>
              </a:rPr>
              <a:t>Laval (double adductions, 2*2*10Gb/s) 41 142 € TTC /an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30553"/>
                </a:solidFill>
              </a:rPr>
              <a:t>La Roche sur Yon / Saint Nazaire (2*10Gb/s en liaisons redondées)  38 016 € TTC /an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>
                <a:solidFill>
                  <a:srgbClr val="030553"/>
                </a:solidFill>
              </a:rPr>
              <a:t>Intra Saint Nazaire  (fibre) 10 512 € TTC /an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fr-FR" sz="1350"/>
          </a:p>
          <a:p>
            <a:pPr lvl="2"/>
            <a:r>
              <a:rPr lang="fr-FR" sz="1350" u="sng"/>
              <a:t>En commun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/>
              <a:t>IRU (10 ans) + équipements (7 ans) de Nantes – Angers – Le Mans 200 000 € TTC/an</a:t>
            </a:r>
          </a:p>
          <a:p>
            <a:pPr marL="1243013" lvl="3" indent="-214313">
              <a:buFont typeface="Arial" panose="020B0604020202020204" pitchFamily="34" charset="0"/>
              <a:buChar char="•"/>
            </a:pPr>
            <a:r>
              <a:rPr lang="fr-FR" sz="1350"/>
              <a:t>Par université 66 666 € TTC/an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fr-FR" sz="1350"/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fr-FR" sz="1350"/>
              <a:t>Evasion Renater (7 ans) 15 360 €  TTC /an</a:t>
            </a:r>
          </a:p>
          <a:p>
            <a:pPr marL="1585913" lvl="4" indent="-214313">
              <a:buFont typeface="Arial" panose="020B0604020202020204" pitchFamily="34" charset="0"/>
              <a:buChar char="•"/>
            </a:pPr>
            <a:r>
              <a:rPr lang="fr-FR" sz="1350"/>
              <a:t>Par université  5 120 € TTC/an</a:t>
            </a:r>
          </a:p>
          <a:p>
            <a:pPr lvl="2"/>
            <a:endParaRPr lang="fr-FR" sz="1350" b="1"/>
          </a:p>
          <a:p>
            <a:pPr lvl="2"/>
            <a:r>
              <a:rPr lang="fr-FR" sz="1350" b="1"/>
              <a:t>En l’absence du SIEN, pour les mêmes services, le coût par Université serait :</a:t>
            </a:r>
          </a:p>
          <a:p>
            <a:pPr lvl="2"/>
            <a:r>
              <a:rPr lang="fr-FR" sz="1350" b="1">
                <a:solidFill>
                  <a:schemeClr val="bg1">
                    <a:lumMod val="50000"/>
                  </a:schemeClr>
                </a:solidFill>
              </a:rPr>
              <a:t>	Nantes Université : 120 314 € TTC /an</a:t>
            </a:r>
          </a:p>
          <a:p>
            <a:pPr lvl="2"/>
            <a:r>
              <a:rPr lang="fr-FR" sz="1350" b="1">
                <a:solidFill>
                  <a:srgbClr val="00B050"/>
                </a:solidFill>
              </a:rPr>
              <a:t>	Université d’Angers : 107 066 € TTC /an</a:t>
            </a:r>
          </a:p>
          <a:p>
            <a:pPr lvl="2"/>
            <a:r>
              <a:rPr lang="fr-FR" sz="1350" b="1">
                <a:solidFill>
                  <a:srgbClr val="FF0000"/>
                </a:solidFill>
              </a:rPr>
              <a:t>	Le Mans Université : 112 928 € TTC /an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endParaRPr lang="fr-FR" sz="1350" b="1"/>
          </a:p>
          <a:p>
            <a:pPr lvl="2"/>
            <a:endParaRPr lang="fr-FR" sz="135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8B9C13-3E6C-4CBA-B9B6-6E25DAAC9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563" y="991687"/>
            <a:ext cx="2468426" cy="17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18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A5FB7-4606-26E7-C023-E7AB77978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4DEA3E4-504C-9206-949D-53A1E589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Voltaire</a:t>
            </a:r>
          </a:p>
        </p:txBody>
      </p:sp>
    </p:spTree>
    <p:extLst>
      <p:ext uri="{BB962C8B-B14F-4D97-AF65-F5344CB8AC3E}">
        <p14:creationId xmlns:p14="http://schemas.microsoft.com/office/powerpoint/2010/main" val="1225212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46001-60CB-D0B0-8CC2-142BDB841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Utilisations licences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742536D-4C72-CC5B-B197-72EB6CCFE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07830"/>
            <a:ext cx="7886700" cy="2273786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3F392F-B47A-922E-DB9C-D5438C2B5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3280"/>
            <a:ext cx="9144000" cy="31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5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F9881-8750-CDD9-EFEE-6067ACA7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Renouvellement des licences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36DD26-CF87-985F-8CCC-3A60F0478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latin typeface="Verdana"/>
                <a:ea typeface="Verdana"/>
              </a:rPr>
              <a:t>Contrat à renouveler au 1er trimestre 2025</a:t>
            </a:r>
          </a:p>
          <a:p>
            <a:r>
              <a:rPr lang="fr-FR">
                <a:latin typeface="Verdana"/>
                <a:ea typeface="Verdana"/>
              </a:rPr>
              <a:t>Le cout était de 1€ la licence – ne sera plus de cet ordre</a:t>
            </a:r>
          </a:p>
          <a:p>
            <a:r>
              <a:rPr lang="fr-FR">
                <a:latin typeface="Verdana"/>
                <a:ea typeface="Verdana"/>
              </a:rPr>
              <a:t>Merci d’indiquer vos besoins de licences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934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2695258-10F9-3C80-6F8D-E2DAA3C40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A2D53A7-64B2-7989-1397-43868F52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Calendrier des CPN 1</a:t>
            </a:r>
            <a:r>
              <a:rPr lang="fr-FR" baseline="30000"/>
              <a:t>er</a:t>
            </a:r>
            <a:r>
              <a:rPr lang="fr-FR"/>
              <a:t> semestre 2025</a:t>
            </a:r>
          </a:p>
        </p:txBody>
      </p:sp>
    </p:spTree>
    <p:extLst>
      <p:ext uri="{BB962C8B-B14F-4D97-AF65-F5344CB8AC3E}">
        <p14:creationId xmlns:p14="http://schemas.microsoft.com/office/powerpoint/2010/main" val="3154701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584AD-F1F8-495C-0548-C2D9D79A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CPN 1</a:t>
            </a:r>
            <a:r>
              <a:rPr lang="fr-FR" baseline="30000"/>
              <a:t>er</a:t>
            </a:r>
            <a:r>
              <a:rPr lang="fr-FR"/>
              <a:t> semestre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5CC5A5-3AF8-818D-BAE5-22662CD9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Le calendrier des instances n’étant pas connu à ce jour, nous n’arrêtons pas de dates de CPN.</a:t>
            </a:r>
          </a:p>
          <a:p>
            <a:r>
              <a:rPr lang="fr-FR"/>
              <a:t>Dès que possible nous vous informerons par mail</a:t>
            </a:r>
          </a:p>
        </p:txBody>
      </p:sp>
    </p:spTree>
    <p:extLst>
      <p:ext uri="{BB962C8B-B14F-4D97-AF65-F5344CB8AC3E}">
        <p14:creationId xmlns:p14="http://schemas.microsoft.com/office/powerpoint/2010/main" val="2892186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B1A9A2-6349-208F-49F8-7667E2008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 rtl="0" fontAlgn="base">
              <a:lnSpc>
                <a:spcPts val="1350"/>
              </a:lnSpc>
            </a:pPr>
            <a:r>
              <a:rPr lang="fr-FR" sz="1800" b="0" i="1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Problématique DAV et souhaits</a:t>
            </a:r>
            <a:r>
              <a:rPr lang="fr-F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gros stock de matériel pro  sur plusieurs localisations, aucune vue d'ensemble</a:t>
            </a:r>
            <a:r>
              <a:rPr lang="fr-F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Enjeu : Les rassembler en un même lieu : trouver un endroit neutre, sous contrôle d'accès nominatif</a:t>
            </a:r>
            <a:r>
              <a:rPr lang="fr-F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Question : est-ce qu'un stockage en magasin BU serait une possibilité ? Compliqué, en l'absence d'un lieu à l'UA pour le surplus d'archives administratives actuellement à la BU Saint-Serge (STS)</a:t>
            </a:r>
            <a:r>
              <a:rPr lang="fr-FR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090B99-EA16-C428-6021-25515693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DAV - Inventaire et gestion du matériel audiovisuel</a:t>
            </a:r>
          </a:p>
        </p:txBody>
      </p:sp>
    </p:spTree>
    <p:extLst>
      <p:ext uri="{BB962C8B-B14F-4D97-AF65-F5344CB8AC3E}">
        <p14:creationId xmlns:p14="http://schemas.microsoft.com/office/powerpoint/2010/main" val="234363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CBAAC-BA13-BC41-9B13-C7D53DB0E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Inventaire et gestion du matériel audiovisuel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3D571B-7DA0-4BB5-D20E-6CE7B846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ts val="1350"/>
              </a:lnSpc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Au court terme : établir l'inventaire de TOUT ce qui existe un peu partout, faire le tri ce qui marche/marche pas, identifier avec des code-barres (système actuel BU) 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</a:p>
          <a:p>
            <a:pPr algn="l" rtl="0" fontAlgn="base">
              <a:lnSpc>
                <a:spcPts val="1350"/>
              </a:lnSpc>
            </a:pPr>
            <a:endParaRPr lang="fr-FR" sz="1600" b="0" i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Définir les mots clés / grandes catégories de matériel (prise de son, prise de vue, sonorisation, </a:t>
            </a:r>
            <a:r>
              <a:rPr lang="fr-FR" sz="1600" b="0" i="0" u="none" strike="noStrike" dirty="0" err="1">
                <a:solidFill>
                  <a:srgbClr val="000000"/>
                </a:solidFill>
                <a:effectLst/>
                <a:latin typeface="Verdana"/>
                <a:ea typeface="Verdana"/>
              </a:rPr>
              <a:t>etc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)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</a:p>
          <a:p>
            <a:pPr algn="l" rtl="0" fontAlgn="base">
              <a:lnSpc>
                <a:spcPts val="1350"/>
              </a:lnSpc>
            </a:pPr>
            <a:endParaRPr lang="fr-FR" sz="1600" b="0" i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Définir la "bibliothèque" DAV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</a:p>
          <a:p>
            <a:pPr algn="l" rtl="0" fontAlgn="base">
              <a:lnSpc>
                <a:spcPts val="1350"/>
              </a:lnSpc>
            </a:pPr>
            <a:endParaRPr lang="fr-FR" sz="1600" b="0" i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Localisations "hors les murs DAV"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</a:p>
          <a:p>
            <a:pPr algn="l" rtl="0" fontAlgn="base">
              <a:lnSpc>
                <a:spcPts val="1350"/>
              </a:lnSpc>
            </a:pPr>
            <a:endParaRPr lang="fr-FR" sz="1600" b="0" i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ts val="1350"/>
              </a:lnSpc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Définir les compétences pour s'occuper de cette phase</a:t>
            </a:r>
            <a:endParaRPr lang="fr-FR" sz="1600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algn="l" rtl="0" fontAlgn="base">
              <a:lnSpc>
                <a:spcPts val="1350"/>
              </a:lnSpc>
            </a:pPr>
            <a:endParaRPr lang="fr-FR" sz="1600" b="0" i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r>
              <a:rPr lang="fr-FR" sz="1600" b="1" dirty="0">
                <a:latin typeface="Verdana"/>
                <a:ea typeface="Verdana"/>
              </a:rPr>
              <a:t>Pour ces point une réunion avec </a:t>
            </a:r>
            <a:r>
              <a:rPr lang="fr-FR" sz="1600" b="1" i="0" u="none" strike="noStrike" dirty="0">
                <a:effectLst/>
                <a:latin typeface="Verdana"/>
                <a:ea typeface="Verdana"/>
              </a:rPr>
              <a:t>Céline Girardeau et avec Frédéric </a:t>
            </a:r>
            <a:r>
              <a:rPr lang="fr-FR" sz="1600" b="1" dirty="0">
                <a:latin typeface="Verdana"/>
                <a:ea typeface="Verdana"/>
              </a:rPr>
              <a:t>Desgranges</a:t>
            </a:r>
            <a:r>
              <a:rPr lang="fr-FR" sz="1600" b="1" i="0" u="none" strike="noStrike" dirty="0">
                <a:effectLst/>
                <a:latin typeface="Verdana"/>
                <a:ea typeface="Verdana"/>
              </a:rPr>
              <a:t> a lieu le 13/11/2024</a:t>
            </a:r>
            <a:endParaRPr lang="fr-FR" sz="1600" b="1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4901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AC22C-826D-5654-C5F9-CA2EAB73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>
                <a:latin typeface="Verdana"/>
                <a:ea typeface="Verdana"/>
                <a:cs typeface="Tahoma"/>
              </a:rPr>
              <a:t>DAV dans le projet du nouveau DAM de la BU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3AE6D-6195-F482-9E34-C709003CF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0" algn="l" rtl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PROJET 2025 </a:t>
            </a:r>
            <a:endParaRPr lang="fr-FR"/>
          </a:p>
          <a:p>
            <a:pPr indent="0" algn="l" rtl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Ré informatisation BUA en SAAS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indent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Financement 100 000 euros demandé dans le COMP pour 2025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r>
              <a:rPr lang="fr-FR" sz="1800" dirty="0">
                <a:solidFill>
                  <a:srgbClr val="000000"/>
                </a:solidFill>
                <a:latin typeface="Verdana"/>
                <a:ea typeface="Verdana"/>
              </a:rPr>
              <a:t> - demande de création d'un </a:t>
            </a:r>
            <a:r>
              <a:rPr lang="fr-FR" sz="1800" dirty="0" err="1">
                <a:solidFill>
                  <a:srgbClr val="000000"/>
                </a:solidFill>
                <a:latin typeface="Verdana"/>
                <a:ea typeface="Verdana"/>
              </a:rPr>
              <a:t>eotp</a:t>
            </a:r>
            <a:r>
              <a:rPr lang="fr-FR" sz="1800" dirty="0">
                <a:solidFill>
                  <a:srgbClr val="000000"/>
                </a:solidFill>
                <a:latin typeface="Verdana"/>
                <a:ea typeface="Verdana"/>
              </a:rPr>
              <a:t> dédié pour consolider le financement pluriannuel de la </a:t>
            </a:r>
            <a:r>
              <a:rPr lang="fr-FR" sz="1800" dirty="0" err="1">
                <a:solidFill>
                  <a:srgbClr val="000000"/>
                </a:solidFill>
                <a:latin typeface="Verdana"/>
                <a:ea typeface="Verdana"/>
              </a:rPr>
              <a:t>réinformatisation</a:t>
            </a:r>
            <a:r>
              <a:rPr lang="fr-FR" sz="1800" dirty="0">
                <a:solidFill>
                  <a:srgbClr val="000000"/>
                </a:solidFill>
                <a:latin typeface="Verdana"/>
                <a:ea typeface="Verdana"/>
              </a:rPr>
              <a:t> de la BU sur le centre financier de la DDN</a:t>
            </a:r>
            <a:endParaRPr lang="fr-FR" b="0" i="0">
              <a:solidFill>
                <a:srgbClr val="000000"/>
              </a:solidFill>
              <a:effectLst/>
            </a:endParaRPr>
          </a:p>
          <a:p>
            <a:pPr indent="0" algn="l" rtl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Cadre de réponse préparé avec l'aide d'une AMO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Si est financé, lancement appel d'offre janvier 2025 =&gt; lancement du travail et choix d'un fournisseur pour la fin mai-début juin 2025 - déploiement finalisé pour printemps 2026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En attendant système client/serveur déployé depuis  2004 : ALEPH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endParaRPr lang="fr-FR" b="0" i="0">
              <a:solidFill>
                <a:srgbClr val="000000"/>
              </a:solidFill>
              <a:effectLst/>
              <a:latin typeface="Verdana"/>
              <a:ea typeface="Verdana"/>
            </a:endParaRPr>
          </a:p>
          <a:p>
            <a:pPr indent="0" algn="l" rtl="0" fontAlgn="base">
              <a:lnSpc>
                <a:spcPct val="100000"/>
              </a:lnSpc>
              <a:spcAft>
                <a:spcPts val="100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Equipe Teams : GEM 6 - Ré informatisation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 </a:t>
            </a:r>
            <a:endParaRPr lang="fr-FR" b="0" i="0" dirty="0">
              <a:solidFill>
                <a:srgbClr val="000000"/>
              </a:solidFill>
              <a:effectLst/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908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287"/>
            <a:ext cx="7886700" cy="759126"/>
          </a:xfrm>
        </p:spPr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Messagerie Partage</a:t>
            </a:r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2328091"/>
            <a:ext cx="7886700" cy="27920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latin typeface="Verdana"/>
                <a:ea typeface="Verdana"/>
              </a:rPr>
              <a:t>Diffusion information insuffisante : technique mais pas vers les gouvernances</a:t>
            </a:r>
          </a:p>
          <a:p>
            <a:endParaRPr lang="fr-FR" sz="2000">
              <a:latin typeface="Verdana"/>
              <a:ea typeface="Verdana"/>
            </a:endParaRPr>
          </a:p>
          <a:p>
            <a:r>
              <a:rPr lang="fr-FR" sz="2000">
                <a:latin typeface="Verdana"/>
                <a:ea typeface="Verdana"/>
              </a:rPr>
              <a:t>Courrier d'explication annoncé par Boris DINTRANS vers gouvernances établissement utilisateurs partage</a:t>
            </a:r>
          </a:p>
          <a:p>
            <a:endParaRPr lang="fr-FR" sz="2000">
              <a:latin typeface="Verdana"/>
              <a:ea typeface="Verdana"/>
            </a:endParaRPr>
          </a:p>
          <a:p>
            <a:r>
              <a:rPr lang="fr-FR" sz="2000">
                <a:latin typeface="Verdana"/>
                <a:ea typeface="Verdana"/>
              </a:rPr>
              <a:t>Arrivée nouvelle personne sur partage le 21/10/24</a:t>
            </a:r>
          </a:p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629179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47690CC-0CE8-A41A-DF22-98A53192E0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60266A-4266-784D-CF12-32CD7D5B6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Divers</a:t>
            </a:r>
          </a:p>
        </p:txBody>
      </p:sp>
    </p:spTree>
    <p:extLst>
      <p:ext uri="{BB962C8B-B14F-4D97-AF65-F5344CB8AC3E}">
        <p14:creationId xmlns:p14="http://schemas.microsoft.com/office/powerpoint/2010/main" val="625102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21048-1498-C490-7659-D546017FE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7F7120B-E993-CC28-79FD-DE02BDBF0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23F43E5-A9AD-DC93-0BE1-EE070208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Fin de la licence "M365 A1 Plus"</a:t>
            </a:r>
          </a:p>
        </p:txBody>
      </p:sp>
    </p:spTree>
    <p:extLst>
      <p:ext uri="{BB962C8B-B14F-4D97-AF65-F5344CB8AC3E}">
        <p14:creationId xmlns:p14="http://schemas.microsoft.com/office/powerpoint/2010/main" val="3952701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CAF46-BE8D-F840-23E6-E6068939A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978EEB-9AE9-0CEC-3BAF-DE2F124E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Tahoma"/>
              </a:rPr>
              <a:t>F</a:t>
            </a:r>
            <a:r>
              <a:rPr lang="fr-FR" sz="3600">
                <a:latin typeface="Verdana"/>
                <a:ea typeface="Verdana"/>
                <a:cs typeface="Tahoma"/>
              </a:rPr>
              <a:t>in de la licence "M365 A1 Plus"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F2E448A-2C2B-A189-732E-FACE4D4CF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1655"/>
            <a:ext cx="7886700" cy="3824042"/>
          </a:xfrm>
        </p:spPr>
        <p:txBody>
          <a:bodyPr/>
          <a:lstStyle/>
          <a:p>
            <a:r>
              <a:rPr lang="fr-FR"/>
              <a:t>La licence M365 A1 </a:t>
            </a:r>
            <a:r>
              <a:rPr lang="fr-FR" sz="2800">
                <a:latin typeface="Verdana"/>
                <a:ea typeface="Verdana"/>
                <a:cs typeface="Tahoma"/>
              </a:rPr>
              <a:t>" </a:t>
            </a:r>
            <a:r>
              <a:rPr lang="fr-FR" b="1"/>
              <a:t>Plus</a:t>
            </a:r>
            <a:r>
              <a:rPr lang="fr-FR" sz="2800">
                <a:latin typeface="Verdana"/>
                <a:ea typeface="Verdana"/>
                <a:cs typeface="Tahoma"/>
              </a:rPr>
              <a:t> "</a:t>
            </a:r>
            <a:r>
              <a:rPr lang="fr-FR"/>
              <a:t> permettait l’accès à la suite Office en ligne ET en client lourd aux</a:t>
            </a:r>
          </a:p>
          <a:p>
            <a:pPr lvl="1"/>
            <a:r>
              <a:rPr lang="fr-FR"/>
              <a:t>Vacataires</a:t>
            </a:r>
          </a:p>
          <a:p>
            <a:pPr lvl="1"/>
            <a:r>
              <a:rPr lang="fr-FR"/>
              <a:t>Hébergés</a:t>
            </a:r>
            <a:br>
              <a:rPr lang="fr-FR"/>
            </a:br>
            <a:endParaRPr lang="fr-FR"/>
          </a:p>
          <a:p>
            <a:r>
              <a:rPr lang="fr-FR"/>
              <a:t>Cette licence cesse d’exister en janvier 2025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63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B3A1D-A6A0-FC56-B00D-37F4DDED0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5074C-3EDD-0A81-EA79-CBC4A943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  <a:cs typeface="Tahoma"/>
              </a:rPr>
              <a:t>F</a:t>
            </a:r>
            <a:r>
              <a:rPr lang="fr-FR" sz="3600">
                <a:latin typeface="Verdana"/>
                <a:ea typeface="Verdana"/>
                <a:cs typeface="Tahoma"/>
              </a:rPr>
              <a:t>in de la licence "M365 A1 Plus"</a:t>
            </a:r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5149F23-D2A5-00D2-6CED-A5755F21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1429276"/>
            <a:ext cx="8462682" cy="4675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L’attribution de la licence M365 A3 (licence personnels titulaires) aux</a:t>
            </a:r>
          </a:p>
          <a:p>
            <a:pPr lvl="1"/>
            <a:r>
              <a:rPr lang="fr-FR"/>
              <a:t>Vacataires</a:t>
            </a:r>
          </a:p>
          <a:p>
            <a:pPr lvl="1"/>
            <a:r>
              <a:rPr lang="fr-FR"/>
              <a:t>Hébergés</a:t>
            </a:r>
          </a:p>
          <a:p>
            <a:pPr marL="457200" lvl="1" indent="0">
              <a:buNone/>
            </a:pPr>
            <a:r>
              <a:rPr lang="fr-FR"/>
              <a:t>reviendrait à doubler le coût global de nos abonnements Microsoft, ce qui est intenable.</a:t>
            </a:r>
          </a:p>
          <a:p>
            <a:pPr marL="457200" lvl="1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Les vacataires et hébergés bénéficieront donc à/c de janvier de la seule licence M365 A1</a:t>
            </a:r>
            <a:br>
              <a:rPr lang="fr-FR"/>
            </a:br>
            <a:br>
              <a:rPr lang="fr-FR"/>
            </a:br>
            <a:r>
              <a:rPr lang="fr-FR"/>
              <a:t>= </a:t>
            </a:r>
            <a:r>
              <a:rPr lang="fr-FR" sz="2400"/>
              <a:t>Accès à la suite Office en ligne </a:t>
            </a:r>
            <a:r>
              <a:rPr lang="fr-FR" sz="2400" b="1"/>
              <a:t>Uniquement</a:t>
            </a:r>
          </a:p>
          <a:p>
            <a:pPr marL="457200" lvl="1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5437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B5FD0B-B79E-4E01-929A-F4E5D5165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00" y="2222415"/>
            <a:ext cx="3240000" cy="101617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2092672" y="4260133"/>
            <a:ext cx="4990229" cy="549992"/>
            <a:chOff x="2622925" y="2737036"/>
            <a:chExt cx="6653627" cy="733322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>
              <a:off x="5011706" y="2737036"/>
              <a:ext cx="325654" cy="692315"/>
            </a:xfrm>
            <a:custGeom>
              <a:avLst/>
              <a:gdLst>
                <a:gd name="T0" fmla="*/ 23 w 24"/>
                <a:gd name="T1" fmla="*/ 25 h 51"/>
                <a:gd name="T2" fmla="*/ 16 w 24"/>
                <a:gd name="T3" fmla="*/ 25 h 51"/>
                <a:gd name="T4" fmla="*/ 16 w 24"/>
                <a:gd name="T5" fmla="*/ 51 h 51"/>
                <a:gd name="T6" fmla="*/ 5 w 24"/>
                <a:gd name="T7" fmla="*/ 51 h 51"/>
                <a:gd name="T8" fmla="*/ 5 w 24"/>
                <a:gd name="T9" fmla="*/ 25 h 51"/>
                <a:gd name="T10" fmla="*/ 0 w 24"/>
                <a:gd name="T11" fmla="*/ 25 h 51"/>
                <a:gd name="T12" fmla="*/ 0 w 24"/>
                <a:gd name="T13" fmla="*/ 16 h 51"/>
                <a:gd name="T14" fmla="*/ 5 w 24"/>
                <a:gd name="T15" fmla="*/ 16 h 51"/>
                <a:gd name="T16" fmla="*/ 5 w 24"/>
                <a:gd name="T17" fmla="*/ 11 h 51"/>
                <a:gd name="T18" fmla="*/ 16 w 24"/>
                <a:gd name="T19" fmla="*/ 0 h 51"/>
                <a:gd name="T20" fmla="*/ 24 w 24"/>
                <a:gd name="T21" fmla="*/ 0 h 51"/>
                <a:gd name="T22" fmla="*/ 24 w 24"/>
                <a:gd name="T23" fmla="*/ 9 h 51"/>
                <a:gd name="T24" fmla="*/ 18 w 24"/>
                <a:gd name="T25" fmla="*/ 9 h 51"/>
                <a:gd name="T26" fmla="*/ 16 w 24"/>
                <a:gd name="T27" fmla="*/ 11 h 51"/>
                <a:gd name="T28" fmla="*/ 16 w 24"/>
                <a:gd name="T29" fmla="*/ 16 h 51"/>
                <a:gd name="T30" fmla="*/ 24 w 24"/>
                <a:gd name="T31" fmla="*/ 16 h 51"/>
                <a:gd name="T32" fmla="*/ 23 w 24"/>
                <a:gd name="T33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1">
                  <a:moveTo>
                    <a:pt x="23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6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6" y="1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Freeform 84"/>
            <p:cNvSpPr>
              <a:spLocks/>
            </p:cNvSpPr>
            <p:nvPr/>
          </p:nvSpPr>
          <p:spPr bwMode="auto">
            <a:xfrm>
              <a:off x="5677485" y="2872122"/>
              <a:ext cx="718848" cy="598236"/>
            </a:xfrm>
            <a:custGeom>
              <a:avLst/>
              <a:gdLst>
                <a:gd name="T0" fmla="*/ 53 w 53"/>
                <a:gd name="T1" fmla="*/ 6 h 44"/>
                <a:gd name="T2" fmla="*/ 47 w 53"/>
                <a:gd name="T3" fmla="*/ 7 h 44"/>
                <a:gd name="T4" fmla="*/ 51 w 53"/>
                <a:gd name="T5" fmla="*/ 1 h 44"/>
                <a:gd name="T6" fmla="*/ 45 w 53"/>
                <a:gd name="T7" fmla="*/ 4 h 44"/>
                <a:gd name="T8" fmla="*/ 37 w 53"/>
                <a:gd name="T9" fmla="*/ 0 h 44"/>
                <a:gd name="T10" fmla="*/ 26 w 53"/>
                <a:gd name="T11" fmla="*/ 11 h 44"/>
                <a:gd name="T12" fmla="*/ 26 w 53"/>
                <a:gd name="T13" fmla="*/ 14 h 44"/>
                <a:gd name="T14" fmla="*/ 4 w 53"/>
                <a:gd name="T15" fmla="*/ 2 h 44"/>
                <a:gd name="T16" fmla="*/ 2 w 53"/>
                <a:gd name="T17" fmla="*/ 8 h 44"/>
                <a:gd name="T18" fmla="*/ 7 w 53"/>
                <a:gd name="T19" fmla="*/ 17 h 44"/>
                <a:gd name="T20" fmla="*/ 2 w 53"/>
                <a:gd name="T21" fmla="*/ 16 h 44"/>
                <a:gd name="T22" fmla="*/ 2 w 53"/>
                <a:gd name="T23" fmla="*/ 16 h 44"/>
                <a:gd name="T24" fmla="*/ 11 w 53"/>
                <a:gd name="T25" fmla="*/ 26 h 44"/>
                <a:gd name="T26" fmla="*/ 8 w 53"/>
                <a:gd name="T27" fmla="*/ 27 h 44"/>
                <a:gd name="T28" fmla="*/ 6 w 53"/>
                <a:gd name="T29" fmla="*/ 27 h 44"/>
                <a:gd name="T30" fmla="*/ 16 w 53"/>
                <a:gd name="T31" fmla="*/ 34 h 44"/>
                <a:gd name="T32" fmla="*/ 3 w 53"/>
                <a:gd name="T33" fmla="*/ 39 h 44"/>
                <a:gd name="T34" fmla="*/ 0 w 53"/>
                <a:gd name="T35" fmla="*/ 39 h 44"/>
                <a:gd name="T36" fmla="*/ 17 w 53"/>
                <a:gd name="T37" fmla="*/ 44 h 44"/>
                <a:gd name="T38" fmla="*/ 48 w 53"/>
                <a:gd name="T39" fmla="*/ 13 h 44"/>
                <a:gd name="T40" fmla="*/ 47 w 53"/>
                <a:gd name="T41" fmla="*/ 11 h 44"/>
                <a:gd name="T42" fmla="*/ 53 w 53"/>
                <a:gd name="T43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44">
                  <a:moveTo>
                    <a:pt x="53" y="6"/>
                  </a:move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1" y="4"/>
                    <a:pt x="51" y="1"/>
                  </a:cubicBezTo>
                  <a:cubicBezTo>
                    <a:pt x="49" y="2"/>
                    <a:pt x="47" y="3"/>
                    <a:pt x="45" y="4"/>
                  </a:cubicBezTo>
                  <a:cubicBezTo>
                    <a:pt x="43" y="2"/>
                    <a:pt x="40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2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3" y="4"/>
                    <a:pt x="2" y="6"/>
                    <a:pt x="2" y="8"/>
                  </a:cubicBezTo>
                  <a:cubicBezTo>
                    <a:pt x="2" y="12"/>
                    <a:pt x="4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6" y="25"/>
                    <a:pt x="11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7" y="31"/>
                    <a:pt x="11" y="34"/>
                    <a:pt x="16" y="34"/>
                  </a:cubicBezTo>
                  <a:cubicBezTo>
                    <a:pt x="12" y="37"/>
                    <a:pt x="8" y="39"/>
                    <a:pt x="3" y="39"/>
                  </a:cubicBezTo>
                  <a:cubicBezTo>
                    <a:pt x="2" y="39"/>
                    <a:pt x="1" y="39"/>
                    <a:pt x="0" y="39"/>
                  </a:cubicBezTo>
                  <a:cubicBezTo>
                    <a:pt x="5" y="42"/>
                    <a:pt x="10" y="44"/>
                    <a:pt x="17" y="44"/>
                  </a:cubicBezTo>
                  <a:cubicBezTo>
                    <a:pt x="37" y="44"/>
                    <a:pt x="48" y="27"/>
                    <a:pt x="48" y="13"/>
                  </a:cubicBezTo>
                  <a:cubicBezTo>
                    <a:pt x="48" y="12"/>
                    <a:pt x="48" y="12"/>
                    <a:pt x="47" y="11"/>
                  </a:cubicBezTo>
                  <a:cubicBezTo>
                    <a:pt x="50" y="10"/>
                    <a:pt x="51" y="8"/>
                    <a:pt x="53" y="6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85"/>
            <p:cNvSpPr>
              <a:spLocks noEditPoints="1"/>
            </p:cNvSpPr>
            <p:nvPr/>
          </p:nvSpPr>
          <p:spPr bwMode="auto">
            <a:xfrm>
              <a:off x="6683390" y="2857648"/>
              <a:ext cx="595825" cy="598236"/>
            </a:xfrm>
            <a:custGeom>
              <a:avLst/>
              <a:gdLst>
                <a:gd name="T0" fmla="*/ 40 w 44"/>
                <a:gd name="T1" fmla="*/ 10 h 44"/>
                <a:gd name="T2" fmla="*/ 38 w 44"/>
                <a:gd name="T3" fmla="*/ 11 h 44"/>
                <a:gd name="T4" fmla="*/ 34 w 44"/>
                <a:gd name="T5" fmla="*/ 11 h 44"/>
                <a:gd name="T6" fmla="*/ 33 w 44"/>
                <a:gd name="T7" fmla="*/ 10 h 44"/>
                <a:gd name="T8" fmla="*/ 33 w 44"/>
                <a:gd name="T9" fmla="*/ 6 h 44"/>
                <a:gd name="T10" fmla="*/ 34 w 44"/>
                <a:gd name="T11" fmla="*/ 5 h 44"/>
                <a:gd name="T12" fmla="*/ 38 w 44"/>
                <a:gd name="T13" fmla="*/ 5 h 44"/>
                <a:gd name="T14" fmla="*/ 40 w 44"/>
                <a:gd name="T15" fmla="*/ 6 h 44"/>
                <a:gd name="T16" fmla="*/ 40 w 44"/>
                <a:gd name="T17" fmla="*/ 10 h 44"/>
                <a:gd name="T18" fmla="*/ 6 w 44"/>
                <a:gd name="T19" fmla="*/ 39 h 44"/>
                <a:gd name="T20" fmla="*/ 5 w 44"/>
                <a:gd name="T21" fmla="*/ 38 h 44"/>
                <a:gd name="T22" fmla="*/ 5 w 44"/>
                <a:gd name="T23" fmla="*/ 20 h 44"/>
                <a:gd name="T24" fmla="*/ 9 w 44"/>
                <a:gd name="T25" fmla="*/ 20 h 44"/>
                <a:gd name="T26" fmla="*/ 9 w 44"/>
                <a:gd name="T27" fmla="*/ 22 h 44"/>
                <a:gd name="T28" fmla="*/ 22 w 44"/>
                <a:gd name="T29" fmla="*/ 35 h 44"/>
                <a:gd name="T30" fmla="*/ 35 w 44"/>
                <a:gd name="T31" fmla="*/ 22 h 44"/>
                <a:gd name="T32" fmla="*/ 35 w 44"/>
                <a:gd name="T33" fmla="*/ 20 h 44"/>
                <a:gd name="T34" fmla="*/ 40 w 44"/>
                <a:gd name="T35" fmla="*/ 20 h 44"/>
                <a:gd name="T36" fmla="*/ 40 w 44"/>
                <a:gd name="T37" fmla="*/ 38 h 44"/>
                <a:gd name="T38" fmla="*/ 38 w 44"/>
                <a:gd name="T39" fmla="*/ 39 h 44"/>
                <a:gd name="T40" fmla="*/ 6 w 44"/>
                <a:gd name="T41" fmla="*/ 39 h 44"/>
                <a:gd name="T42" fmla="*/ 22 w 44"/>
                <a:gd name="T43" fmla="*/ 13 h 44"/>
                <a:gd name="T44" fmla="*/ 31 w 44"/>
                <a:gd name="T45" fmla="*/ 22 h 44"/>
                <a:gd name="T46" fmla="*/ 22 w 44"/>
                <a:gd name="T47" fmla="*/ 31 h 44"/>
                <a:gd name="T48" fmla="*/ 13 w 44"/>
                <a:gd name="T49" fmla="*/ 22 h 44"/>
                <a:gd name="T50" fmla="*/ 22 w 44"/>
                <a:gd name="T51" fmla="*/ 13 h 44"/>
                <a:gd name="T52" fmla="*/ 40 w 44"/>
                <a:gd name="T53" fmla="*/ 0 h 44"/>
                <a:gd name="T54" fmla="*/ 5 w 44"/>
                <a:gd name="T55" fmla="*/ 0 h 44"/>
                <a:gd name="T56" fmla="*/ 0 w 44"/>
                <a:gd name="T57" fmla="*/ 5 h 44"/>
                <a:gd name="T58" fmla="*/ 0 w 44"/>
                <a:gd name="T59" fmla="*/ 39 h 44"/>
                <a:gd name="T60" fmla="*/ 5 w 44"/>
                <a:gd name="T61" fmla="*/ 44 h 44"/>
                <a:gd name="T62" fmla="*/ 40 w 44"/>
                <a:gd name="T63" fmla="*/ 44 h 44"/>
                <a:gd name="T64" fmla="*/ 44 w 44"/>
                <a:gd name="T65" fmla="*/ 39 h 44"/>
                <a:gd name="T66" fmla="*/ 44 w 44"/>
                <a:gd name="T67" fmla="*/ 5 h 44"/>
                <a:gd name="T68" fmla="*/ 40 w 44"/>
                <a:gd name="T6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44">
                  <a:moveTo>
                    <a:pt x="40" y="10"/>
                  </a:moveTo>
                  <a:cubicBezTo>
                    <a:pt x="40" y="11"/>
                    <a:pt x="39" y="11"/>
                    <a:pt x="38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40" y="5"/>
                    <a:pt x="40" y="6"/>
                  </a:cubicBezTo>
                  <a:lnTo>
                    <a:pt x="40" y="10"/>
                  </a:lnTo>
                  <a:close/>
                  <a:moveTo>
                    <a:pt x="6" y="39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2"/>
                  </a:cubicBezTo>
                  <a:cubicBezTo>
                    <a:pt x="9" y="29"/>
                    <a:pt x="15" y="35"/>
                    <a:pt x="22" y="35"/>
                  </a:cubicBezTo>
                  <a:cubicBezTo>
                    <a:pt x="29" y="35"/>
                    <a:pt x="35" y="29"/>
                    <a:pt x="35" y="22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9"/>
                    <a:pt x="39" y="39"/>
                    <a:pt x="38" y="39"/>
                  </a:cubicBezTo>
                  <a:lnTo>
                    <a:pt x="6" y="39"/>
                  </a:lnTo>
                  <a:close/>
                  <a:moveTo>
                    <a:pt x="22" y="13"/>
                  </a:moveTo>
                  <a:cubicBezTo>
                    <a:pt x="27" y="13"/>
                    <a:pt x="31" y="17"/>
                    <a:pt x="31" y="22"/>
                  </a:cubicBezTo>
                  <a:cubicBezTo>
                    <a:pt x="31" y="27"/>
                    <a:pt x="27" y="31"/>
                    <a:pt x="22" y="31"/>
                  </a:cubicBezTo>
                  <a:cubicBezTo>
                    <a:pt x="17" y="31"/>
                    <a:pt x="13" y="27"/>
                    <a:pt x="13" y="22"/>
                  </a:cubicBezTo>
                  <a:cubicBezTo>
                    <a:pt x="13" y="17"/>
                    <a:pt x="17" y="13"/>
                    <a:pt x="22" y="13"/>
                  </a:cubicBezTo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2"/>
                    <a:pt x="2" y="44"/>
                    <a:pt x="5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3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2"/>
                    <a:pt x="42" y="0"/>
                    <a:pt x="40" y="0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Freeform 83"/>
            <p:cNvSpPr>
              <a:spLocks noEditPoints="1"/>
            </p:cNvSpPr>
            <p:nvPr/>
          </p:nvSpPr>
          <p:spPr bwMode="auto">
            <a:xfrm>
              <a:off x="7607280" y="2925191"/>
              <a:ext cx="704375" cy="489686"/>
            </a:xfrm>
            <a:custGeom>
              <a:avLst/>
              <a:gdLst>
                <a:gd name="T0" fmla="*/ 21 w 52"/>
                <a:gd name="T1" fmla="*/ 26 h 36"/>
                <a:gd name="T2" fmla="*/ 21 w 52"/>
                <a:gd name="T3" fmla="*/ 7 h 36"/>
                <a:gd name="T4" fmla="*/ 36 w 52"/>
                <a:gd name="T5" fmla="*/ 17 h 36"/>
                <a:gd name="T6" fmla="*/ 21 w 52"/>
                <a:gd name="T7" fmla="*/ 26 h 36"/>
                <a:gd name="T8" fmla="*/ 52 w 52"/>
                <a:gd name="T9" fmla="*/ 7 h 36"/>
                <a:gd name="T10" fmla="*/ 44 w 52"/>
                <a:gd name="T11" fmla="*/ 0 h 36"/>
                <a:gd name="T12" fmla="*/ 8 w 52"/>
                <a:gd name="T13" fmla="*/ 0 h 36"/>
                <a:gd name="T14" fmla="*/ 0 w 52"/>
                <a:gd name="T15" fmla="*/ 7 h 36"/>
                <a:gd name="T16" fmla="*/ 0 w 52"/>
                <a:gd name="T17" fmla="*/ 28 h 36"/>
                <a:gd name="T18" fmla="*/ 8 w 52"/>
                <a:gd name="T19" fmla="*/ 36 h 36"/>
                <a:gd name="T20" fmla="*/ 44 w 52"/>
                <a:gd name="T21" fmla="*/ 36 h 36"/>
                <a:gd name="T22" fmla="*/ 52 w 52"/>
                <a:gd name="T23" fmla="*/ 28 h 36"/>
                <a:gd name="T24" fmla="*/ 52 w 52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6">
                  <a:moveTo>
                    <a:pt x="21" y="26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36" y="17"/>
                    <a:pt x="36" y="17"/>
                    <a:pt x="36" y="17"/>
                  </a:cubicBezTo>
                  <a:lnTo>
                    <a:pt x="21" y="26"/>
                  </a:lnTo>
                  <a:close/>
                  <a:moveTo>
                    <a:pt x="52" y="7"/>
                  </a:moveTo>
                  <a:cubicBezTo>
                    <a:pt x="52" y="3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8" y="36"/>
                    <a:pt x="52" y="32"/>
                    <a:pt x="52" y="28"/>
                  </a:cubicBezTo>
                  <a:lnTo>
                    <a:pt x="52" y="7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Freeform 82"/>
            <p:cNvSpPr>
              <a:spLocks noEditPoints="1"/>
            </p:cNvSpPr>
            <p:nvPr/>
          </p:nvSpPr>
          <p:spPr bwMode="auto">
            <a:xfrm>
              <a:off x="8639720" y="2778043"/>
              <a:ext cx="636832" cy="595825"/>
            </a:xfrm>
            <a:custGeom>
              <a:avLst/>
              <a:gdLst>
                <a:gd name="T0" fmla="*/ 1 w 47"/>
                <a:gd name="T1" fmla="*/ 44 h 44"/>
                <a:gd name="T2" fmla="*/ 11 w 47"/>
                <a:gd name="T3" fmla="*/ 44 h 44"/>
                <a:gd name="T4" fmla="*/ 11 w 47"/>
                <a:gd name="T5" fmla="*/ 14 h 44"/>
                <a:gd name="T6" fmla="*/ 1 w 47"/>
                <a:gd name="T7" fmla="*/ 14 h 44"/>
                <a:gd name="T8" fmla="*/ 1 w 47"/>
                <a:gd name="T9" fmla="*/ 44 h 44"/>
                <a:gd name="T10" fmla="*/ 6 w 47"/>
                <a:gd name="T11" fmla="*/ 0 h 44"/>
                <a:gd name="T12" fmla="*/ 0 w 47"/>
                <a:gd name="T13" fmla="*/ 5 h 44"/>
                <a:gd name="T14" fmla="*/ 6 w 47"/>
                <a:gd name="T15" fmla="*/ 10 h 44"/>
                <a:gd name="T16" fmla="*/ 6 w 47"/>
                <a:gd name="T17" fmla="*/ 10 h 44"/>
                <a:gd name="T18" fmla="*/ 12 w 47"/>
                <a:gd name="T19" fmla="*/ 5 h 44"/>
                <a:gd name="T20" fmla="*/ 6 w 47"/>
                <a:gd name="T21" fmla="*/ 0 h 44"/>
                <a:gd name="T22" fmla="*/ 47 w 47"/>
                <a:gd name="T23" fmla="*/ 27 h 44"/>
                <a:gd name="T24" fmla="*/ 47 w 47"/>
                <a:gd name="T25" fmla="*/ 44 h 44"/>
                <a:gd name="T26" fmla="*/ 37 w 47"/>
                <a:gd name="T27" fmla="*/ 44 h 44"/>
                <a:gd name="T28" fmla="*/ 37 w 47"/>
                <a:gd name="T29" fmla="*/ 28 h 44"/>
                <a:gd name="T30" fmla="*/ 32 w 47"/>
                <a:gd name="T31" fmla="*/ 21 h 44"/>
                <a:gd name="T32" fmla="*/ 27 w 47"/>
                <a:gd name="T33" fmla="*/ 25 h 44"/>
                <a:gd name="T34" fmla="*/ 26 w 47"/>
                <a:gd name="T35" fmla="*/ 27 h 44"/>
                <a:gd name="T36" fmla="*/ 26 w 47"/>
                <a:gd name="T37" fmla="*/ 44 h 44"/>
                <a:gd name="T38" fmla="*/ 16 w 47"/>
                <a:gd name="T39" fmla="*/ 44 h 44"/>
                <a:gd name="T40" fmla="*/ 16 w 47"/>
                <a:gd name="T41" fmla="*/ 14 h 44"/>
                <a:gd name="T42" fmla="*/ 26 w 47"/>
                <a:gd name="T43" fmla="*/ 14 h 44"/>
                <a:gd name="T44" fmla="*/ 26 w 47"/>
                <a:gd name="T45" fmla="*/ 19 h 44"/>
                <a:gd name="T46" fmla="*/ 26 w 47"/>
                <a:gd name="T47" fmla="*/ 19 h 44"/>
                <a:gd name="T48" fmla="*/ 26 w 47"/>
                <a:gd name="T49" fmla="*/ 19 h 44"/>
                <a:gd name="T50" fmla="*/ 26 w 47"/>
                <a:gd name="T51" fmla="*/ 19 h 44"/>
                <a:gd name="T52" fmla="*/ 35 w 47"/>
                <a:gd name="T53" fmla="*/ 14 h 44"/>
                <a:gd name="T54" fmla="*/ 47 w 47"/>
                <a:gd name="T55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" h="44">
                  <a:moveTo>
                    <a:pt x="1" y="44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1" y="44"/>
                  </a:lnTo>
                  <a:close/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moveTo>
                    <a:pt x="47" y="27"/>
                  </a:moveTo>
                  <a:cubicBezTo>
                    <a:pt x="47" y="44"/>
                    <a:pt x="47" y="44"/>
                    <a:pt x="4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4"/>
                    <a:pt x="35" y="21"/>
                    <a:pt x="32" y="21"/>
                  </a:cubicBezTo>
                  <a:cubicBezTo>
                    <a:pt x="29" y="21"/>
                    <a:pt x="27" y="23"/>
                    <a:pt x="27" y="25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7" y="17"/>
                    <a:pt x="1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7"/>
                    <a:pt x="30" y="14"/>
                    <a:pt x="35" y="14"/>
                  </a:cubicBezTo>
                  <a:cubicBezTo>
                    <a:pt x="42" y="14"/>
                    <a:pt x="47" y="18"/>
                    <a:pt x="47" y="27"/>
                  </a:cubicBezTo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2622925" y="2818969"/>
              <a:ext cx="2052568" cy="602807"/>
              <a:chOff x="2443163" y="5091113"/>
              <a:chExt cx="3016250" cy="885825"/>
            </a:xfrm>
          </p:grpSpPr>
          <p:sp>
            <p:nvSpPr>
              <p:cNvPr id="10" name="Freeform 41"/>
              <p:cNvSpPr>
                <a:spLocks/>
              </p:cNvSpPr>
              <p:nvPr/>
            </p:nvSpPr>
            <p:spPr bwMode="auto">
              <a:xfrm>
                <a:off x="2443163" y="5124450"/>
                <a:ext cx="220663" cy="306388"/>
              </a:xfrm>
              <a:custGeom>
                <a:avLst/>
                <a:gdLst>
                  <a:gd name="T0" fmla="*/ 111 w 111"/>
                  <a:gd name="T1" fmla="*/ 107 h 153"/>
                  <a:gd name="T2" fmla="*/ 56 w 111"/>
                  <a:gd name="T3" fmla="*/ 153 h 153"/>
                  <a:gd name="T4" fmla="*/ 0 w 111"/>
                  <a:gd name="T5" fmla="*/ 106 h 153"/>
                  <a:gd name="T6" fmla="*/ 38 w 111"/>
                  <a:gd name="T7" fmla="*/ 106 h 153"/>
                  <a:gd name="T8" fmla="*/ 56 w 111"/>
                  <a:gd name="T9" fmla="*/ 124 h 153"/>
                  <a:gd name="T10" fmla="*/ 73 w 111"/>
                  <a:gd name="T11" fmla="*/ 109 h 153"/>
                  <a:gd name="T12" fmla="*/ 0 w 111"/>
                  <a:gd name="T13" fmla="*/ 46 h 153"/>
                  <a:gd name="T14" fmla="*/ 54 w 111"/>
                  <a:gd name="T15" fmla="*/ 0 h 153"/>
                  <a:gd name="T16" fmla="*/ 109 w 111"/>
                  <a:gd name="T17" fmla="*/ 46 h 153"/>
                  <a:gd name="T18" fmla="*/ 70 w 111"/>
                  <a:gd name="T19" fmla="*/ 46 h 153"/>
                  <a:gd name="T20" fmla="*/ 53 w 111"/>
                  <a:gd name="T21" fmla="*/ 29 h 153"/>
                  <a:gd name="T22" fmla="*/ 38 w 111"/>
                  <a:gd name="T23" fmla="*/ 43 h 153"/>
                  <a:gd name="T24" fmla="*/ 111 w 111"/>
                  <a:gd name="T25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53">
                    <a:moveTo>
                      <a:pt x="111" y="107"/>
                    </a:moveTo>
                    <a:cubicBezTo>
                      <a:pt x="111" y="131"/>
                      <a:pt x="89" y="153"/>
                      <a:pt x="56" y="153"/>
                    </a:cubicBezTo>
                    <a:cubicBezTo>
                      <a:pt x="23" y="153"/>
                      <a:pt x="0" y="137"/>
                      <a:pt x="0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9" y="119"/>
                      <a:pt x="46" y="124"/>
                      <a:pt x="56" y="124"/>
                    </a:cubicBezTo>
                    <a:cubicBezTo>
                      <a:pt x="67" y="124"/>
                      <a:pt x="73" y="118"/>
                      <a:pt x="73" y="109"/>
                    </a:cubicBezTo>
                    <a:cubicBezTo>
                      <a:pt x="73" y="80"/>
                      <a:pt x="0" y="98"/>
                      <a:pt x="0" y="46"/>
                    </a:cubicBezTo>
                    <a:cubicBezTo>
                      <a:pt x="0" y="18"/>
                      <a:pt x="24" y="0"/>
                      <a:pt x="54" y="0"/>
                    </a:cubicBezTo>
                    <a:cubicBezTo>
                      <a:pt x="85" y="0"/>
                      <a:pt x="108" y="12"/>
                      <a:pt x="109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35"/>
                      <a:pt x="62" y="29"/>
                      <a:pt x="53" y="29"/>
                    </a:cubicBezTo>
                    <a:cubicBezTo>
                      <a:pt x="45" y="29"/>
                      <a:pt x="38" y="33"/>
                      <a:pt x="38" y="43"/>
                    </a:cubicBezTo>
                    <a:cubicBezTo>
                      <a:pt x="38" y="74"/>
                      <a:pt x="111" y="54"/>
                      <a:pt x="111" y="1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Freeform 42"/>
              <p:cNvSpPr>
                <a:spLocks/>
              </p:cNvSpPr>
              <p:nvPr/>
            </p:nvSpPr>
            <p:spPr bwMode="auto">
              <a:xfrm>
                <a:off x="2719388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6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5" y="112"/>
                      <a:pt x="62" y="119"/>
                      <a:pt x="46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3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Freeform 43"/>
              <p:cNvSpPr>
                <a:spLocks noEditPoints="1"/>
              </p:cNvSpPr>
              <p:nvPr/>
            </p:nvSpPr>
            <p:spPr bwMode="auto">
              <a:xfrm>
                <a:off x="3011488" y="5091113"/>
                <a:ext cx="85725" cy="334963"/>
              </a:xfrm>
              <a:custGeom>
                <a:avLst/>
                <a:gdLst>
                  <a:gd name="T0" fmla="*/ 0 w 43"/>
                  <a:gd name="T1" fmla="*/ 21 h 168"/>
                  <a:gd name="T2" fmla="*/ 22 w 43"/>
                  <a:gd name="T3" fmla="*/ 0 h 168"/>
                  <a:gd name="T4" fmla="*/ 43 w 43"/>
                  <a:gd name="T5" fmla="*/ 21 h 168"/>
                  <a:gd name="T6" fmla="*/ 22 w 43"/>
                  <a:gd name="T7" fmla="*/ 43 h 168"/>
                  <a:gd name="T8" fmla="*/ 0 w 43"/>
                  <a:gd name="T9" fmla="*/ 21 h 168"/>
                  <a:gd name="T10" fmla="*/ 40 w 43"/>
                  <a:gd name="T11" fmla="*/ 50 h 168"/>
                  <a:gd name="T12" fmla="*/ 40 w 43"/>
                  <a:gd name="T13" fmla="*/ 168 h 168"/>
                  <a:gd name="T14" fmla="*/ 4 w 43"/>
                  <a:gd name="T15" fmla="*/ 168 h 168"/>
                  <a:gd name="T16" fmla="*/ 4 w 43"/>
                  <a:gd name="T17" fmla="*/ 50 h 168"/>
                  <a:gd name="T18" fmla="*/ 40 w 43"/>
                  <a:gd name="T19" fmla="*/ 5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68">
                    <a:moveTo>
                      <a:pt x="0" y="21"/>
                    </a:moveTo>
                    <a:cubicBezTo>
                      <a:pt x="0" y="9"/>
                      <a:pt x="10" y="0"/>
                      <a:pt x="22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lose/>
                    <a:moveTo>
                      <a:pt x="40" y="50"/>
                    </a:moveTo>
                    <a:cubicBezTo>
                      <a:pt x="40" y="168"/>
                      <a:pt x="40" y="168"/>
                      <a:pt x="40" y="168"/>
                    </a:cubicBezTo>
                    <a:cubicBezTo>
                      <a:pt x="4" y="168"/>
                      <a:pt x="4" y="168"/>
                      <a:pt x="4" y="168"/>
                    </a:cubicBezTo>
                    <a:cubicBezTo>
                      <a:pt x="4" y="50"/>
                      <a:pt x="4" y="50"/>
                      <a:pt x="4" y="50"/>
                    </a:cubicBezTo>
                    <a:lnTo>
                      <a:pt x="4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Freeform 44"/>
              <p:cNvSpPr>
                <a:spLocks/>
              </p:cNvSpPr>
              <p:nvPr/>
            </p:nvSpPr>
            <p:spPr bwMode="auto">
              <a:xfrm>
                <a:off x="3125788" y="5191125"/>
                <a:ext cx="261938" cy="234950"/>
              </a:xfrm>
              <a:custGeom>
                <a:avLst/>
                <a:gdLst>
                  <a:gd name="T0" fmla="*/ 82 w 165"/>
                  <a:gd name="T1" fmla="*/ 110 h 148"/>
                  <a:gd name="T2" fmla="*/ 116 w 165"/>
                  <a:gd name="T3" fmla="*/ 0 h 148"/>
                  <a:gd name="T4" fmla="*/ 165 w 165"/>
                  <a:gd name="T5" fmla="*/ 0 h 148"/>
                  <a:gd name="T6" fmla="*/ 112 w 165"/>
                  <a:gd name="T7" fmla="*/ 148 h 148"/>
                  <a:gd name="T8" fmla="*/ 53 w 165"/>
                  <a:gd name="T9" fmla="*/ 148 h 148"/>
                  <a:gd name="T10" fmla="*/ 0 w 165"/>
                  <a:gd name="T11" fmla="*/ 0 h 148"/>
                  <a:gd name="T12" fmla="*/ 48 w 165"/>
                  <a:gd name="T13" fmla="*/ 0 h 148"/>
                  <a:gd name="T14" fmla="*/ 82 w 165"/>
                  <a:gd name="T15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48">
                    <a:moveTo>
                      <a:pt x="82" y="110"/>
                    </a:moveTo>
                    <a:lnTo>
                      <a:pt x="116" y="0"/>
                    </a:lnTo>
                    <a:lnTo>
                      <a:pt x="165" y="0"/>
                    </a:lnTo>
                    <a:lnTo>
                      <a:pt x="112" y="148"/>
                    </a:lnTo>
                    <a:lnTo>
                      <a:pt x="53" y="1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82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Freeform 45"/>
              <p:cNvSpPr>
                <a:spLocks noEditPoints="1"/>
              </p:cNvSpPr>
              <p:nvPr/>
            </p:nvSpPr>
            <p:spPr bwMode="auto">
              <a:xfrm>
                <a:off x="3403600" y="5187950"/>
                <a:ext cx="236538" cy="242888"/>
              </a:xfrm>
              <a:custGeom>
                <a:avLst/>
                <a:gdLst>
                  <a:gd name="T0" fmla="*/ 59 w 119"/>
                  <a:gd name="T1" fmla="*/ 121 h 121"/>
                  <a:gd name="T2" fmla="*/ 0 w 119"/>
                  <a:gd name="T3" fmla="*/ 60 h 121"/>
                  <a:gd name="T4" fmla="*/ 59 w 119"/>
                  <a:gd name="T5" fmla="*/ 0 h 121"/>
                  <a:gd name="T6" fmla="*/ 119 w 119"/>
                  <a:gd name="T7" fmla="*/ 60 h 121"/>
                  <a:gd name="T8" fmla="*/ 118 w 119"/>
                  <a:gd name="T9" fmla="*/ 72 h 121"/>
                  <a:gd name="T10" fmla="*/ 37 w 119"/>
                  <a:gd name="T11" fmla="*/ 72 h 121"/>
                  <a:gd name="T12" fmla="*/ 59 w 119"/>
                  <a:gd name="T13" fmla="*/ 90 h 121"/>
                  <a:gd name="T14" fmla="*/ 76 w 119"/>
                  <a:gd name="T15" fmla="*/ 81 h 121"/>
                  <a:gd name="T16" fmla="*/ 115 w 119"/>
                  <a:gd name="T17" fmla="*/ 81 h 121"/>
                  <a:gd name="T18" fmla="*/ 59 w 119"/>
                  <a:gd name="T19" fmla="*/ 121 h 121"/>
                  <a:gd name="T20" fmla="*/ 37 w 119"/>
                  <a:gd name="T21" fmla="*/ 49 h 121"/>
                  <a:gd name="T22" fmla="*/ 81 w 119"/>
                  <a:gd name="T23" fmla="*/ 49 h 121"/>
                  <a:gd name="T24" fmla="*/ 59 w 119"/>
                  <a:gd name="T25" fmla="*/ 31 h 121"/>
                  <a:gd name="T26" fmla="*/ 37 w 119"/>
                  <a:gd name="T27" fmla="*/ 4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121">
                    <a:moveTo>
                      <a:pt x="59" y="121"/>
                    </a:moveTo>
                    <a:cubicBezTo>
                      <a:pt x="25" y="121"/>
                      <a:pt x="0" y="97"/>
                      <a:pt x="0" y="60"/>
                    </a:cubicBezTo>
                    <a:cubicBezTo>
                      <a:pt x="0" y="22"/>
                      <a:pt x="25" y="0"/>
                      <a:pt x="59" y="0"/>
                    </a:cubicBezTo>
                    <a:cubicBezTo>
                      <a:pt x="92" y="0"/>
                      <a:pt x="119" y="21"/>
                      <a:pt x="119" y="60"/>
                    </a:cubicBezTo>
                    <a:cubicBezTo>
                      <a:pt x="119" y="64"/>
                      <a:pt x="119" y="68"/>
                      <a:pt x="118" y="72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8" y="82"/>
                      <a:pt x="46" y="90"/>
                      <a:pt x="59" y="90"/>
                    </a:cubicBezTo>
                    <a:cubicBezTo>
                      <a:pt x="69" y="90"/>
                      <a:pt x="72" y="86"/>
                      <a:pt x="76" y="81"/>
                    </a:cubicBezTo>
                    <a:cubicBezTo>
                      <a:pt x="115" y="81"/>
                      <a:pt x="115" y="81"/>
                      <a:pt x="115" y="81"/>
                    </a:cubicBezTo>
                    <a:cubicBezTo>
                      <a:pt x="109" y="104"/>
                      <a:pt x="87" y="121"/>
                      <a:pt x="59" y="121"/>
                    </a:cubicBezTo>
                    <a:close/>
                    <a:moveTo>
                      <a:pt x="37" y="49"/>
                    </a:moveTo>
                    <a:cubicBezTo>
                      <a:pt x="81" y="49"/>
                      <a:pt x="81" y="49"/>
                      <a:pt x="81" y="49"/>
                    </a:cubicBezTo>
                    <a:cubicBezTo>
                      <a:pt x="80" y="38"/>
                      <a:pt x="71" y="31"/>
                      <a:pt x="59" y="31"/>
                    </a:cubicBezTo>
                    <a:cubicBezTo>
                      <a:pt x="48" y="31"/>
                      <a:pt x="39" y="38"/>
                      <a:pt x="37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>
                <a:off x="3676650" y="5191125"/>
                <a:ext cx="176213" cy="234950"/>
              </a:xfrm>
              <a:custGeom>
                <a:avLst/>
                <a:gdLst>
                  <a:gd name="T0" fmla="*/ 54 w 111"/>
                  <a:gd name="T1" fmla="*/ 110 h 148"/>
                  <a:gd name="T2" fmla="*/ 111 w 111"/>
                  <a:gd name="T3" fmla="*/ 110 h 148"/>
                  <a:gd name="T4" fmla="*/ 111 w 111"/>
                  <a:gd name="T5" fmla="*/ 148 h 148"/>
                  <a:gd name="T6" fmla="*/ 0 w 111"/>
                  <a:gd name="T7" fmla="*/ 148 h 148"/>
                  <a:gd name="T8" fmla="*/ 0 w 111"/>
                  <a:gd name="T9" fmla="*/ 110 h 148"/>
                  <a:gd name="T10" fmla="*/ 58 w 111"/>
                  <a:gd name="T11" fmla="*/ 37 h 148"/>
                  <a:gd name="T12" fmla="*/ 0 w 111"/>
                  <a:gd name="T13" fmla="*/ 37 h 148"/>
                  <a:gd name="T14" fmla="*/ 0 w 111"/>
                  <a:gd name="T15" fmla="*/ 0 h 148"/>
                  <a:gd name="T16" fmla="*/ 111 w 111"/>
                  <a:gd name="T17" fmla="*/ 0 h 148"/>
                  <a:gd name="T18" fmla="*/ 111 w 111"/>
                  <a:gd name="T19" fmla="*/ 37 h 148"/>
                  <a:gd name="T20" fmla="*/ 54 w 111"/>
                  <a:gd name="T21" fmla="*/ 1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148">
                    <a:moveTo>
                      <a:pt x="54" y="110"/>
                    </a:moveTo>
                    <a:lnTo>
                      <a:pt x="111" y="110"/>
                    </a:lnTo>
                    <a:lnTo>
                      <a:pt x="111" y="148"/>
                    </a:lnTo>
                    <a:lnTo>
                      <a:pt x="0" y="148"/>
                    </a:lnTo>
                    <a:lnTo>
                      <a:pt x="0" y="110"/>
                    </a:lnTo>
                    <a:lnTo>
                      <a:pt x="58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7"/>
                    </a:lnTo>
                    <a:lnTo>
                      <a:pt x="54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ectangle 47"/>
              <p:cNvSpPr>
                <a:spLocks noChangeArrowheads="1"/>
              </p:cNvSpPr>
              <p:nvPr/>
            </p:nvSpPr>
            <p:spPr bwMode="auto">
              <a:xfrm>
                <a:off x="3903663" y="5248275"/>
                <a:ext cx="185738" cy="60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Freeform 48"/>
              <p:cNvSpPr>
                <a:spLocks/>
              </p:cNvSpPr>
              <p:nvPr/>
            </p:nvSpPr>
            <p:spPr bwMode="auto">
              <a:xfrm>
                <a:off x="4151313" y="5187950"/>
                <a:ext cx="236538" cy="238125"/>
              </a:xfrm>
              <a:custGeom>
                <a:avLst/>
                <a:gdLst>
                  <a:gd name="T0" fmla="*/ 36 w 118"/>
                  <a:gd name="T1" fmla="*/ 1 h 119"/>
                  <a:gd name="T2" fmla="*/ 36 w 118"/>
                  <a:gd name="T3" fmla="*/ 18 h 119"/>
                  <a:gd name="T4" fmla="*/ 72 w 118"/>
                  <a:gd name="T5" fmla="*/ 0 h 119"/>
                  <a:gd name="T6" fmla="*/ 118 w 118"/>
                  <a:gd name="T7" fmla="*/ 50 h 119"/>
                  <a:gd name="T8" fmla="*/ 118 w 118"/>
                  <a:gd name="T9" fmla="*/ 119 h 119"/>
                  <a:gd name="T10" fmla="*/ 81 w 118"/>
                  <a:gd name="T11" fmla="*/ 119 h 119"/>
                  <a:gd name="T12" fmla="*/ 81 w 118"/>
                  <a:gd name="T13" fmla="*/ 55 h 119"/>
                  <a:gd name="T14" fmla="*/ 59 w 118"/>
                  <a:gd name="T15" fmla="*/ 31 h 119"/>
                  <a:gd name="T16" fmla="*/ 36 w 118"/>
                  <a:gd name="T17" fmla="*/ 55 h 119"/>
                  <a:gd name="T18" fmla="*/ 36 w 118"/>
                  <a:gd name="T19" fmla="*/ 119 h 119"/>
                  <a:gd name="T20" fmla="*/ 0 w 118"/>
                  <a:gd name="T21" fmla="*/ 119 h 119"/>
                  <a:gd name="T22" fmla="*/ 0 w 118"/>
                  <a:gd name="T23" fmla="*/ 1 h 119"/>
                  <a:gd name="T24" fmla="*/ 36 w 118"/>
                  <a:gd name="T25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36" y="1"/>
                    </a:moveTo>
                    <a:cubicBezTo>
                      <a:pt x="36" y="18"/>
                      <a:pt x="36" y="18"/>
                      <a:pt x="36" y="18"/>
                    </a:cubicBezTo>
                    <a:cubicBezTo>
                      <a:pt x="43" y="7"/>
                      <a:pt x="55" y="0"/>
                      <a:pt x="72" y="0"/>
                    </a:cubicBezTo>
                    <a:cubicBezTo>
                      <a:pt x="98" y="0"/>
                      <a:pt x="118" y="18"/>
                      <a:pt x="118" y="50"/>
                    </a:cubicBezTo>
                    <a:cubicBezTo>
                      <a:pt x="118" y="119"/>
                      <a:pt x="118" y="119"/>
                      <a:pt x="118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1" y="39"/>
                      <a:pt x="73" y="31"/>
                      <a:pt x="59" y="31"/>
                    </a:cubicBezTo>
                    <a:cubicBezTo>
                      <a:pt x="45" y="31"/>
                      <a:pt x="36" y="39"/>
                      <a:pt x="36" y="55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4432300" y="5187950"/>
                <a:ext cx="244475" cy="242888"/>
              </a:xfrm>
              <a:custGeom>
                <a:avLst/>
                <a:gdLst>
                  <a:gd name="T0" fmla="*/ 62 w 123"/>
                  <a:gd name="T1" fmla="*/ 0 h 121"/>
                  <a:gd name="T2" fmla="*/ 123 w 123"/>
                  <a:gd name="T3" fmla="*/ 60 h 121"/>
                  <a:gd name="T4" fmla="*/ 62 w 123"/>
                  <a:gd name="T5" fmla="*/ 121 h 121"/>
                  <a:gd name="T6" fmla="*/ 0 w 123"/>
                  <a:gd name="T7" fmla="*/ 60 h 121"/>
                  <a:gd name="T8" fmla="*/ 62 w 123"/>
                  <a:gd name="T9" fmla="*/ 0 h 121"/>
                  <a:gd name="T10" fmla="*/ 62 w 123"/>
                  <a:gd name="T11" fmla="*/ 31 h 121"/>
                  <a:gd name="T12" fmla="*/ 37 w 123"/>
                  <a:gd name="T13" fmla="*/ 60 h 121"/>
                  <a:gd name="T14" fmla="*/ 62 w 123"/>
                  <a:gd name="T15" fmla="*/ 90 h 121"/>
                  <a:gd name="T16" fmla="*/ 87 w 123"/>
                  <a:gd name="T17" fmla="*/ 60 h 121"/>
                  <a:gd name="T18" fmla="*/ 62 w 123"/>
                  <a:gd name="T19" fmla="*/ 3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1">
                    <a:moveTo>
                      <a:pt x="62" y="0"/>
                    </a:moveTo>
                    <a:cubicBezTo>
                      <a:pt x="96" y="0"/>
                      <a:pt x="123" y="22"/>
                      <a:pt x="123" y="60"/>
                    </a:cubicBezTo>
                    <a:cubicBezTo>
                      <a:pt x="123" y="97"/>
                      <a:pt x="96" y="121"/>
                      <a:pt x="62" y="121"/>
                    </a:cubicBezTo>
                    <a:cubicBezTo>
                      <a:pt x="28" y="121"/>
                      <a:pt x="0" y="97"/>
                      <a:pt x="0" y="60"/>
                    </a:cubicBezTo>
                    <a:cubicBezTo>
                      <a:pt x="0" y="22"/>
                      <a:pt x="28" y="0"/>
                      <a:pt x="62" y="0"/>
                    </a:cubicBezTo>
                    <a:close/>
                    <a:moveTo>
                      <a:pt x="62" y="31"/>
                    </a:moveTo>
                    <a:cubicBezTo>
                      <a:pt x="49" y="31"/>
                      <a:pt x="37" y="39"/>
                      <a:pt x="37" y="60"/>
                    </a:cubicBezTo>
                    <a:cubicBezTo>
                      <a:pt x="37" y="81"/>
                      <a:pt x="50" y="90"/>
                      <a:pt x="62" y="90"/>
                    </a:cubicBezTo>
                    <a:cubicBezTo>
                      <a:pt x="74" y="90"/>
                      <a:pt x="87" y="81"/>
                      <a:pt x="87" y="60"/>
                    </a:cubicBezTo>
                    <a:cubicBezTo>
                      <a:pt x="87" y="39"/>
                      <a:pt x="74" y="31"/>
                      <a:pt x="6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Freeform 50"/>
              <p:cNvSpPr>
                <a:spLocks/>
              </p:cNvSpPr>
              <p:nvPr/>
            </p:nvSpPr>
            <p:spPr bwMode="auto">
              <a:xfrm>
                <a:off x="4722813" y="5191125"/>
                <a:ext cx="236538" cy="236538"/>
              </a:xfrm>
              <a:custGeom>
                <a:avLst/>
                <a:gdLst>
                  <a:gd name="T0" fmla="*/ 81 w 118"/>
                  <a:gd name="T1" fmla="*/ 118 h 119"/>
                  <a:gd name="T2" fmla="*/ 81 w 118"/>
                  <a:gd name="T3" fmla="*/ 101 h 119"/>
                  <a:gd name="T4" fmla="*/ 45 w 118"/>
                  <a:gd name="T5" fmla="*/ 119 h 119"/>
                  <a:gd name="T6" fmla="*/ 0 w 118"/>
                  <a:gd name="T7" fmla="*/ 69 h 119"/>
                  <a:gd name="T8" fmla="*/ 0 w 118"/>
                  <a:gd name="T9" fmla="*/ 0 h 119"/>
                  <a:gd name="T10" fmla="*/ 36 w 118"/>
                  <a:gd name="T11" fmla="*/ 0 h 119"/>
                  <a:gd name="T12" fmla="*/ 36 w 118"/>
                  <a:gd name="T13" fmla="*/ 64 h 119"/>
                  <a:gd name="T14" fmla="*/ 59 w 118"/>
                  <a:gd name="T15" fmla="*/ 88 h 119"/>
                  <a:gd name="T16" fmla="*/ 81 w 118"/>
                  <a:gd name="T17" fmla="*/ 64 h 119"/>
                  <a:gd name="T18" fmla="*/ 81 w 118"/>
                  <a:gd name="T19" fmla="*/ 0 h 119"/>
                  <a:gd name="T20" fmla="*/ 118 w 118"/>
                  <a:gd name="T21" fmla="*/ 0 h 119"/>
                  <a:gd name="T22" fmla="*/ 118 w 118"/>
                  <a:gd name="T23" fmla="*/ 118 h 119"/>
                  <a:gd name="T24" fmla="*/ 81 w 118"/>
                  <a:gd name="T25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19">
                    <a:moveTo>
                      <a:pt x="81" y="118"/>
                    </a:moveTo>
                    <a:cubicBezTo>
                      <a:pt x="81" y="101"/>
                      <a:pt x="81" y="101"/>
                      <a:pt x="81" y="101"/>
                    </a:cubicBezTo>
                    <a:cubicBezTo>
                      <a:pt x="74" y="112"/>
                      <a:pt x="62" y="119"/>
                      <a:pt x="45" y="119"/>
                    </a:cubicBezTo>
                    <a:cubicBezTo>
                      <a:pt x="19" y="119"/>
                      <a:pt x="0" y="101"/>
                      <a:pt x="0" y="6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80"/>
                      <a:pt x="45" y="88"/>
                      <a:pt x="59" y="88"/>
                    </a:cubicBezTo>
                    <a:cubicBezTo>
                      <a:pt x="72" y="88"/>
                      <a:pt x="81" y="80"/>
                      <a:pt x="81" y="64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118"/>
                      <a:pt x="118" y="118"/>
                      <a:pt x="118" y="118"/>
                    </a:cubicBezTo>
                    <a:lnTo>
                      <a:pt x="8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51"/>
              <p:cNvSpPr>
                <a:spLocks/>
              </p:cNvSpPr>
              <p:nvPr/>
            </p:nvSpPr>
            <p:spPr bwMode="auto">
              <a:xfrm>
                <a:off x="5005388" y="5187950"/>
                <a:ext cx="203200" cy="242888"/>
              </a:xfrm>
              <a:custGeom>
                <a:avLst/>
                <a:gdLst>
                  <a:gd name="T0" fmla="*/ 51 w 102"/>
                  <a:gd name="T1" fmla="*/ 0 h 121"/>
                  <a:gd name="T2" fmla="*/ 101 w 102"/>
                  <a:gd name="T3" fmla="*/ 38 h 121"/>
                  <a:gd name="T4" fmla="*/ 64 w 102"/>
                  <a:gd name="T5" fmla="*/ 38 h 121"/>
                  <a:gd name="T6" fmla="*/ 49 w 102"/>
                  <a:gd name="T7" fmla="*/ 28 h 121"/>
                  <a:gd name="T8" fmla="*/ 35 w 102"/>
                  <a:gd name="T9" fmla="*/ 36 h 121"/>
                  <a:gd name="T10" fmla="*/ 102 w 102"/>
                  <a:gd name="T11" fmla="*/ 83 h 121"/>
                  <a:gd name="T12" fmla="*/ 52 w 102"/>
                  <a:gd name="T13" fmla="*/ 121 h 121"/>
                  <a:gd name="T14" fmla="*/ 0 w 102"/>
                  <a:gd name="T15" fmla="*/ 82 h 121"/>
                  <a:gd name="T16" fmla="*/ 37 w 102"/>
                  <a:gd name="T17" fmla="*/ 82 h 121"/>
                  <a:gd name="T18" fmla="*/ 52 w 102"/>
                  <a:gd name="T19" fmla="*/ 92 h 121"/>
                  <a:gd name="T20" fmla="*/ 67 w 102"/>
                  <a:gd name="T21" fmla="*/ 82 h 121"/>
                  <a:gd name="T22" fmla="*/ 0 w 102"/>
                  <a:gd name="T23" fmla="*/ 36 h 121"/>
                  <a:gd name="T24" fmla="*/ 51 w 102"/>
                  <a:gd name="T2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21">
                    <a:moveTo>
                      <a:pt x="51" y="0"/>
                    </a:moveTo>
                    <a:cubicBezTo>
                      <a:pt x="79" y="0"/>
                      <a:pt x="100" y="14"/>
                      <a:pt x="101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4" y="30"/>
                      <a:pt x="58" y="28"/>
                      <a:pt x="49" y="28"/>
                    </a:cubicBezTo>
                    <a:cubicBezTo>
                      <a:pt x="40" y="28"/>
                      <a:pt x="35" y="31"/>
                      <a:pt x="35" y="36"/>
                    </a:cubicBezTo>
                    <a:cubicBezTo>
                      <a:pt x="35" y="55"/>
                      <a:pt x="102" y="41"/>
                      <a:pt x="102" y="83"/>
                    </a:cubicBezTo>
                    <a:cubicBezTo>
                      <a:pt x="102" y="106"/>
                      <a:pt x="80" y="121"/>
                      <a:pt x="52" y="121"/>
                    </a:cubicBezTo>
                    <a:cubicBezTo>
                      <a:pt x="24" y="121"/>
                      <a:pt x="2" y="109"/>
                      <a:pt x="0" y="82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90"/>
                      <a:pt x="44" y="92"/>
                      <a:pt x="52" y="92"/>
                    </a:cubicBezTo>
                    <a:cubicBezTo>
                      <a:pt x="61" y="92"/>
                      <a:pt x="67" y="88"/>
                      <a:pt x="67" y="82"/>
                    </a:cubicBezTo>
                    <a:cubicBezTo>
                      <a:pt x="67" y="64"/>
                      <a:pt x="0" y="77"/>
                      <a:pt x="0" y="36"/>
                    </a:cubicBezTo>
                    <a:cubicBezTo>
                      <a:pt x="0" y="17"/>
                      <a:pt x="17" y="0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5380038" y="5178425"/>
                <a:ext cx="79375" cy="247650"/>
              </a:xfrm>
              <a:custGeom>
                <a:avLst/>
                <a:gdLst>
                  <a:gd name="T0" fmla="*/ 0 w 40"/>
                  <a:gd name="T1" fmla="*/ 20 h 124"/>
                  <a:gd name="T2" fmla="*/ 20 w 40"/>
                  <a:gd name="T3" fmla="*/ 0 h 124"/>
                  <a:gd name="T4" fmla="*/ 40 w 40"/>
                  <a:gd name="T5" fmla="*/ 20 h 124"/>
                  <a:gd name="T6" fmla="*/ 20 w 40"/>
                  <a:gd name="T7" fmla="*/ 40 h 124"/>
                  <a:gd name="T8" fmla="*/ 0 w 40"/>
                  <a:gd name="T9" fmla="*/ 20 h 124"/>
                  <a:gd name="T10" fmla="*/ 0 w 40"/>
                  <a:gd name="T11" fmla="*/ 104 h 124"/>
                  <a:gd name="T12" fmla="*/ 20 w 40"/>
                  <a:gd name="T13" fmla="*/ 85 h 124"/>
                  <a:gd name="T14" fmla="*/ 40 w 40"/>
                  <a:gd name="T15" fmla="*/ 104 h 124"/>
                  <a:gd name="T16" fmla="*/ 20 w 40"/>
                  <a:gd name="T17" fmla="*/ 124 h 124"/>
                  <a:gd name="T18" fmla="*/ 0 w 40"/>
                  <a:gd name="T19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24">
                    <a:moveTo>
                      <a:pt x="0" y="20"/>
                    </a:move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lose/>
                    <a:moveTo>
                      <a:pt x="0" y="104"/>
                    </a:moveTo>
                    <a:cubicBezTo>
                      <a:pt x="0" y="93"/>
                      <a:pt x="9" y="85"/>
                      <a:pt x="20" y="85"/>
                    </a:cubicBezTo>
                    <a:cubicBezTo>
                      <a:pt x="31" y="85"/>
                      <a:pt x="40" y="93"/>
                      <a:pt x="40" y="104"/>
                    </a:cubicBezTo>
                    <a:cubicBezTo>
                      <a:pt x="40" y="115"/>
                      <a:pt x="31" y="124"/>
                      <a:pt x="20" y="124"/>
                    </a:cubicBezTo>
                    <a:cubicBezTo>
                      <a:pt x="9" y="124"/>
                      <a:pt x="0" y="115"/>
                      <a:pt x="0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444750" y="5648325"/>
                <a:ext cx="217488" cy="223838"/>
              </a:xfrm>
              <a:custGeom>
                <a:avLst/>
                <a:gdLst>
                  <a:gd name="T0" fmla="*/ 76 w 109"/>
                  <a:gd name="T1" fmla="*/ 111 h 112"/>
                  <a:gd name="T2" fmla="*/ 76 w 109"/>
                  <a:gd name="T3" fmla="*/ 94 h 112"/>
                  <a:gd name="T4" fmla="*/ 42 w 109"/>
                  <a:gd name="T5" fmla="*/ 112 h 112"/>
                  <a:gd name="T6" fmla="*/ 0 w 109"/>
                  <a:gd name="T7" fmla="*/ 65 h 112"/>
                  <a:gd name="T8" fmla="*/ 0 w 109"/>
                  <a:gd name="T9" fmla="*/ 0 h 112"/>
                  <a:gd name="T10" fmla="*/ 33 w 109"/>
                  <a:gd name="T11" fmla="*/ 0 h 112"/>
                  <a:gd name="T12" fmla="*/ 33 w 109"/>
                  <a:gd name="T13" fmla="*/ 60 h 112"/>
                  <a:gd name="T14" fmla="*/ 55 w 109"/>
                  <a:gd name="T15" fmla="*/ 83 h 112"/>
                  <a:gd name="T16" fmla="*/ 76 w 109"/>
                  <a:gd name="T17" fmla="*/ 60 h 112"/>
                  <a:gd name="T18" fmla="*/ 76 w 109"/>
                  <a:gd name="T19" fmla="*/ 0 h 112"/>
                  <a:gd name="T20" fmla="*/ 109 w 109"/>
                  <a:gd name="T21" fmla="*/ 0 h 112"/>
                  <a:gd name="T22" fmla="*/ 109 w 109"/>
                  <a:gd name="T23" fmla="*/ 111 h 112"/>
                  <a:gd name="T24" fmla="*/ 76 w 109"/>
                  <a:gd name="T25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12">
                    <a:moveTo>
                      <a:pt x="76" y="111"/>
                    </a:moveTo>
                    <a:cubicBezTo>
                      <a:pt x="76" y="94"/>
                      <a:pt x="76" y="94"/>
                      <a:pt x="76" y="94"/>
                    </a:cubicBezTo>
                    <a:cubicBezTo>
                      <a:pt x="69" y="105"/>
                      <a:pt x="58" y="112"/>
                      <a:pt x="42" y="112"/>
                    </a:cubicBezTo>
                    <a:cubicBezTo>
                      <a:pt x="18" y="112"/>
                      <a:pt x="0" y="94"/>
                      <a:pt x="0" y="6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75"/>
                      <a:pt x="42" y="83"/>
                      <a:pt x="55" y="83"/>
                    </a:cubicBezTo>
                    <a:cubicBezTo>
                      <a:pt x="67" y="83"/>
                      <a:pt x="76" y="75"/>
                      <a:pt x="76" y="6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111"/>
                      <a:pt x="109" y="111"/>
                      <a:pt x="109" y="111"/>
                    </a:cubicBezTo>
                    <a:lnTo>
                      <a:pt x="76" y="11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54"/>
              <p:cNvSpPr>
                <a:spLocks/>
              </p:cNvSpPr>
              <p:nvPr/>
            </p:nvSpPr>
            <p:spPr bwMode="auto">
              <a:xfrm>
                <a:off x="2722563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7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6 w 110"/>
                  <a:gd name="T11" fmla="*/ 112 h 112"/>
                  <a:gd name="T12" fmla="*/ 76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0" y="7"/>
                      <a:pt x="52" y="0"/>
                      <a:pt x="67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6" y="112"/>
                      <a:pt x="76" y="112"/>
                      <a:pt x="76" y="11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6" y="37"/>
                      <a:pt x="68" y="29"/>
                      <a:pt x="55" y="29"/>
                    </a:cubicBezTo>
                    <a:cubicBezTo>
                      <a:pt x="42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55"/>
              <p:cNvSpPr>
                <a:spLocks noEditPoints="1"/>
              </p:cNvSpPr>
              <p:nvPr/>
            </p:nvSpPr>
            <p:spPr bwMode="auto">
              <a:xfrm>
                <a:off x="2994025" y="5556250"/>
                <a:ext cx="77788" cy="314325"/>
              </a:xfrm>
              <a:custGeom>
                <a:avLst/>
                <a:gdLst>
                  <a:gd name="T0" fmla="*/ 0 w 39"/>
                  <a:gd name="T1" fmla="*/ 20 h 157"/>
                  <a:gd name="T2" fmla="*/ 19 w 39"/>
                  <a:gd name="T3" fmla="*/ 0 h 157"/>
                  <a:gd name="T4" fmla="*/ 39 w 39"/>
                  <a:gd name="T5" fmla="*/ 20 h 157"/>
                  <a:gd name="T6" fmla="*/ 19 w 39"/>
                  <a:gd name="T7" fmla="*/ 40 h 157"/>
                  <a:gd name="T8" fmla="*/ 0 w 39"/>
                  <a:gd name="T9" fmla="*/ 20 h 157"/>
                  <a:gd name="T10" fmla="*/ 36 w 39"/>
                  <a:gd name="T11" fmla="*/ 46 h 157"/>
                  <a:gd name="T12" fmla="*/ 36 w 39"/>
                  <a:gd name="T13" fmla="*/ 157 h 157"/>
                  <a:gd name="T14" fmla="*/ 3 w 39"/>
                  <a:gd name="T15" fmla="*/ 157 h 157"/>
                  <a:gd name="T16" fmla="*/ 3 w 39"/>
                  <a:gd name="T17" fmla="*/ 46 h 157"/>
                  <a:gd name="T18" fmla="*/ 36 w 39"/>
                  <a:gd name="T19" fmla="*/ 4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7">
                    <a:moveTo>
                      <a:pt x="0" y="20"/>
                    </a:moveTo>
                    <a:cubicBezTo>
                      <a:pt x="0" y="9"/>
                      <a:pt x="8" y="0"/>
                      <a:pt x="19" y="0"/>
                    </a:cubicBezTo>
                    <a:cubicBezTo>
                      <a:pt x="30" y="0"/>
                      <a:pt x="39" y="9"/>
                      <a:pt x="39" y="20"/>
                    </a:cubicBezTo>
                    <a:cubicBezTo>
                      <a:pt x="39" y="31"/>
                      <a:pt x="30" y="40"/>
                      <a:pt x="19" y="40"/>
                    </a:cubicBezTo>
                    <a:cubicBezTo>
                      <a:pt x="8" y="40"/>
                      <a:pt x="0" y="31"/>
                      <a:pt x="0" y="20"/>
                    </a:cubicBezTo>
                    <a:close/>
                    <a:moveTo>
                      <a:pt x="36" y="46"/>
                    </a:moveTo>
                    <a:cubicBezTo>
                      <a:pt x="36" y="157"/>
                      <a:pt x="36" y="157"/>
                      <a:pt x="36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46"/>
                      <a:pt x="3" y="46"/>
                      <a:pt x="3" y="46"/>
                    </a:cubicBezTo>
                    <a:lnTo>
                      <a:pt x="36" y="46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Freeform 56"/>
              <p:cNvSpPr>
                <a:spLocks/>
              </p:cNvSpPr>
              <p:nvPr/>
            </p:nvSpPr>
            <p:spPr bwMode="auto">
              <a:xfrm>
                <a:off x="3097213" y="5648325"/>
                <a:ext cx="244475" cy="222250"/>
              </a:xfrm>
              <a:custGeom>
                <a:avLst/>
                <a:gdLst>
                  <a:gd name="T0" fmla="*/ 77 w 154"/>
                  <a:gd name="T1" fmla="*/ 103 h 140"/>
                  <a:gd name="T2" fmla="*/ 108 w 154"/>
                  <a:gd name="T3" fmla="*/ 0 h 140"/>
                  <a:gd name="T4" fmla="*/ 154 w 154"/>
                  <a:gd name="T5" fmla="*/ 0 h 140"/>
                  <a:gd name="T6" fmla="*/ 105 w 154"/>
                  <a:gd name="T7" fmla="*/ 140 h 140"/>
                  <a:gd name="T8" fmla="*/ 49 w 154"/>
                  <a:gd name="T9" fmla="*/ 140 h 140"/>
                  <a:gd name="T10" fmla="*/ 0 w 154"/>
                  <a:gd name="T11" fmla="*/ 0 h 140"/>
                  <a:gd name="T12" fmla="*/ 46 w 154"/>
                  <a:gd name="T13" fmla="*/ 0 h 140"/>
                  <a:gd name="T14" fmla="*/ 77 w 154"/>
                  <a:gd name="T15" fmla="*/ 10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0">
                    <a:moveTo>
                      <a:pt x="77" y="103"/>
                    </a:moveTo>
                    <a:lnTo>
                      <a:pt x="108" y="0"/>
                    </a:lnTo>
                    <a:lnTo>
                      <a:pt x="154" y="0"/>
                    </a:lnTo>
                    <a:lnTo>
                      <a:pt x="105" y="140"/>
                    </a:lnTo>
                    <a:lnTo>
                      <a:pt x="49" y="140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77" y="103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57"/>
              <p:cNvSpPr>
                <a:spLocks noChangeArrowheads="1"/>
              </p:cNvSpPr>
              <p:nvPr/>
            </p:nvSpPr>
            <p:spPr bwMode="auto">
              <a:xfrm>
                <a:off x="3371850" y="5702300"/>
                <a:ext cx="173038" cy="55563"/>
              </a:xfrm>
              <a:prstGeom prst="rect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Freeform 58"/>
              <p:cNvSpPr>
                <a:spLocks noEditPoints="1"/>
              </p:cNvSpPr>
              <p:nvPr/>
            </p:nvSpPr>
            <p:spPr bwMode="auto">
              <a:xfrm>
                <a:off x="3584575" y="5646738"/>
                <a:ext cx="233363" cy="225425"/>
              </a:xfrm>
              <a:custGeom>
                <a:avLst/>
                <a:gdLst>
                  <a:gd name="T0" fmla="*/ 51 w 117"/>
                  <a:gd name="T1" fmla="*/ 0 h 113"/>
                  <a:gd name="T2" fmla="*/ 83 w 117"/>
                  <a:gd name="T3" fmla="*/ 16 h 113"/>
                  <a:gd name="T4" fmla="*/ 83 w 117"/>
                  <a:gd name="T5" fmla="*/ 1 h 113"/>
                  <a:gd name="T6" fmla="*/ 117 w 117"/>
                  <a:gd name="T7" fmla="*/ 1 h 113"/>
                  <a:gd name="T8" fmla="*/ 117 w 117"/>
                  <a:gd name="T9" fmla="*/ 112 h 113"/>
                  <a:gd name="T10" fmla="*/ 83 w 117"/>
                  <a:gd name="T11" fmla="*/ 112 h 113"/>
                  <a:gd name="T12" fmla="*/ 83 w 117"/>
                  <a:gd name="T13" fmla="*/ 96 h 113"/>
                  <a:gd name="T14" fmla="*/ 51 w 117"/>
                  <a:gd name="T15" fmla="*/ 113 h 113"/>
                  <a:gd name="T16" fmla="*/ 0 w 117"/>
                  <a:gd name="T17" fmla="*/ 57 h 113"/>
                  <a:gd name="T18" fmla="*/ 51 w 117"/>
                  <a:gd name="T19" fmla="*/ 0 h 113"/>
                  <a:gd name="T20" fmla="*/ 59 w 117"/>
                  <a:gd name="T21" fmla="*/ 29 h 113"/>
                  <a:gd name="T22" fmla="*/ 35 w 117"/>
                  <a:gd name="T23" fmla="*/ 57 h 113"/>
                  <a:gd name="T24" fmla="*/ 59 w 117"/>
                  <a:gd name="T25" fmla="*/ 84 h 113"/>
                  <a:gd name="T26" fmla="*/ 83 w 117"/>
                  <a:gd name="T27" fmla="*/ 57 h 113"/>
                  <a:gd name="T28" fmla="*/ 59 w 117"/>
                  <a:gd name="T29" fmla="*/ 2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13">
                    <a:moveTo>
                      <a:pt x="51" y="0"/>
                    </a:moveTo>
                    <a:cubicBezTo>
                      <a:pt x="65" y="0"/>
                      <a:pt x="76" y="6"/>
                      <a:pt x="83" y="16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76" y="106"/>
                      <a:pt x="65" y="113"/>
                      <a:pt x="51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1" y="0"/>
                    </a:cubicBezTo>
                    <a:close/>
                    <a:moveTo>
                      <a:pt x="59" y="29"/>
                    </a:moveTo>
                    <a:cubicBezTo>
                      <a:pt x="47" y="29"/>
                      <a:pt x="35" y="38"/>
                      <a:pt x="35" y="57"/>
                    </a:cubicBezTo>
                    <a:cubicBezTo>
                      <a:pt x="35" y="75"/>
                      <a:pt x="47" y="84"/>
                      <a:pt x="59" y="84"/>
                    </a:cubicBezTo>
                    <a:cubicBezTo>
                      <a:pt x="70" y="84"/>
                      <a:pt x="83" y="75"/>
                      <a:pt x="83" y="57"/>
                    </a:cubicBezTo>
                    <a:cubicBezTo>
                      <a:pt x="83" y="38"/>
                      <a:pt x="70" y="29"/>
                      <a:pt x="59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Freeform 59"/>
              <p:cNvSpPr>
                <a:spLocks/>
              </p:cNvSpPr>
              <p:nvPr/>
            </p:nvSpPr>
            <p:spPr bwMode="auto">
              <a:xfrm>
                <a:off x="3876675" y="5646738"/>
                <a:ext cx="219075" cy="223838"/>
              </a:xfrm>
              <a:custGeom>
                <a:avLst/>
                <a:gdLst>
                  <a:gd name="T0" fmla="*/ 34 w 110"/>
                  <a:gd name="T1" fmla="*/ 1 h 112"/>
                  <a:gd name="T2" fmla="*/ 34 w 110"/>
                  <a:gd name="T3" fmla="*/ 18 h 112"/>
                  <a:gd name="T4" fmla="*/ 68 w 110"/>
                  <a:gd name="T5" fmla="*/ 0 h 112"/>
                  <a:gd name="T6" fmla="*/ 110 w 110"/>
                  <a:gd name="T7" fmla="*/ 47 h 112"/>
                  <a:gd name="T8" fmla="*/ 110 w 110"/>
                  <a:gd name="T9" fmla="*/ 112 h 112"/>
                  <a:gd name="T10" fmla="*/ 77 w 110"/>
                  <a:gd name="T11" fmla="*/ 112 h 112"/>
                  <a:gd name="T12" fmla="*/ 77 w 110"/>
                  <a:gd name="T13" fmla="*/ 52 h 112"/>
                  <a:gd name="T14" fmla="*/ 55 w 110"/>
                  <a:gd name="T15" fmla="*/ 29 h 112"/>
                  <a:gd name="T16" fmla="*/ 34 w 110"/>
                  <a:gd name="T17" fmla="*/ 52 h 112"/>
                  <a:gd name="T18" fmla="*/ 34 w 110"/>
                  <a:gd name="T19" fmla="*/ 112 h 112"/>
                  <a:gd name="T20" fmla="*/ 0 w 110"/>
                  <a:gd name="T21" fmla="*/ 112 h 112"/>
                  <a:gd name="T22" fmla="*/ 0 w 110"/>
                  <a:gd name="T23" fmla="*/ 1 h 112"/>
                  <a:gd name="T24" fmla="*/ 34 w 110"/>
                  <a:gd name="T2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12">
                    <a:moveTo>
                      <a:pt x="34" y="1"/>
                    </a:moveTo>
                    <a:cubicBezTo>
                      <a:pt x="34" y="18"/>
                      <a:pt x="34" y="18"/>
                      <a:pt x="34" y="18"/>
                    </a:cubicBezTo>
                    <a:cubicBezTo>
                      <a:pt x="41" y="7"/>
                      <a:pt x="52" y="0"/>
                      <a:pt x="68" y="0"/>
                    </a:cubicBezTo>
                    <a:cubicBezTo>
                      <a:pt x="92" y="0"/>
                      <a:pt x="110" y="18"/>
                      <a:pt x="110" y="47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37"/>
                      <a:pt x="68" y="29"/>
                      <a:pt x="55" y="29"/>
                    </a:cubicBezTo>
                    <a:cubicBezTo>
                      <a:pt x="43" y="29"/>
                      <a:pt x="34" y="37"/>
                      <a:pt x="34" y="52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Freeform 60"/>
              <p:cNvSpPr>
                <a:spLocks noEditPoints="1"/>
              </p:cNvSpPr>
              <p:nvPr/>
            </p:nvSpPr>
            <p:spPr bwMode="auto">
              <a:xfrm>
                <a:off x="4138613" y="5646738"/>
                <a:ext cx="231775" cy="330200"/>
              </a:xfrm>
              <a:custGeom>
                <a:avLst/>
                <a:gdLst>
                  <a:gd name="T0" fmla="*/ 50 w 116"/>
                  <a:gd name="T1" fmla="*/ 0 h 166"/>
                  <a:gd name="T2" fmla="*/ 82 w 116"/>
                  <a:gd name="T3" fmla="*/ 16 h 166"/>
                  <a:gd name="T4" fmla="*/ 82 w 116"/>
                  <a:gd name="T5" fmla="*/ 1 h 166"/>
                  <a:gd name="T6" fmla="*/ 116 w 116"/>
                  <a:gd name="T7" fmla="*/ 1 h 166"/>
                  <a:gd name="T8" fmla="*/ 116 w 116"/>
                  <a:gd name="T9" fmla="*/ 111 h 166"/>
                  <a:gd name="T10" fmla="*/ 61 w 116"/>
                  <a:gd name="T11" fmla="*/ 166 h 166"/>
                  <a:gd name="T12" fmla="*/ 4 w 116"/>
                  <a:gd name="T13" fmla="*/ 125 h 166"/>
                  <a:gd name="T14" fmla="*/ 37 w 116"/>
                  <a:gd name="T15" fmla="*/ 125 h 166"/>
                  <a:gd name="T16" fmla="*/ 61 w 116"/>
                  <a:gd name="T17" fmla="*/ 137 h 166"/>
                  <a:gd name="T18" fmla="*/ 82 w 116"/>
                  <a:gd name="T19" fmla="*/ 111 h 166"/>
                  <a:gd name="T20" fmla="*/ 82 w 116"/>
                  <a:gd name="T21" fmla="*/ 96 h 166"/>
                  <a:gd name="T22" fmla="*/ 50 w 116"/>
                  <a:gd name="T23" fmla="*/ 113 h 166"/>
                  <a:gd name="T24" fmla="*/ 0 w 116"/>
                  <a:gd name="T25" fmla="*/ 57 h 166"/>
                  <a:gd name="T26" fmla="*/ 50 w 116"/>
                  <a:gd name="T27" fmla="*/ 0 h 166"/>
                  <a:gd name="T28" fmla="*/ 58 w 116"/>
                  <a:gd name="T29" fmla="*/ 29 h 166"/>
                  <a:gd name="T30" fmla="*/ 34 w 116"/>
                  <a:gd name="T31" fmla="*/ 57 h 166"/>
                  <a:gd name="T32" fmla="*/ 58 w 116"/>
                  <a:gd name="T33" fmla="*/ 84 h 166"/>
                  <a:gd name="T34" fmla="*/ 82 w 116"/>
                  <a:gd name="T35" fmla="*/ 57 h 166"/>
                  <a:gd name="T36" fmla="*/ 58 w 116"/>
                  <a:gd name="T37" fmla="*/ 2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166">
                    <a:moveTo>
                      <a:pt x="50" y="0"/>
                    </a:moveTo>
                    <a:cubicBezTo>
                      <a:pt x="64" y="0"/>
                      <a:pt x="75" y="6"/>
                      <a:pt x="82" y="16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16" y="141"/>
                      <a:pt x="101" y="166"/>
                      <a:pt x="61" y="166"/>
                    </a:cubicBezTo>
                    <a:cubicBezTo>
                      <a:pt x="28" y="166"/>
                      <a:pt x="7" y="153"/>
                      <a:pt x="4" y="125"/>
                    </a:cubicBezTo>
                    <a:cubicBezTo>
                      <a:pt x="37" y="125"/>
                      <a:pt x="37" y="125"/>
                      <a:pt x="37" y="125"/>
                    </a:cubicBezTo>
                    <a:cubicBezTo>
                      <a:pt x="41" y="133"/>
                      <a:pt x="49" y="137"/>
                      <a:pt x="61" y="137"/>
                    </a:cubicBezTo>
                    <a:cubicBezTo>
                      <a:pt x="72" y="137"/>
                      <a:pt x="82" y="130"/>
                      <a:pt x="82" y="111"/>
                    </a:cubicBezTo>
                    <a:cubicBezTo>
                      <a:pt x="82" y="96"/>
                      <a:pt x="82" y="96"/>
                      <a:pt x="82" y="96"/>
                    </a:cubicBezTo>
                    <a:cubicBezTo>
                      <a:pt x="75" y="106"/>
                      <a:pt x="64" y="113"/>
                      <a:pt x="50" y="113"/>
                    </a:cubicBezTo>
                    <a:cubicBezTo>
                      <a:pt x="23" y="113"/>
                      <a:pt x="0" y="90"/>
                      <a:pt x="0" y="57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58" y="29"/>
                    </a:moveTo>
                    <a:cubicBezTo>
                      <a:pt x="47" y="29"/>
                      <a:pt x="34" y="38"/>
                      <a:pt x="34" y="57"/>
                    </a:cubicBezTo>
                    <a:cubicBezTo>
                      <a:pt x="34" y="75"/>
                      <a:pt x="47" y="84"/>
                      <a:pt x="58" y="84"/>
                    </a:cubicBezTo>
                    <a:cubicBezTo>
                      <a:pt x="70" y="84"/>
                      <a:pt x="82" y="75"/>
                      <a:pt x="82" y="57"/>
                    </a:cubicBezTo>
                    <a:cubicBezTo>
                      <a:pt x="82" y="38"/>
                      <a:pt x="70" y="29"/>
                      <a:pt x="58" y="29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Freeform 61"/>
              <p:cNvSpPr>
                <a:spLocks noEditPoints="1"/>
              </p:cNvSpPr>
              <p:nvPr/>
            </p:nvSpPr>
            <p:spPr bwMode="auto">
              <a:xfrm>
                <a:off x="4413250" y="5646738"/>
                <a:ext cx="222250" cy="225425"/>
              </a:xfrm>
              <a:custGeom>
                <a:avLst/>
                <a:gdLst>
                  <a:gd name="T0" fmla="*/ 55 w 111"/>
                  <a:gd name="T1" fmla="*/ 113 h 113"/>
                  <a:gd name="T2" fmla="*/ 0 w 111"/>
                  <a:gd name="T3" fmla="*/ 56 h 113"/>
                  <a:gd name="T4" fmla="*/ 55 w 111"/>
                  <a:gd name="T5" fmla="*/ 0 h 113"/>
                  <a:gd name="T6" fmla="*/ 111 w 111"/>
                  <a:gd name="T7" fmla="*/ 57 h 113"/>
                  <a:gd name="T8" fmla="*/ 110 w 111"/>
                  <a:gd name="T9" fmla="*/ 68 h 113"/>
                  <a:gd name="T10" fmla="*/ 34 w 111"/>
                  <a:gd name="T11" fmla="*/ 68 h 113"/>
                  <a:gd name="T12" fmla="*/ 55 w 111"/>
                  <a:gd name="T13" fmla="*/ 84 h 113"/>
                  <a:gd name="T14" fmla="*/ 71 w 111"/>
                  <a:gd name="T15" fmla="*/ 76 h 113"/>
                  <a:gd name="T16" fmla="*/ 108 w 111"/>
                  <a:gd name="T17" fmla="*/ 76 h 113"/>
                  <a:gd name="T18" fmla="*/ 55 w 111"/>
                  <a:gd name="T19" fmla="*/ 113 h 113"/>
                  <a:gd name="T20" fmla="*/ 35 w 111"/>
                  <a:gd name="T21" fmla="*/ 46 h 113"/>
                  <a:gd name="T22" fmla="*/ 76 w 111"/>
                  <a:gd name="T23" fmla="*/ 46 h 113"/>
                  <a:gd name="T24" fmla="*/ 55 w 111"/>
                  <a:gd name="T25" fmla="*/ 29 h 113"/>
                  <a:gd name="T26" fmla="*/ 35 w 111"/>
                  <a:gd name="T27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1" h="113">
                    <a:moveTo>
                      <a:pt x="55" y="113"/>
                    </a:moveTo>
                    <a:cubicBezTo>
                      <a:pt x="23" y="113"/>
                      <a:pt x="0" y="91"/>
                      <a:pt x="0" y="56"/>
                    </a:cubicBezTo>
                    <a:cubicBezTo>
                      <a:pt x="0" y="22"/>
                      <a:pt x="23" y="0"/>
                      <a:pt x="55" y="0"/>
                    </a:cubicBezTo>
                    <a:cubicBezTo>
                      <a:pt x="86" y="0"/>
                      <a:pt x="111" y="20"/>
                      <a:pt x="111" y="57"/>
                    </a:cubicBezTo>
                    <a:cubicBezTo>
                      <a:pt x="111" y="60"/>
                      <a:pt x="111" y="64"/>
                      <a:pt x="110" y="68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36" y="77"/>
                      <a:pt x="43" y="84"/>
                      <a:pt x="55" y="84"/>
                    </a:cubicBezTo>
                    <a:cubicBezTo>
                      <a:pt x="64" y="84"/>
                      <a:pt x="67" y="81"/>
                      <a:pt x="71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1" y="98"/>
                      <a:pt x="81" y="113"/>
                      <a:pt x="55" y="113"/>
                    </a:cubicBezTo>
                    <a:close/>
                    <a:moveTo>
                      <a:pt x="35" y="46"/>
                    </a:moveTo>
                    <a:cubicBezTo>
                      <a:pt x="76" y="46"/>
                      <a:pt x="76" y="46"/>
                      <a:pt x="76" y="46"/>
                    </a:cubicBezTo>
                    <a:cubicBezTo>
                      <a:pt x="75" y="36"/>
                      <a:pt x="66" y="29"/>
                      <a:pt x="55" y="29"/>
                    </a:cubicBezTo>
                    <a:cubicBezTo>
                      <a:pt x="44" y="29"/>
                      <a:pt x="36" y="36"/>
                      <a:pt x="35" y="46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62"/>
              <p:cNvSpPr>
                <a:spLocks/>
              </p:cNvSpPr>
              <p:nvPr/>
            </p:nvSpPr>
            <p:spPr bwMode="auto">
              <a:xfrm>
                <a:off x="4679950" y="5646738"/>
                <a:ext cx="128588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4830763" y="5646738"/>
                <a:ext cx="190500" cy="225425"/>
              </a:xfrm>
              <a:custGeom>
                <a:avLst/>
                <a:gdLst>
                  <a:gd name="T0" fmla="*/ 48 w 95"/>
                  <a:gd name="T1" fmla="*/ 0 h 113"/>
                  <a:gd name="T2" fmla="*/ 95 w 95"/>
                  <a:gd name="T3" fmla="*/ 36 h 113"/>
                  <a:gd name="T4" fmla="*/ 60 w 95"/>
                  <a:gd name="T5" fmla="*/ 36 h 113"/>
                  <a:gd name="T6" fmla="*/ 46 w 95"/>
                  <a:gd name="T7" fmla="*/ 26 h 113"/>
                  <a:gd name="T8" fmla="*/ 33 w 95"/>
                  <a:gd name="T9" fmla="*/ 35 h 113"/>
                  <a:gd name="T10" fmla="*/ 95 w 95"/>
                  <a:gd name="T11" fmla="*/ 78 h 113"/>
                  <a:gd name="T12" fmla="*/ 49 w 95"/>
                  <a:gd name="T13" fmla="*/ 113 h 113"/>
                  <a:gd name="T14" fmla="*/ 0 w 95"/>
                  <a:gd name="T15" fmla="*/ 77 h 113"/>
                  <a:gd name="T16" fmla="*/ 35 w 95"/>
                  <a:gd name="T17" fmla="*/ 77 h 113"/>
                  <a:gd name="T18" fmla="*/ 49 w 95"/>
                  <a:gd name="T19" fmla="*/ 87 h 113"/>
                  <a:gd name="T20" fmla="*/ 62 w 95"/>
                  <a:gd name="T21" fmla="*/ 77 h 113"/>
                  <a:gd name="T22" fmla="*/ 0 w 95"/>
                  <a:gd name="T23" fmla="*/ 35 h 113"/>
                  <a:gd name="T24" fmla="*/ 48 w 95"/>
                  <a:gd name="T2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13">
                    <a:moveTo>
                      <a:pt x="48" y="0"/>
                    </a:moveTo>
                    <a:cubicBezTo>
                      <a:pt x="74" y="0"/>
                      <a:pt x="93" y="14"/>
                      <a:pt x="95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59" y="28"/>
                      <a:pt x="54" y="26"/>
                      <a:pt x="46" y="26"/>
                    </a:cubicBezTo>
                    <a:cubicBezTo>
                      <a:pt x="38" y="26"/>
                      <a:pt x="33" y="29"/>
                      <a:pt x="33" y="35"/>
                    </a:cubicBezTo>
                    <a:cubicBezTo>
                      <a:pt x="33" y="52"/>
                      <a:pt x="95" y="39"/>
                      <a:pt x="95" y="78"/>
                    </a:cubicBezTo>
                    <a:cubicBezTo>
                      <a:pt x="95" y="99"/>
                      <a:pt x="75" y="113"/>
                      <a:pt x="49" y="113"/>
                    </a:cubicBezTo>
                    <a:cubicBezTo>
                      <a:pt x="23" y="113"/>
                      <a:pt x="2" y="102"/>
                      <a:pt x="0" y="77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6" y="84"/>
                      <a:pt x="41" y="87"/>
                      <a:pt x="49" y="87"/>
                    </a:cubicBezTo>
                    <a:cubicBezTo>
                      <a:pt x="57" y="87"/>
                      <a:pt x="62" y="83"/>
                      <a:pt x="62" y="77"/>
                    </a:cubicBezTo>
                    <a:cubicBezTo>
                      <a:pt x="62" y="60"/>
                      <a:pt x="0" y="73"/>
                      <a:pt x="0" y="35"/>
                    </a:cubicBezTo>
                    <a:cubicBezTo>
                      <a:pt x="0" y="16"/>
                      <a:pt x="16" y="0"/>
                      <a:pt x="48" y="0"/>
                    </a:cubicBez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64"/>
              <p:cNvSpPr>
                <a:spLocks noChangeArrowheads="1"/>
              </p:cNvSpPr>
              <p:nvPr/>
            </p:nvSpPr>
            <p:spPr bwMode="auto">
              <a:xfrm>
                <a:off x="5051425" y="5795963"/>
                <a:ext cx="73025" cy="74613"/>
              </a:xfrm>
              <a:prstGeom prst="ellipse">
                <a:avLst/>
              </a:pr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Freeform 65"/>
              <p:cNvSpPr>
                <a:spLocks/>
              </p:cNvSpPr>
              <p:nvPr/>
            </p:nvSpPr>
            <p:spPr bwMode="auto">
              <a:xfrm>
                <a:off x="5146675" y="5559425"/>
                <a:ext cx="117475" cy="311150"/>
              </a:xfrm>
              <a:custGeom>
                <a:avLst/>
                <a:gdLst>
                  <a:gd name="T0" fmla="*/ 0 w 59"/>
                  <a:gd name="T1" fmla="*/ 72 h 155"/>
                  <a:gd name="T2" fmla="*/ 0 w 59"/>
                  <a:gd name="T3" fmla="*/ 44 h 155"/>
                  <a:gd name="T4" fmla="*/ 11 w 59"/>
                  <a:gd name="T5" fmla="*/ 44 h 155"/>
                  <a:gd name="T6" fmla="*/ 11 w 59"/>
                  <a:gd name="T7" fmla="*/ 40 h 155"/>
                  <a:gd name="T8" fmla="*/ 57 w 59"/>
                  <a:gd name="T9" fmla="*/ 0 h 155"/>
                  <a:gd name="T10" fmla="*/ 57 w 59"/>
                  <a:gd name="T11" fmla="*/ 29 h 155"/>
                  <a:gd name="T12" fmla="*/ 44 w 59"/>
                  <a:gd name="T13" fmla="*/ 40 h 155"/>
                  <a:gd name="T14" fmla="*/ 44 w 59"/>
                  <a:gd name="T15" fmla="*/ 44 h 155"/>
                  <a:gd name="T16" fmla="*/ 59 w 59"/>
                  <a:gd name="T17" fmla="*/ 44 h 155"/>
                  <a:gd name="T18" fmla="*/ 59 w 59"/>
                  <a:gd name="T19" fmla="*/ 72 h 155"/>
                  <a:gd name="T20" fmla="*/ 44 w 59"/>
                  <a:gd name="T21" fmla="*/ 72 h 155"/>
                  <a:gd name="T22" fmla="*/ 44 w 59"/>
                  <a:gd name="T23" fmla="*/ 155 h 155"/>
                  <a:gd name="T24" fmla="*/ 11 w 59"/>
                  <a:gd name="T25" fmla="*/ 155 h 155"/>
                  <a:gd name="T26" fmla="*/ 11 w 59"/>
                  <a:gd name="T27" fmla="*/ 72 h 155"/>
                  <a:gd name="T28" fmla="*/ 0 w 59"/>
                  <a:gd name="T29" fmla="*/ 7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155">
                    <a:moveTo>
                      <a:pt x="0" y="72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12"/>
                      <a:pt x="25" y="0"/>
                      <a:pt x="57" y="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48" y="29"/>
                      <a:pt x="44" y="31"/>
                      <a:pt x="44" y="40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72"/>
                      <a:pt x="11" y="72"/>
                      <a:pt x="11" y="72"/>
                    </a:cubicBez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Freeform 66"/>
              <p:cNvSpPr>
                <a:spLocks/>
              </p:cNvSpPr>
              <p:nvPr/>
            </p:nvSpPr>
            <p:spPr bwMode="auto">
              <a:xfrm>
                <a:off x="5300663" y="5646738"/>
                <a:ext cx="130175" cy="223838"/>
              </a:xfrm>
              <a:custGeom>
                <a:avLst/>
                <a:gdLst>
                  <a:gd name="T0" fmla="*/ 0 w 65"/>
                  <a:gd name="T1" fmla="*/ 112 h 112"/>
                  <a:gd name="T2" fmla="*/ 0 w 65"/>
                  <a:gd name="T3" fmla="*/ 1 h 112"/>
                  <a:gd name="T4" fmla="*/ 34 w 65"/>
                  <a:gd name="T5" fmla="*/ 1 h 112"/>
                  <a:gd name="T6" fmla="*/ 34 w 65"/>
                  <a:gd name="T7" fmla="*/ 22 h 112"/>
                  <a:gd name="T8" fmla="*/ 65 w 65"/>
                  <a:gd name="T9" fmla="*/ 0 h 112"/>
                  <a:gd name="T10" fmla="*/ 65 w 65"/>
                  <a:gd name="T11" fmla="*/ 35 h 112"/>
                  <a:gd name="T12" fmla="*/ 57 w 65"/>
                  <a:gd name="T13" fmla="*/ 35 h 112"/>
                  <a:gd name="T14" fmla="*/ 34 w 65"/>
                  <a:gd name="T15" fmla="*/ 59 h 112"/>
                  <a:gd name="T16" fmla="*/ 34 w 65"/>
                  <a:gd name="T17" fmla="*/ 112 h 112"/>
                  <a:gd name="T18" fmla="*/ 0 w 65"/>
                  <a:gd name="T1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12">
                    <a:moveTo>
                      <a:pt x="0" y="11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1" y="9"/>
                      <a:pt x="52" y="0"/>
                      <a:pt x="65" y="0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42" y="35"/>
                      <a:pt x="34" y="40"/>
                      <a:pt x="34" y="59"/>
                    </a:cubicBezTo>
                    <a:cubicBezTo>
                      <a:pt x="34" y="112"/>
                      <a:pt x="34" y="112"/>
                      <a:pt x="34" y="112"/>
                    </a:cubicBez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14BA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3075494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r 9"/>
          <p:cNvGrpSpPr/>
          <p:nvPr/>
        </p:nvGrpSpPr>
        <p:grpSpPr>
          <a:xfrm>
            <a:off x="3128563" y="2766485"/>
            <a:ext cx="2896640" cy="1334312"/>
            <a:chOff x="2282825" y="2911475"/>
            <a:chExt cx="3267076" cy="1504950"/>
          </a:xfrm>
        </p:grpSpPr>
        <p:grpSp>
          <p:nvGrpSpPr>
            <p:cNvPr id="11" name="Grouper 10"/>
            <p:cNvGrpSpPr/>
            <p:nvPr/>
          </p:nvGrpSpPr>
          <p:grpSpPr>
            <a:xfrm>
              <a:off x="3778250" y="2911475"/>
              <a:ext cx="1506538" cy="1504950"/>
              <a:chOff x="3778250" y="2911475"/>
              <a:chExt cx="1506538" cy="1504950"/>
            </a:xfrm>
          </p:grpSpPr>
          <p:sp>
            <p:nvSpPr>
              <p:cNvPr id="17" name="Freeform 67"/>
              <p:cNvSpPr>
                <a:spLocks/>
              </p:cNvSpPr>
              <p:nvPr/>
            </p:nvSpPr>
            <p:spPr bwMode="auto">
              <a:xfrm>
                <a:off x="4541838" y="3576638"/>
                <a:ext cx="80963" cy="76200"/>
              </a:xfrm>
              <a:custGeom>
                <a:avLst/>
                <a:gdLst>
                  <a:gd name="T0" fmla="*/ 41 w 41"/>
                  <a:gd name="T1" fmla="*/ 19 h 38"/>
                  <a:gd name="T2" fmla="*/ 20 w 41"/>
                  <a:gd name="T3" fmla="*/ 0 h 38"/>
                  <a:gd name="T4" fmla="*/ 0 w 41"/>
                  <a:gd name="T5" fmla="*/ 0 h 38"/>
                  <a:gd name="T6" fmla="*/ 0 w 41"/>
                  <a:gd name="T7" fmla="*/ 38 h 38"/>
                  <a:gd name="T8" fmla="*/ 20 w 41"/>
                  <a:gd name="T9" fmla="*/ 38 h 38"/>
                  <a:gd name="T10" fmla="*/ 41 w 41"/>
                  <a:gd name="T1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8">
                    <a:moveTo>
                      <a:pt x="41" y="19"/>
                    </a:moveTo>
                    <a:cubicBezTo>
                      <a:pt x="41" y="8"/>
                      <a:pt x="34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34" y="38"/>
                      <a:pt x="41" y="31"/>
                      <a:pt x="4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778250" y="2911475"/>
                <a:ext cx="1506538" cy="1504950"/>
              </a:xfrm>
              <a:custGeom>
                <a:avLst/>
                <a:gdLst>
                  <a:gd name="T0" fmla="*/ 56 w 754"/>
                  <a:gd name="T1" fmla="*/ 275 h 753"/>
                  <a:gd name="T2" fmla="*/ 698 w 754"/>
                  <a:gd name="T3" fmla="*/ 478 h 753"/>
                  <a:gd name="T4" fmla="*/ 255 w 754"/>
                  <a:gd name="T5" fmla="*/ 431 h 753"/>
                  <a:gd name="T6" fmla="*/ 236 w 754"/>
                  <a:gd name="T7" fmla="*/ 354 h 753"/>
                  <a:gd name="T8" fmla="*/ 189 w 754"/>
                  <a:gd name="T9" fmla="*/ 431 h 753"/>
                  <a:gd name="T10" fmla="*/ 155 w 754"/>
                  <a:gd name="T11" fmla="*/ 431 h 753"/>
                  <a:gd name="T12" fmla="*/ 136 w 754"/>
                  <a:gd name="T13" fmla="*/ 319 h 753"/>
                  <a:gd name="T14" fmla="*/ 196 w 754"/>
                  <a:gd name="T15" fmla="*/ 407 h 753"/>
                  <a:gd name="T16" fmla="*/ 255 w 754"/>
                  <a:gd name="T17" fmla="*/ 319 h 753"/>
                  <a:gd name="T18" fmla="*/ 341 w 754"/>
                  <a:gd name="T19" fmla="*/ 333 h 753"/>
                  <a:gd name="T20" fmla="*/ 297 w 754"/>
                  <a:gd name="T21" fmla="*/ 367 h 753"/>
                  <a:gd name="T22" fmla="*/ 336 w 754"/>
                  <a:gd name="T23" fmla="*/ 381 h 753"/>
                  <a:gd name="T24" fmla="*/ 297 w 754"/>
                  <a:gd name="T25" fmla="*/ 417 h 753"/>
                  <a:gd name="T26" fmla="*/ 341 w 754"/>
                  <a:gd name="T27" fmla="*/ 431 h 753"/>
                  <a:gd name="T28" fmla="*/ 279 w 754"/>
                  <a:gd name="T29" fmla="*/ 319 h 753"/>
                  <a:gd name="T30" fmla="*/ 341 w 754"/>
                  <a:gd name="T31" fmla="*/ 333 h 753"/>
                  <a:gd name="T32" fmla="*/ 393 w 754"/>
                  <a:gd name="T33" fmla="*/ 386 h 753"/>
                  <a:gd name="T34" fmla="*/ 382 w 754"/>
                  <a:gd name="T35" fmla="*/ 431 h 753"/>
                  <a:gd name="T36" fmla="*/ 363 w 754"/>
                  <a:gd name="T37" fmla="*/ 319 h 753"/>
                  <a:gd name="T38" fmla="*/ 442 w 754"/>
                  <a:gd name="T39" fmla="*/ 352 h 753"/>
                  <a:gd name="T40" fmla="*/ 443 w 754"/>
                  <a:gd name="T41" fmla="*/ 431 h 753"/>
                  <a:gd name="T42" fmla="*/ 516 w 754"/>
                  <a:gd name="T43" fmla="*/ 416 h 753"/>
                  <a:gd name="T44" fmla="*/ 568 w 754"/>
                  <a:gd name="T45" fmla="*/ 399 h 753"/>
                  <a:gd name="T46" fmla="*/ 459 w 754"/>
                  <a:gd name="T47" fmla="*/ 375 h 753"/>
                  <a:gd name="T48" fmla="*/ 568 w 754"/>
                  <a:gd name="T49" fmla="*/ 351 h 753"/>
                  <a:gd name="T50" fmla="*/ 516 w 754"/>
                  <a:gd name="T51" fmla="*/ 334 h 753"/>
                  <a:gd name="T52" fmla="*/ 516 w 754"/>
                  <a:gd name="T53" fmla="*/ 416 h 753"/>
                  <a:gd name="T54" fmla="*/ 590 w 754"/>
                  <a:gd name="T55" fmla="*/ 431 h 753"/>
                  <a:gd name="T56" fmla="*/ 608 w 754"/>
                  <a:gd name="T57" fmla="*/ 319 h 753"/>
                  <a:gd name="T58" fmla="*/ 599 w 754"/>
                  <a:gd name="T59" fmla="*/ 307 h 753"/>
                  <a:gd name="T60" fmla="*/ 599 w 754"/>
                  <a:gd name="T61" fmla="*/ 283 h 753"/>
                  <a:gd name="T62" fmla="*/ 599 w 754"/>
                  <a:gd name="T63" fmla="*/ 30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54" h="753">
                    <a:moveTo>
                      <a:pt x="479" y="56"/>
                    </a:moveTo>
                    <a:cubicBezTo>
                      <a:pt x="302" y="0"/>
                      <a:pt x="112" y="98"/>
                      <a:pt x="56" y="275"/>
                    </a:cubicBezTo>
                    <a:cubicBezTo>
                      <a:pt x="0" y="452"/>
                      <a:pt x="99" y="641"/>
                      <a:pt x="276" y="697"/>
                    </a:cubicBezTo>
                    <a:cubicBezTo>
                      <a:pt x="452" y="753"/>
                      <a:pt x="642" y="655"/>
                      <a:pt x="698" y="478"/>
                    </a:cubicBezTo>
                    <a:cubicBezTo>
                      <a:pt x="754" y="301"/>
                      <a:pt x="656" y="112"/>
                      <a:pt x="479" y="56"/>
                    </a:cubicBezTo>
                    <a:close/>
                    <a:moveTo>
                      <a:pt x="255" y="431"/>
                    </a:moveTo>
                    <a:cubicBezTo>
                      <a:pt x="236" y="431"/>
                      <a:pt x="236" y="431"/>
                      <a:pt x="236" y="43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02" y="431"/>
                      <a:pt x="202" y="431"/>
                      <a:pt x="202" y="431"/>
                    </a:cubicBezTo>
                    <a:cubicBezTo>
                      <a:pt x="189" y="431"/>
                      <a:pt x="189" y="431"/>
                      <a:pt x="189" y="431"/>
                    </a:cubicBezTo>
                    <a:cubicBezTo>
                      <a:pt x="155" y="354"/>
                      <a:pt x="155" y="354"/>
                      <a:pt x="155" y="354"/>
                    </a:cubicBezTo>
                    <a:cubicBezTo>
                      <a:pt x="155" y="431"/>
                      <a:pt x="155" y="431"/>
                      <a:pt x="155" y="431"/>
                    </a:cubicBezTo>
                    <a:cubicBezTo>
                      <a:pt x="136" y="431"/>
                      <a:pt x="136" y="431"/>
                      <a:pt x="136" y="431"/>
                    </a:cubicBezTo>
                    <a:cubicBezTo>
                      <a:pt x="136" y="319"/>
                      <a:pt x="136" y="319"/>
                      <a:pt x="136" y="319"/>
                    </a:cubicBezTo>
                    <a:cubicBezTo>
                      <a:pt x="156" y="319"/>
                      <a:pt x="156" y="319"/>
                      <a:pt x="156" y="319"/>
                    </a:cubicBezTo>
                    <a:cubicBezTo>
                      <a:pt x="196" y="407"/>
                      <a:pt x="196" y="407"/>
                      <a:pt x="196" y="407"/>
                    </a:cubicBezTo>
                    <a:cubicBezTo>
                      <a:pt x="235" y="319"/>
                      <a:pt x="235" y="319"/>
                      <a:pt x="235" y="319"/>
                    </a:cubicBezTo>
                    <a:cubicBezTo>
                      <a:pt x="255" y="319"/>
                      <a:pt x="255" y="319"/>
                      <a:pt x="255" y="319"/>
                    </a:cubicBezTo>
                    <a:lnTo>
                      <a:pt x="255" y="431"/>
                    </a:lnTo>
                    <a:close/>
                    <a:moveTo>
                      <a:pt x="341" y="333"/>
                    </a:moveTo>
                    <a:cubicBezTo>
                      <a:pt x="297" y="333"/>
                      <a:pt x="297" y="333"/>
                      <a:pt x="297" y="333"/>
                    </a:cubicBezTo>
                    <a:cubicBezTo>
                      <a:pt x="297" y="367"/>
                      <a:pt x="297" y="367"/>
                      <a:pt x="297" y="367"/>
                    </a:cubicBezTo>
                    <a:cubicBezTo>
                      <a:pt x="336" y="367"/>
                      <a:pt x="336" y="367"/>
                      <a:pt x="336" y="367"/>
                    </a:cubicBezTo>
                    <a:cubicBezTo>
                      <a:pt x="336" y="381"/>
                      <a:pt x="336" y="381"/>
                      <a:pt x="336" y="381"/>
                    </a:cubicBezTo>
                    <a:cubicBezTo>
                      <a:pt x="297" y="381"/>
                      <a:pt x="297" y="381"/>
                      <a:pt x="297" y="381"/>
                    </a:cubicBezTo>
                    <a:cubicBezTo>
                      <a:pt x="297" y="417"/>
                      <a:pt x="297" y="417"/>
                      <a:pt x="297" y="417"/>
                    </a:cubicBezTo>
                    <a:cubicBezTo>
                      <a:pt x="341" y="417"/>
                      <a:pt x="341" y="417"/>
                      <a:pt x="341" y="417"/>
                    </a:cubicBezTo>
                    <a:cubicBezTo>
                      <a:pt x="341" y="431"/>
                      <a:pt x="341" y="431"/>
                      <a:pt x="341" y="431"/>
                    </a:cubicBezTo>
                    <a:cubicBezTo>
                      <a:pt x="279" y="431"/>
                      <a:pt x="279" y="431"/>
                      <a:pt x="279" y="431"/>
                    </a:cubicBezTo>
                    <a:cubicBezTo>
                      <a:pt x="279" y="319"/>
                      <a:pt x="279" y="319"/>
                      <a:pt x="279" y="319"/>
                    </a:cubicBezTo>
                    <a:cubicBezTo>
                      <a:pt x="341" y="319"/>
                      <a:pt x="341" y="319"/>
                      <a:pt x="341" y="319"/>
                    </a:cubicBezTo>
                    <a:lnTo>
                      <a:pt x="341" y="333"/>
                    </a:lnTo>
                    <a:close/>
                    <a:moveTo>
                      <a:pt x="421" y="431"/>
                    </a:moveTo>
                    <a:cubicBezTo>
                      <a:pt x="393" y="386"/>
                      <a:pt x="393" y="386"/>
                      <a:pt x="393" y="386"/>
                    </a:cubicBezTo>
                    <a:cubicBezTo>
                      <a:pt x="382" y="386"/>
                      <a:pt x="382" y="386"/>
                      <a:pt x="382" y="386"/>
                    </a:cubicBezTo>
                    <a:cubicBezTo>
                      <a:pt x="382" y="431"/>
                      <a:pt x="382" y="431"/>
                      <a:pt x="382" y="431"/>
                    </a:cubicBezTo>
                    <a:cubicBezTo>
                      <a:pt x="363" y="431"/>
                      <a:pt x="363" y="431"/>
                      <a:pt x="363" y="431"/>
                    </a:cubicBezTo>
                    <a:cubicBezTo>
                      <a:pt x="363" y="319"/>
                      <a:pt x="363" y="319"/>
                      <a:pt x="363" y="319"/>
                    </a:cubicBezTo>
                    <a:cubicBezTo>
                      <a:pt x="402" y="319"/>
                      <a:pt x="402" y="319"/>
                      <a:pt x="402" y="319"/>
                    </a:cubicBezTo>
                    <a:cubicBezTo>
                      <a:pt x="428" y="319"/>
                      <a:pt x="442" y="334"/>
                      <a:pt x="442" y="352"/>
                    </a:cubicBezTo>
                    <a:cubicBezTo>
                      <a:pt x="442" y="366"/>
                      <a:pt x="434" y="381"/>
                      <a:pt x="414" y="385"/>
                    </a:cubicBezTo>
                    <a:cubicBezTo>
                      <a:pt x="443" y="431"/>
                      <a:pt x="443" y="431"/>
                      <a:pt x="443" y="431"/>
                    </a:cubicBezTo>
                    <a:lnTo>
                      <a:pt x="421" y="431"/>
                    </a:lnTo>
                    <a:close/>
                    <a:moveTo>
                      <a:pt x="516" y="416"/>
                    </a:moveTo>
                    <a:cubicBezTo>
                      <a:pt x="530" y="416"/>
                      <a:pt x="540" y="410"/>
                      <a:pt x="546" y="399"/>
                    </a:cubicBezTo>
                    <a:cubicBezTo>
                      <a:pt x="568" y="399"/>
                      <a:pt x="568" y="399"/>
                      <a:pt x="568" y="399"/>
                    </a:cubicBezTo>
                    <a:cubicBezTo>
                      <a:pt x="560" y="421"/>
                      <a:pt x="540" y="432"/>
                      <a:pt x="516" y="432"/>
                    </a:cubicBezTo>
                    <a:cubicBezTo>
                      <a:pt x="485" y="432"/>
                      <a:pt x="459" y="409"/>
                      <a:pt x="459" y="375"/>
                    </a:cubicBezTo>
                    <a:cubicBezTo>
                      <a:pt x="459" y="341"/>
                      <a:pt x="485" y="318"/>
                      <a:pt x="516" y="318"/>
                    </a:cubicBezTo>
                    <a:cubicBezTo>
                      <a:pt x="540" y="318"/>
                      <a:pt x="560" y="329"/>
                      <a:pt x="568" y="351"/>
                    </a:cubicBezTo>
                    <a:cubicBezTo>
                      <a:pt x="546" y="351"/>
                      <a:pt x="546" y="351"/>
                      <a:pt x="546" y="351"/>
                    </a:cubicBezTo>
                    <a:cubicBezTo>
                      <a:pt x="540" y="340"/>
                      <a:pt x="530" y="334"/>
                      <a:pt x="516" y="334"/>
                    </a:cubicBezTo>
                    <a:cubicBezTo>
                      <a:pt x="494" y="334"/>
                      <a:pt x="478" y="350"/>
                      <a:pt x="478" y="375"/>
                    </a:cubicBezTo>
                    <a:cubicBezTo>
                      <a:pt x="478" y="400"/>
                      <a:pt x="494" y="416"/>
                      <a:pt x="516" y="416"/>
                    </a:cubicBezTo>
                    <a:close/>
                    <a:moveTo>
                      <a:pt x="608" y="431"/>
                    </a:moveTo>
                    <a:cubicBezTo>
                      <a:pt x="590" y="431"/>
                      <a:pt x="590" y="431"/>
                      <a:pt x="590" y="431"/>
                    </a:cubicBezTo>
                    <a:cubicBezTo>
                      <a:pt x="590" y="319"/>
                      <a:pt x="590" y="319"/>
                      <a:pt x="590" y="319"/>
                    </a:cubicBezTo>
                    <a:cubicBezTo>
                      <a:pt x="608" y="319"/>
                      <a:pt x="608" y="319"/>
                      <a:pt x="608" y="319"/>
                    </a:cubicBezTo>
                    <a:lnTo>
                      <a:pt x="608" y="431"/>
                    </a:lnTo>
                    <a:close/>
                    <a:moveTo>
                      <a:pt x="599" y="307"/>
                    </a:moveTo>
                    <a:cubicBezTo>
                      <a:pt x="592" y="307"/>
                      <a:pt x="587" y="302"/>
                      <a:pt x="587" y="295"/>
                    </a:cubicBezTo>
                    <a:cubicBezTo>
                      <a:pt x="587" y="289"/>
                      <a:pt x="592" y="283"/>
                      <a:pt x="599" y="283"/>
                    </a:cubicBezTo>
                    <a:cubicBezTo>
                      <a:pt x="605" y="283"/>
                      <a:pt x="611" y="289"/>
                      <a:pt x="611" y="295"/>
                    </a:cubicBezTo>
                    <a:cubicBezTo>
                      <a:pt x="611" y="302"/>
                      <a:pt x="605" y="307"/>
                      <a:pt x="599" y="3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fr-FR" sz="135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Freeform 69"/>
            <p:cNvSpPr>
              <a:spLocks noEditPoints="1"/>
            </p:cNvSpPr>
            <p:nvPr/>
          </p:nvSpPr>
          <p:spPr bwMode="auto">
            <a:xfrm>
              <a:off x="2282825" y="2911475"/>
              <a:ext cx="1506538" cy="1504950"/>
            </a:xfrm>
            <a:custGeom>
              <a:avLst/>
              <a:gdLst>
                <a:gd name="T0" fmla="*/ 276 w 754"/>
                <a:gd name="T1" fmla="*/ 697 h 753"/>
                <a:gd name="T2" fmla="*/ 56 w 754"/>
                <a:gd name="T3" fmla="*/ 275 h 753"/>
                <a:gd name="T4" fmla="*/ 479 w 754"/>
                <a:gd name="T5" fmla="*/ 56 h 753"/>
                <a:gd name="T6" fmla="*/ 698 w 754"/>
                <a:gd name="T7" fmla="*/ 478 h 753"/>
                <a:gd name="T8" fmla="*/ 276 w 754"/>
                <a:gd name="T9" fmla="*/ 697 h 753"/>
                <a:gd name="T10" fmla="*/ 472 w 754"/>
                <a:gd name="T11" fmla="*/ 75 h 753"/>
                <a:gd name="T12" fmla="*/ 76 w 754"/>
                <a:gd name="T13" fmla="*/ 281 h 753"/>
                <a:gd name="T14" fmla="*/ 282 w 754"/>
                <a:gd name="T15" fmla="*/ 678 h 753"/>
                <a:gd name="T16" fmla="*/ 678 w 754"/>
                <a:gd name="T17" fmla="*/ 472 h 753"/>
                <a:gd name="T18" fmla="*/ 472 w 754"/>
                <a:gd name="T19" fmla="*/ 7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4" h="753">
                  <a:moveTo>
                    <a:pt x="276" y="697"/>
                  </a:moveTo>
                  <a:cubicBezTo>
                    <a:pt x="99" y="641"/>
                    <a:pt x="0" y="452"/>
                    <a:pt x="56" y="275"/>
                  </a:cubicBezTo>
                  <a:cubicBezTo>
                    <a:pt x="112" y="98"/>
                    <a:pt x="302" y="0"/>
                    <a:pt x="479" y="56"/>
                  </a:cubicBezTo>
                  <a:cubicBezTo>
                    <a:pt x="655" y="112"/>
                    <a:pt x="754" y="301"/>
                    <a:pt x="698" y="478"/>
                  </a:cubicBezTo>
                  <a:cubicBezTo>
                    <a:pt x="642" y="655"/>
                    <a:pt x="452" y="753"/>
                    <a:pt x="276" y="697"/>
                  </a:cubicBezTo>
                  <a:close/>
                  <a:moveTo>
                    <a:pt x="472" y="75"/>
                  </a:moveTo>
                  <a:cubicBezTo>
                    <a:pt x="306" y="23"/>
                    <a:pt x="128" y="115"/>
                    <a:pt x="76" y="281"/>
                  </a:cubicBezTo>
                  <a:cubicBezTo>
                    <a:pt x="23" y="447"/>
                    <a:pt x="116" y="625"/>
                    <a:pt x="282" y="678"/>
                  </a:cubicBezTo>
                  <a:cubicBezTo>
                    <a:pt x="448" y="730"/>
                    <a:pt x="626" y="638"/>
                    <a:pt x="678" y="472"/>
                  </a:cubicBezTo>
                  <a:cubicBezTo>
                    <a:pt x="731" y="306"/>
                    <a:pt x="638" y="128"/>
                    <a:pt x="472" y="75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2719388" y="3267075"/>
              <a:ext cx="808038" cy="633413"/>
            </a:xfrm>
            <a:custGeom>
              <a:avLst/>
              <a:gdLst>
                <a:gd name="T0" fmla="*/ 131 w 404"/>
                <a:gd name="T1" fmla="*/ 300 h 317"/>
                <a:gd name="T2" fmla="*/ 64 w 404"/>
                <a:gd name="T3" fmla="*/ 208 h 317"/>
                <a:gd name="T4" fmla="*/ 76 w 404"/>
                <a:gd name="T5" fmla="*/ 197 h 317"/>
                <a:gd name="T6" fmla="*/ 87 w 404"/>
                <a:gd name="T7" fmla="*/ 208 h 317"/>
                <a:gd name="T8" fmla="*/ 138 w 404"/>
                <a:gd name="T9" fmla="*/ 278 h 317"/>
                <a:gd name="T10" fmla="*/ 220 w 404"/>
                <a:gd name="T11" fmla="*/ 250 h 317"/>
                <a:gd name="T12" fmla="*/ 236 w 404"/>
                <a:gd name="T13" fmla="*/ 247 h 317"/>
                <a:gd name="T14" fmla="*/ 239 w 404"/>
                <a:gd name="T15" fmla="*/ 263 h 317"/>
                <a:gd name="T16" fmla="*/ 131 w 404"/>
                <a:gd name="T17" fmla="*/ 300 h 317"/>
                <a:gd name="T18" fmla="*/ 253 w 404"/>
                <a:gd name="T19" fmla="*/ 157 h 317"/>
                <a:gd name="T20" fmla="*/ 246 w 404"/>
                <a:gd name="T21" fmla="*/ 143 h 317"/>
                <a:gd name="T22" fmla="*/ 289 w 404"/>
                <a:gd name="T23" fmla="*/ 88 h 317"/>
                <a:gd name="T24" fmla="*/ 345 w 404"/>
                <a:gd name="T25" fmla="*/ 84 h 317"/>
                <a:gd name="T26" fmla="*/ 389 w 404"/>
                <a:gd name="T27" fmla="*/ 119 h 317"/>
                <a:gd name="T28" fmla="*/ 392 w 404"/>
                <a:gd name="T29" fmla="*/ 188 h 317"/>
                <a:gd name="T30" fmla="*/ 377 w 404"/>
                <a:gd name="T31" fmla="*/ 196 h 317"/>
                <a:gd name="T32" fmla="*/ 370 w 404"/>
                <a:gd name="T33" fmla="*/ 181 h 317"/>
                <a:gd name="T34" fmla="*/ 368 w 404"/>
                <a:gd name="T35" fmla="*/ 129 h 317"/>
                <a:gd name="T36" fmla="*/ 338 w 404"/>
                <a:gd name="T37" fmla="*/ 106 h 317"/>
                <a:gd name="T38" fmla="*/ 300 w 404"/>
                <a:gd name="T39" fmla="*/ 108 h 317"/>
                <a:gd name="T40" fmla="*/ 268 w 404"/>
                <a:gd name="T41" fmla="*/ 149 h 317"/>
                <a:gd name="T42" fmla="*/ 253 w 404"/>
                <a:gd name="T43" fmla="*/ 157 h 317"/>
                <a:gd name="T44" fmla="*/ 253 w 404"/>
                <a:gd name="T45" fmla="*/ 157 h 317"/>
                <a:gd name="T46" fmla="*/ 10 w 404"/>
                <a:gd name="T47" fmla="*/ 80 h 317"/>
                <a:gd name="T48" fmla="*/ 2 w 404"/>
                <a:gd name="T49" fmla="*/ 66 h 317"/>
                <a:gd name="T50" fmla="*/ 45 w 404"/>
                <a:gd name="T51" fmla="*/ 10 h 317"/>
                <a:gd name="T52" fmla="*/ 101 w 404"/>
                <a:gd name="T53" fmla="*/ 7 h 317"/>
                <a:gd name="T54" fmla="*/ 145 w 404"/>
                <a:gd name="T55" fmla="*/ 42 h 317"/>
                <a:gd name="T56" fmla="*/ 148 w 404"/>
                <a:gd name="T57" fmla="*/ 111 h 317"/>
                <a:gd name="T58" fmla="*/ 133 w 404"/>
                <a:gd name="T59" fmla="*/ 119 h 317"/>
                <a:gd name="T60" fmla="*/ 126 w 404"/>
                <a:gd name="T61" fmla="*/ 104 h 317"/>
                <a:gd name="T62" fmla="*/ 124 w 404"/>
                <a:gd name="T63" fmla="*/ 52 h 317"/>
                <a:gd name="T64" fmla="*/ 94 w 404"/>
                <a:gd name="T65" fmla="*/ 29 h 317"/>
                <a:gd name="T66" fmla="*/ 56 w 404"/>
                <a:gd name="T67" fmla="*/ 31 h 317"/>
                <a:gd name="T68" fmla="*/ 24 w 404"/>
                <a:gd name="T69" fmla="*/ 72 h 317"/>
                <a:gd name="T70" fmla="*/ 10 w 404"/>
                <a:gd name="T71" fmla="*/ 80 h 317"/>
                <a:gd name="T72" fmla="*/ 10 w 404"/>
                <a:gd name="T73" fmla="*/ 8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4" h="317">
                  <a:moveTo>
                    <a:pt x="131" y="300"/>
                  </a:moveTo>
                  <a:cubicBezTo>
                    <a:pt x="76" y="282"/>
                    <a:pt x="63" y="232"/>
                    <a:pt x="64" y="208"/>
                  </a:cubicBezTo>
                  <a:cubicBezTo>
                    <a:pt x="64" y="201"/>
                    <a:pt x="70" y="196"/>
                    <a:pt x="76" y="197"/>
                  </a:cubicBezTo>
                  <a:cubicBezTo>
                    <a:pt x="82" y="197"/>
                    <a:pt x="87" y="202"/>
                    <a:pt x="87" y="208"/>
                  </a:cubicBezTo>
                  <a:cubicBezTo>
                    <a:pt x="87" y="211"/>
                    <a:pt x="86" y="261"/>
                    <a:pt x="138" y="278"/>
                  </a:cubicBezTo>
                  <a:cubicBezTo>
                    <a:pt x="189" y="294"/>
                    <a:pt x="218" y="252"/>
                    <a:pt x="220" y="250"/>
                  </a:cubicBezTo>
                  <a:cubicBezTo>
                    <a:pt x="223" y="245"/>
                    <a:pt x="230" y="243"/>
                    <a:pt x="236" y="247"/>
                  </a:cubicBezTo>
                  <a:cubicBezTo>
                    <a:pt x="241" y="250"/>
                    <a:pt x="242" y="257"/>
                    <a:pt x="239" y="263"/>
                  </a:cubicBezTo>
                  <a:cubicBezTo>
                    <a:pt x="225" y="283"/>
                    <a:pt x="185" y="317"/>
                    <a:pt x="131" y="300"/>
                  </a:cubicBezTo>
                  <a:close/>
                  <a:moveTo>
                    <a:pt x="253" y="157"/>
                  </a:moveTo>
                  <a:cubicBezTo>
                    <a:pt x="247" y="155"/>
                    <a:pt x="244" y="149"/>
                    <a:pt x="246" y="143"/>
                  </a:cubicBezTo>
                  <a:cubicBezTo>
                    <a:pt x="246" y="141"/>
                    <a:pt x="258" y="104"/>
                    <a:pt x="289" y="88"/>
                  </a:cubicBezTo>
                  <a:cubicBezTo>
                    <a:pt x="306" y="79"/>
                    <a:pt x="325" y="78"/>
                    <a:pt x="345" y="84"/>
                  </a:cubicBezTo>
                  <a:cubicBezTo>
                    <a:pt x="365" y="90"/>
                    <a:pt x="380" y="102"/>
                    <a:pt x="389" y="119"/>
                  </a:cubicBezTo>
                  <a:cubicBezTo>
                    <a:pt x="404" y="150"/>
                    <a:pt x="392" y="187"/>
                    <a:pt x="392" y="188"/>
                  </a:cubicBezTo>
                  <a:cubicBezTo>
                    <a:pt x="390" y="194"/>
                    <a:pt x="383" y="198"/>
                    <a:pt x="377" y="196"/>
                  </a:cubicBezTo>
                  <a:cubicBezTo>
                    <a:pt x="371" y="194"/>
                    <a:pt x="368" y="187"/>
                    <a:pt x="370" y="181"/>
                  </a:cubicBezTo>
                  <a:cubicBezTo>
                    <a:pt x="370" y="181"/>
                    <a:pt x="379" y="152"/>
                    <a:pt x="368" y="129"/>
                  </a:cubicBezTo>
                  <a:cubicBezTo>
                    <a:pt x="362" y="118"/>
                    <a:pt x="352" y="111"/>
                    <a:pt x="338" y="106"/>
                  </a:cubicBezTo>
                  <a:cubicBezTo>
                    <a:pt x="323" y="101"/>
                    <a:pt x="311" y="102"/>
                    <a:pt x="300" y="108"/>
                  </a:cubicBezTo>
                  <a:cubicBezTo>
                    <a:pt x="277" y="120"/>
                    <a:pt x="268" y="149"/>
                    <a:pt x="268" y="149"/>
                  </a:cubicBezTo>
                  <a:cubicBezTo>
                    <a:pt x="266" y="156"/>
                    <a:pt x="260" y="159"/>
                    <a:pt x="253" y="157"/>
                  </a:cubicBezTo>
                  <a:cubicBezTo>
                    <a:pt x="253" y="157"/>
                    <a:pt x="253" y="157"/>
                    <a:pt x="253" y="157"/>
                  </a:cubicBezTo>
                  <a:close/>
                  <a:moveTo>
                    <a:pt x="10" y="80"/>
                  </a:moveTo>
                  <a:cubicBezTo>
                    <a:pt x="4" y="78"/>
                    <a:pt x="0" y="72"/>
                    <a:pt x="2" y="66"/>
                  </a:cubicBezTo>
                  <a:cubicBezTo>
                    <a:pt x="3" y="64"/>
                    <a:pt x="14" y="27"/>
                    <a:pt x="45" y="10"/>
                  </a:cubicBezTo>
                  <a:cubicBezTo>
                    <a:pt x="62" y="2"/>
                    <a:pt x="81" y="0"/>
                    <a:pt x="101" y="7"/>
                  </a:cubicBezTo>
                  <a:cubicBezTo>
                    <a:pt x="122" y="13"/>
                    <a:pt x="136" y="25"/>
                    <a:pt x="145" y="42"/>
                  </a:cubicBezTo>
                  <a:cubicBezTo>
                    <a:pt x="161" y="73"/>
                    <a:pt x="149" y="110"/>
                    <a:pt x="148" y="111"/>
                  </a:cubicBezTo>
                  <a:cubicBezTo>
                    <a:pt x="146" y="117"/>
                    <a:pt x="139" y="121"/>
                    <a:pt x="133" y="119"/>
                  </a:cubicBezTo>
                  <a:cubicBezTo>
                    <a:pt x="127" y="116"/>
                    <a:pt x="124" y="110"/>
                    <a:pt x="126" y="104"/>
                  </a:cubicBezTo>
                  <a:cubicBezTo>
                    <a:pt x="126" y="104"/>
                    <a:pt x="136" y="75"/>
                    <a:pt x="124" y="52"/>
                  </a:cubicBezTo>
                  <a:cubicBezTo>
                    <a:pt x="119" y="41"/>
                    <a:pt x="109" y="33"/>
                    <a:pt x="94" y="29"/>
                  </a:cubicBezTo>
                  <a:cubicBezTo>
                    <a:pt x="80" y="24"/>
                    <a:pt x="67" y="25"/>
                    <a:pt x="56" y="31"/>
                  </a:cubicBezTo>
                  <a:cubicBezTo>
                    <a:pt x="34" y="43"/>
                    <a:pt x="24" y="72"/>
                    <a:pt x="24" y="72"/>
                  </a:cubicBezTo>
                  <a:cubicBezTo>
                    <a:pt x="22" y="78"/>
                    <a:pt x="16" y="82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5402263" y="3009900"/>
              <a:ext cx="147638" cy="1122363"/>
            </a:xfrm>
            <a:custGeom>
              <a:avLst/>
              <a:gdLst>
                <a:gd name="T0" fmla="*/ 0 w 74"/>
                <a:gd name="T1" fmla="*/ 525 h 562"/>
                <a:gd name="T2" fmla="*/ 37 w 74"/>
                <a:gd name="T3" fmla="*/ 489 h 562"/>
                <a:gd name="T4" fmla="*/ 74 w 74"/>
                <a:gd name="T5" fmla="*/ 525 h 562"/>
                <a:gd name="T6" fmla="*/ 37 w 74"/>
                <a:gd name="T7" fmla="*/ 562 h 562"/>
                <a:gd name="T8" fmla="*/ 0 w 74"/>
                <a:gd name="T9" fmla="*/ 525 h 562"/>
                <a:gd name="T10" fmla="*/ 62 w 74"/>
                <a:gd name="T11" fmla="*/ 0 h 562"/>
                <a:gd name="T12" fmla="*/ 56 w 74"/>
                <a:gd name="T13" fmla="*/ 415 h 562"/>
                <a:gd name="T14" fmla="*/ 15 w 74"/>
                <a:gd name="T15" fmla="*/ 415 h 562"/>
                <a:gd name="T16" fmla="*/ 9 w 74"/>
                <a:gd name="T17" fmla="*/ 0 h 562"/>
                <a:gd name="T18" fmla="*/ 62 w 74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62">
                  <a:moveTo>
                    <a:pt x="0" y="525"/>
                  </a:moveTo>
                  <a:cubicBezTo>
                    <a:pt x="0" y="505"/>
                    <a:pt x="17" y="489"/>
                    <a:pt x="37" y="489"/>
                  </a:cubicBezTo>
                  <a:cubicBezTo>
                    <a:pt x="58" y="489"/>
                    <a:pt x="74" y="505"/>
                    <a:pt x="74" y="525"/>
                  </a:cubicBezTo>
                  <a:cubicBezTo>
                    <a:pt x="74" y="546"/>
                    <a:pt x="58" y="562"/>
                    <a:pt x="37" y="562"/>
                  </a:cubicBezTo>
                  <a:cubicBezTo>
                    <a:pt x="17" y="562"/>
                    <a:pt x="0" y="546"/>
                    <a:pt x="0" y="525"/>
                  </a:cubicBezTo>
                  <a:close/>
                  <a:moveTo>
                    <a:pt x="62" y="0"/>
                  </a:moveTo>
                  <a:cubicBezTo>
                    <a:pt x="56" y="415"/>
                    <a:pt x="56" y="415"/>
                    <a:pt x="56" y="415"/>
                  </a:cubicBezTo>
                  <a:cubicBezTo>
                    <a:pt x="15" y="415"/>
                    <a:pt x="15" y="415"/>
                    <a:pt x="15" y="415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4B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208866" y="4124833"/>
            <a:ext cx="2816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350" b="1" err="1">
                <a:solidFill>
                  <a:prstClr val="white"/>
                </a:solidFill>
                <a:latin typeface="Verdana" charset="0"/>
                <a:ea typeface="Verdana" charset="0"/>
                <a:cs typeface="Verdana" charset="0"/>
              </a:rPr>
              <a:t>univ-angers.fr</a:t>
            </a:r>
            <a:endParaRPr lang="fr-FR" sz="1350" b="1">
              <a:solidFill>
                <a:prstClr val="white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418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287"/>
            <a:ext cx="7886700" cy="759126"/>
          </a:xfrm>
        </p:spPr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Messagerie Partage</a:t>
            </a:r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>
                <a:latin typeface="Verdana"/>
                <a:ea typeface="Verdana"/>
              </a:rPr>
              <a:t>Recrudescence de l'utilisation de comptes compromis sur Partage pour l’envoi de spams (national)</a:t>
            </a:r>
          </a:p>
          <a:p>
            <a:r>
              <a:rPr lang="fr-FR" sz="2000">
                <a:latin typeface="Verdana"/>
                <a:ea typeface="Verdana"/>
              </a:rPr>
              <a:t>Implique une mauvaise réputation des serveurs de messagerie chez certains fournisseurs</a:t>
            </a:r>
          </a:p>
          <a:p>
            <a:r>
              <a:rPr lang="fr-FR" sz="2000">
                <a:latin typeface="Verdana"/>
                <a:ea typeface="Verdana"/>
              </a:rPr>
              <a:t>Mise en place d’un blocage d’envoi </a:t>
            </a:r>
            <a:r>
              <a:rPr lang="fr-FR" sz="2000" b="1">
                <a:latin typeface="Verdana"/>
                <a:ea typeface="Verdana"/>
              </a:rPr>
              <a:t>automatique</a:t>
            </a:r>
            <a:r>
              <a:rPr lang="fr-FR" sz="2000">
                <a:latin typeface="Verdana"/>
                <a:ea typeface="Verdana"/>
              </a:rPr>
              <a:t> pendant 1 heure si un envoi ne respecte pas certaines règles</a:t>
            </a:r>
            <a:endParaRPr lang="fr-FR"/>
          </a:p>
          <a:p>
            <a:pPr lvl="1"/>
            <a:r>
              <a:rPr lang="fr-FR" sz="1800">
                <a:latin typeface="Verdana"/>
                <a:ea typeface="Verdana"/>
              </a:rPr>
              <a:t>L’email qui ne respecte pas les règles ne partira pas et impossibilité d’envoyer de nouveaux emails pendant 1 heure</a:t>
            </a:r>
            <a:endParaRPr lang="fr-FR" sz="1800"/>
          </a:p>
          <a:p>
            <a:pPr lvl="1"/>
            <a:endParaRPr lang="fr-FR" sz="1800"/>
          </a:p>
          <a:p>
            <a:pPr marL="0" indent="0">
              <a:buNone/>
            </a:pPr>
            <a:r>
              <a:rPr lang="fr-FR" sz="1700">
                <a:latin typeface="Verdana"/>
                <a:ea typeface="Verdana"/>
              </a:rPr>
              <a:t>A chaque blocage la DDN est informée par une notification permettant de désactiver ou non le compte en cas d’usurpation avérée. </a:t>
            </a:r>
          </a:p>
          <a:p>
            <a:pPr marL="0" indent="0">
              <a:buNone/>
            </a:pPr>
            <a:r>
              <a:rPr lang="fr-FR" sz="1700">
                <a:latin typeface="Verdana"/>
                <a:ea typeface="Verdana"/>
              </a:rPr>
              <a:t>Cette désactivation n’est pas automatique. </a:t>
            </a:r>
          </a:p>
          <a:p>
            <a:pPr marL="0" indent="0">
              <a:buNone/>
            </a:pPr>
            <a:r>
              <a:rPr lang="fr-FR" sz="1700">
                <a:latin typeface="Verdana"/>
                <a:ea typeface="Verdana"/>
              </a:rPr>
              <a:t>La désactivation imposera à la personne de changer son mot de </a:t>
            </a:r>
          </a:p>
          <a:p>
            <a:pPr marL="0" indent="0">
              <a:buNone/>
            </a:pPr>
            <a:r>
              <a:rPr lang="fr-FR" sz="1700">
                <a:latin typeface="Verdana"/>
                <a:ea typeface="Verdana"/>
              </a:rPr>
              <a:t>passe UA.</a:t>
            </a:r>
          </a:p>
        </p:txBody>
      </p:sp>
    </p:spTree>
    <p:extLst>
      <p:ext uri="{BB962C8B-B14F-4D97-AF65-F5344CB8AC3E}">
        <p14:creationId xmlns:p14="http://schemas.microsoft.com/office/powerpoint/2010/main" val="29091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287"/>
            <a:ext cx="7886700" cy="759126"/>
          </a:xfrm>
        </p:spPr>
        <p:txBody>
          <a:bodyPr>
            <a:normAutofit/>
          </a:bodyPr>
          <a:lstStyle/>
          <a:p>
            <a:r>
              <a:rPr lang="fr-FR">
                <a:latin typeface="Verdana"/>
                <a:ea typeface="Verdana"/>
              </a:rPr>
              <a:t>Messagerie Partage</a:t>
            </a:r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8650" y="1500996"/>
            <a:ext cx="8064829" cy="46759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b="1" u="sng" dirty="0">
                <a:latin typeface="Verdana"/>
                <a:ea typeface="Verdana"/>
              </a:rPr>
              <a:t>Règles mises en place pour l’activation du blocage (extrait) : </a:t>
            </a:r>
          </a:p>
          <a:p>
            <a:r>
              <a:rPr lang="fr-FR" sz="1800" dirty="0">
                <a:latin typeface="Verdana"/>
                <a:ea typeface="Verdana"/>
              </a:rPr>
              <a:t>dès le premier mauvais MAIL FROM pour les usagers des domaines étudiants/tests ;</a:t>
            </a:r>
          </a:p>
          <a:p>
            <a:r>
              <a:rPr lang="fr-FR" sz="1800" dirty="0">
                <a:latin typeface="Verdana"/>
                <a:ea typeface="Verdana"/>
              </a:rPr>
              <a:t>à partir de 3 mauvais MAIL FROM pour les autres usagers</a:t>
            </a:r>
          </a:p>
          <a:p>
            <a:r>
              <a:rPr lang="fr-FR" sz="1800" dirty="0">
                <a:latin typeface="Verdana"/>
                <a:ea typeface="Verdana"/>
              </a:rPr>
              <a:t>à partir de 4 pays d’envoi différents dans la journée </a:t>
            </a:r>
            <a:r>
              <a:rPr lang="fr-FR" sz="1800" dirty="0">
                <a:solidFill>
                  <a:srgbClr val="FF0000"/>
                </a:solidFill>
                <a:latin typeface="Verdana"/>
                <a:ea typeface="Verdana"/>
              </a:rPr>
              <a:t>pour un même émetteur</a:t>
            </a:r>
          </a:p>
          <a:p>
            <a:r>
              <a:rPr lang="fr-FR" sz="1800" dirty="0">
                <a:latin typeface="Verdana"/>
                <a:ea typeface="Verdana"/>
              </a:rPr>
              <a:t>dépassement des seuils suivant : 100 messages pour 10 minutes, 300 destinataires par heure, 50 destinataires maximum par messages (sauf si l’expéditeur est présent dans les destinataires de chaque vague de publipostage)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>
                <a:latin typeface="Verdana"/>
                <a:ea typeface="Verdana"/>
              </a:rPr>
              <a:t>Information prochainement disponible sur le site de l’université et sur l’intranet.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8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AA494EB-5A39-07A2-F045-AB8DD10D9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/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646F8A-071A-251F-96E1-255C0886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SSI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Chartes d'engagement</a:t>
            </a:r>
          </a:p>
        </p:txBody>
      </p:sp>
    </p:spTree>
    <p:extLst>
      <p:ext uri="{BB962C8B-B14F-4D97-AF65-F5344CB8AC3E}">
        <p14:creationId xmlns:p14="http://schemas.microsoft.com/office/powerpoint/2010/main" val="369852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06FCCEE-435C-C9CC-ECC2-206E4C5B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4287"/>
            <a:ext cx="7886700" cy="759126"/>
          </a:xfrm>
        </p:spPr>
        <p:txBody>
          <a:bodyPr>
            <a:normAutofit fontScale="90000"/>
          </a:bodyPr>
          <a:lstStyle/>
          <a:p>
            <a:r>
              <a:rPr lang="fr-FR">
                <a:latin typeface="Verdana"/>
                <a:ea typeface="Verdana"/>
              </a:rPr>
              <a:t>SSI – responsabiliser</a:t>
            </a:r>
            <a:br>
              <a:rPr lang="fr-FR">
                <a:latin typeface="Verdana"/>
                <a:ea typeface="Verdana"/>
              </a:rPr>
            </a:br>
            <a:r>
              <a:rPr lang="fr-FR">
                <a:latin typeface="Verdana"/>
                <a:ea typeface="Verdana"/>
              </a:rPr>
              <a:t>Admin local</a:t>
            </a:r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D608FA-B472-7124-059D-96C3A3A4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0912"/>
            <a:ext cx="7886700" cy="49574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2000">
                <a:latin typeface="Verdana"/>
                <a:ea typeface="Verdana"/>
              </a:rPr>
              <a:t>L'engagement de l'administrateur local à son poste permet de clarifier une situation hétérogène.</a:t>
            </a:r>
            <a:br>
              <a:rPr lang="fr-FR" sz="2000">
                <a:latin typeface="Verdana"/>
                <a:ea typeface="Verdana"/>
              </a:rPr>
            </a:br>
            <a:br>
              <a:rPr lang="fr-FR" sz="20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 </a:t>
            </a:r>
            <a:r>
              <a:rPr lang="fr-FR" sz="1800">
                <a:latin typeface="Verdana"/>
                <a:ea typeface="Verdana"/>
              </a:rPr>
              <a:t>l'accord d'un membre de la DDN au regard des motivations exprimées par le demandeur est garant du respect d'un cadre commun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</a:t>
            </a:r>
            <a:r>
              <a:rPr lang="fr-FR" sz="1800">
                <a:latin typeface="Verdana"/>
                <a:ea typeface="Verdana"/>
              </a:rPr>
              <a:t> l'installation de l'agent Cortex est particulièrement sécurisante lors d'une utilisation en télétravail</a:t>
            </a:r>
          </a:p>
          <a:p>
            <a:endParaRPr lang="fr-FR" sz="1200"/>
          </a:p>
          <a:p>
            <a:r>
              <a:rPr lang="fr-FR" sz="2000">
                <a:latin typeface="Verdana"/>
                <a:ea typeface="Verdana"/>
              </a:rPr>
              <a:t>Un nombre de chartes signées en progression constante.</a:t>
            </a:r>
            <a:br>
              <a:rPr lang="fr-FR" sz="2000">
                <a:latin typeface="Verdana"/>
                <a:ea typeface="Verdana"/>
              </a:rPr>
            </a:br>
            <a:br>
              <a:rPr lang="fr-FR" sz="20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 </a:t>
            </a:r>
            <a:r>
              <a:rPr lang="fr-FR" sz="1800">
                <a:latin typeface="Verdana"/>
                <a:ea typeface="Verdana"/>
              </a:rPr>
              <a:t>203 chartes signées au 01/10/2024 depuis juin 2023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 </a:t>
            </a:r>
            <a:r>
              <a:rPr lang="fr-FR" sz="1800">
                <a:latin typeface="Verdana"/>
                <a:ea typeface="Verdana"/>
              </a:rPr>
              <a:t>Application :</a:t>
            </a:r>
            <a:br>
              <a:rPr lang="fr-FR" sz="1800">
                <a:latin typeface="Verdana"/>
                <a:ea typeface="Verdana"/>
              </a:rPr>
            </a:br>
            <a:r>
              <a:rPr lang="fr-FR" sz="1800">
                <a:latin typeface="Verdana"/>
                <a:ea typeface="Verdana"/>
              </a:rPr>
              <a:t>Renouvellement ou nouveau poste de travail</a:t>
            </a:r>
            <a:br>
              <a:rPr lang="fr-FR" sz="1800">
                <a:latin typeface="Verdana"/>
                <a:ea typeface="Verdana"/>
              </a:rPr>
            </a:br>
            <a:r>
              <a:rPr lang="fr-FR" sz="1800">
                <a:latin typeface="Verdana"/>
                <a:ea typeface="Verdana"/>
              </a:rPr>
              <a:t>Lors d'une intervention sur un poste de travail</a:t>
            </a:r>
            <a:br>
              <a:rPr lang="fr-FR" sz="1800">
                <a:latin typeface="Verdana"/>
                <a:ea typeface="Verdana"/>
              </a:rPr>
            </a:br>
            <a:r>
              <a:rPr lang="fr-FR" sz="2400">
                <a:latin typeface="Verdana"/>
                <a:ea typeface="Verdana"/>
              </a:rPr>
              <a:t> -&gt; </a:t>
            </a:r>
            <a:r>
              <a:rPr lang="fr-FR" sz="1800">
                <a:latin typeface="Verdana"/>
                <a:ea typeface="Verdana"/>
              </a:rPr>
              <a:t>Des disparités d'un site à l'autre : </a:t>
            </a:r>
            <a:br>
              <a:rPr lang="fr-FR" sz="1800">
                <a:latin typeface="Verdana"/>
                <a:ea typeface="Verdana"/>
              </a:rPr>
            </a:br>
            <a:r>
              <a:rPr lang="fr-FR" sz="1800">
                <a:latin typeface="Verdana"/>
                <a:ea typeface="Verdana"/>
              </a:rPr>
              <a:t>peur de la complexité du dialogue avec certains utilisateur ?</a:t>
            </a:r>
            <a:br>
              <a:rPr lang="fr-FR" sz="1800">
                <a:latin typeface="Verdana"/>
                <a:ea typeface="Verdana"/>
              </a:rPr>
            </a:br>
            <a:r>
              <a:rPr lang="fr-FR" sz="1800">
                <a:latin typeface="Verdana"/>
                <a:ea typeface="Verdana"/>
              </a:rPr>
              <a:t>IUT le site de référence :-) </a:t>
            </a:r>
            <a:endParaRPr lang="fr-FR"/>
          </a:p>
          <a:p>
            <a:endParaRPr lang="fr-FR" sz="2000"/>
          </a:p>
          <a:p>
            <a:endParaRPr lang="fr-FR" sz="2400"/>
          </a:p>
          <a:p>
            <a:pPr marL="0" indent="0">
              <a:buNone/>
            </a:pPr>
            <a:endParaRPr lang="fr-FR" sz="2400" b="1"/>
          </a:p>
          <a:p>
            <a:pPr marL="457200" lvl="1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24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147d9e7dc2122205fb1b393135fa8e95be4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True&quot; Source=&quot;Group 4&quot; Layer=&quot;Group 4&quot; 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True&quot; Source=&quot;Group 5&quot; Layer=&quot;Group 5&quot; /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5/8 [5]&quot; 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6/8 [6]&quot; 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7/8 [7]&quot; 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8/8 [8]&quot; 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0/4 [0]&quot; 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1/4 [1]&quot; 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2/4 [2]&quot; 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3/4 [3]&quot; 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1f6e42f0-6172-48f1-b7b3-938d21934801&quot; /&gt;"/>
  <p:tag name="SP_POWERSHAPE" val="&lt;PowerShapeTag ClassVersion=&quot;0&quot; GUID=&quot;d49074d4-1016-448b-856a-9ab9e2544118&quot; IsConsolidated=&quot;False&quot; IsTopLevel=&quot;False&quot; Source=&quot;Group 5&quot; Layer=&quot;Harvey 4/4 [4]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True&quot; Source=&quot;Harvey 8&quot; Layer=&quot;Harvey 8&quot; 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0/3 [0]&quot; 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1/3 [1]&quot; 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2/3 [2]&quot; 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2915f3e2-8299-477b-bc6f-b8374767579c&quot; /&gt;"/>
  <p:tag name="SP_POWERSHAPE" val="&lt;PowerShapeTag ClassVersion=&quot;0&quot; GUID=&quot;482b1744-6a2c-4e40-b634-2f3943210f4d&quot; IsConsolidated=&quot;False&quot; IsTopLevel=&quot;False&quot; Source=&quot;Group 4&quot; Layer=&quot;Harvey 3/3 [3]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0/8 [0]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1/8 [1]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2/8 [2]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3/8 [3]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LIBRARY" val="&lt;LibraryShapeTag ClassVersion=&quot;0&quot; GUID=&quot;3ac6243e-138b-4d24-9233-68986636b925&quot; /&gt;"/>
  <p:tag name="SP_POWERSHAPE" val="&lt;PowerShapeTag ClassVersion=&quot;0&quot; GUID=&quot;b4a0a1cc-0b52-49b0-80fe-c3d6b9aabd20&quot; IsConsolidated=&quot;False&quot; IsTopLevel=&quot;False&quot; Source=&quot;Harvey 8&quot; Layer=&quot;Harvey 4/8 [4]&quot; /&gt;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ivrable-FR-A4-Paysage-201609">
  <a:themeElements>
    <a:clrScheme name="Wavestone 2">
      <a:dk1>
        <a:srgbClr val="5F5F5F"/>
      </a:dk1>
      <a:lt1>
        <a:srgbClr val="FFFFFF"/>
      </a:lt1>
      <a:dk2>
        <a:srgbClr val="F4F3F0"/>
      </a:dk2>
      <a:lt2>
        <a:srgbClr val="503078"/>
      </a:lt2>
      <a:accent1>
        <a:srgbClr val="8C9B9C"/>
      </a:accent1>
      <a:accent2>
        <a:srgbClr val="CAC5B8"/>
      </a:accent2>
      <a:accent3>
        <a:srgbClr val="667E76"/>
      </a:accent3>
      <a:accent4>
        <a:srgbClr val="938481"/>
      </a:accent4>
      <a:accent5>
        <a:srgbClr val="048B9A"/>
      </a:accent5>
      <a:accent6>
        <a:srgbClr val="D1B4A6"/>
      </a:accent6>
      <a:hlink>
        <a:srgbClr val="048B9A"/>
      </a:hlink>
      <a:folHlink>
        <a:srgbClr val="048B9A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.Livrable-FR-A4-Paysage-201609.potx" id="{FCD3306F-7B95-4C31-9348-D41334DD14B8}" vid="{F403B9CA-B509-487D-BCC2-78A399799CE8}"/>
    </a:ext>
  </a:extLst>
</a:theme>
</file>

<file path=ppt/theme/theme6.xml><?xml version="1.0" encoding="utf-8"?>
<a:theme xmlns:a="http://schemas.openxmlformats.org/drawingml/2006/main" name="Deliverable-EN-A4-Landscape-201910">
  <a:themeElements>
    <a:clrScheme name="Wavestone">
      <a:dk1>
        <a:srgbClr val="5F5F5F"/>
      </a:dk1>
      <a:lt1>
        <a:srgbClr val="FFFFFF"/>
      </a:lt1>
      <a:dk2>
        <a:srgbClr val="F6F6F6"/>
      </a:dk2>
      <a:lt2>
        <a:srgbClr val="503078"/>
      </a:lt2>
      <a:accent1>
        <a:srgbClr val="546B8C"/>
      </a:accent1>
      <a:accent2>
        <a:srgbClr val="B0ADCC"/>
      </a:accent2>
      <a:accent3>
        <a:srgbClr val="CCADC7"/>
      </a:accent3>
      <a:accent4>
        <a:srgbClr val="B24669"/>
      </a:accent4>
      <a:accent5>
        <a:srgbClr val="FF6363"/>
      </a:accent5>
      <a:accent6>
        <a:srgbClr val="21A6A6"/>
      </a:accent6>
      <a:hlink>
        <a:srgbClr val="503078"/>
      </a:hlink>
      <a:folHlink>
        <a:srgbClr val="503078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4-EN-Deliverable-Landscape-201910.potx" id="{2995AE92-92DA-4689-9EF6-D8157DD1C50F}" vid="{29033D84-71E0-4B2F-A9A2-D3E877E65C1A}"/>
    </a:ext>
  </a:extLst>
</a:theme>
</file>

<file path=ppt/theme/theme7.xml><?xml version="1.0" encoding="utf-8"?>
<a:theme xmlns:a="http://schemas.openxmlformats.org/drawingml/2006/main" name="1_Deliverable-EN-A4-Landscape-201910">
  <a:themeElements>
    <a:clrScheme name="Wavestone">
      <a:dk1>
        <a:srgbClr val="5F5F5F"/>
      </a:dk1>
      <a:lt1>
        <a:srgbClr val="FFFFFF"/>
      </a:lt1>
      <a:dk2>
        <a:srgbClr val="F6F6F6"/>
      </a:dk2>
      <a:lt2>
        <a:srgbClr val="503078"/>
      </a:lt2>
      <a:accent1>
        <a:srgbClr val="546B8C"/>
      </a:accent1>
      <a:accent2>
        <a:srgbClr val="B0ADCC"/>
      </a:accent2>
      <a:accent3>
        <a:srgbClr val="CCADC7"/>
      </a:accent3>
      <a:accent4>
        <a:srgbClr val="B24669"/>
      </a:accent4>
      <a:accent5>
        <a:srgbClr val="FF6363"/>
      </a:accent5>
      <a:accent6>
        <a:srgbClr val="21A6A6"/>
      </a:accent6>
      <a:hlink>
        <a:srgbClr val="503078"/>
      </a:hlink>
      <a:folHlink>
        <a:srgbClr val="503078"/>
      </a:folHlink>
    </a:clrScheme>
    <a:fontScheme name="Wavestone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bg2"/>
            </a:solidFill>
            <a:ea typeface="+mj-ea"/>
            <a:cs typeface="+mj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rIns="108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4-EN-Deliverable-Landscape-201910.potx" id="{2995AE92-92DA-4689-9EF6-D8157DD1C50F}" vid="{29033D84-71E0-4B2F-A9A2-D3E877E65C1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b81776-e133-4dce-b2e8-6afb0b38aa2f">
      <UserInfo>
        <DisplayName>Christophe Delalande</DisplayName>
        <AccountId>21</AccountId>
        <AccountType/>
      </UserInfo>
      <UserInfo>
        <DisplayName>Jean-Jacques Plard</DisplayName>
        <AccountId>13</AccountId>
        <AccountType/>
      </UserInfo>
      <UserInfo>
        <DisplayName>CPN-Orga - Membres</DisplayName>
        <AccountId>7</AccountId>
        <AccountType/>
      </UserInfo>
      <UserInfo>
        <DisplayName>Olivier Bonnefoy</DisplayName>
        <AccountId>46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124F87E27A249A3E5FD8F38EE66B6" ma:contentTypeVersion="11" ma:contentTypeDescription="Crée un document." ma:contentTypeScope="" ma:versionID="31b276cbd4902764557a755b65b35163">
  <xsd:schema xmlns:xsd="http://www.w3.org/2001/XMLSchema" xmlns:xs="http://www.w3.org/2001/XMLSchema" xmlns:p="http://schemas.microsoft.com/office/2006/metadata/properties" xmlns:ns2="c85ac62b-27f5-466b-a372-3296fbd6ea94" xmlns:ns3="14b81776-e133-4dce-b2e8-6afb0b38aa2f" targetNamespace="http://schemas.microsoft.com/office/2006/metadata/properties" ma:root="true" ma:fieldsID="b4f839574233684b91e32bc6f0b9968b" ns2:_="" ns3:_="">
    <xsd:import namespace="c85ac62b-27f5-466b-a372-3296fbd6ea94"/>
    <xsd:import namespace="14b81776-e133-4dce-b2e8-6afb0b38aa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ac62b-27f5-466b-a372-3296fbd6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81776-e133-4dce-b2e8-6afb0b38aa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C3839-6E11-4460-8B8E-A99F6FD854CE}">
  <ds:schemaRefs>
    <ds:schemaRef ds:uri="14b81776-e133-4dce-b2e8-6afb0b38aa2f"/>
    <ds:schemaRef ds:uri="c85ac62b-27f5-466b-a372-3296fbd6ea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12CCE84-2782-466D-8A69-84CC19A2D7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AA6E76-B8C9-4CBD-974A-12A3FF178379}">
  <ds:schemaRefs>
    <ds:schemaRef ds:uri="14b81776-e133-4dce-b2e8-6afb0b38aa2f"/>
    <ds:schemaRef ds:uri="c85ac62b-27f5-466b-a372-3296fbd6ea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3542</Words>
  <Application>Microsoft Office PowerPoint</Application>
  <PresentationFormat>Affichage à l'écran (4:3)</PresentationFormat>
  <Paragraphs>563</Paragraphs>
  <Slides>55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55</vt:i4>
      </vt:variant>
    </vt:vector>
  </HeadingPairs>
  <TitlesOfParts>
    <vt:vector size="77" baseType="lpstr">
      <vt:lpstr>Arial</vt:lpstr>
      <vt:lpstr>Arial,Sans-Serif</vt:lpstr>
      <vt:lpstr>barlow</vt:lpstr>
      <vt:lpstr>Calibri</vt:lpstr>
      <vt:lpstr>Calibri</vt:lpstr>
      <vt:lpstr>Century Gothic</vt:lpstr>
      <vt:lpstr>Courier New</vt:lpstr>
      <vt:lpstr>Lucida Sans</vt:lpstr>
      <vt:lpstr>LucidaGrande</vt:lpstr>
      <vt:lpstr>segoe ui</vt:lpstr>
      <vt:lpstr>Symbol</vt:lpstr>
      <vt:lpstr>Tahoma</vt:lpstr>
      <vt:lpstr>Tempus Sans ITC</vt:lpstr>
      <vt:lpstr>Verdana</vt:lpstr>
      <vt:lpstr>Wingdings</vt:lpstr>
      <vt:lpstr>Thème Office</vt:lpstr>
      <vt:lpstr>1_Conception personnalisée</vt:lpstr>
      <vt:lpstr>Conception personnalisée</vt:lpstr>
      <vt:lpstr>4_Thème Office</vt:lpstr>
      <vt:lpstr>Livrable-FR-A4-Paysage-201609</vt:lpstr>
      <vt:lpstr>Deliverable-EN-A4-Landscape-201910</vt:lpstr>
      <vt:lpstr>1_Deliverable-EN-A4-Landscape-201910</vt:lpstr>
      <vt:lpstr>Commission Permanente du Numérique</vt:lpstr>
      <vt:lpstr>Ordre du jour</vt:lpstr>
      <vt:lpstr>Relevé de conclusions  CPN du 17 mai 2024</vt:lpstr>
      <vt:lpstr>Messagerie Partage</vt:lpstr>
      <vt:lpstr>Messagerie Partage</vt:lpstr>
      <vt:lpstr>Messagerie Partage</vt:lpstr>
      <vt:lpstr>Messagerie Partage</vt:lpstr>
      <vt:lpstr>SSI Chartes d'engagement</vt:lpstr>
      <vt:lpstr>SSI – responsabiliser Admin local</vt:lpstr>
      <vt:lpstr>SSI – responsabiliser Demandeur de comptes "Invité"</vt:lpstr>
      <vt:lpstr>Fermeture automatique des comptes sortants</vt:lpstr>
      <vt:lpstr>Fermeture automatique des comptes sortants</vt:lpstr>
      <vt:lpstr>Fermeture automatique des comptes sortants</vt:lpstr>
      <vt:lpstr>Accessibilité numérique</vt:lpstr>
      <vt:lpstr>Bilan chiffré - 2024</vt:lpstr>
      <vt:lpstr>Détail des actions en cours  de réalisations ou non réalisées</vt:lpstr>
      <vt:lpstr>Focus sur les audits</vt:lpstr>
      <vt:lpstr>Plan annuel 2025</vt:lpstr>
      <vt:lpstr>Numérique responsable</vt:lpstr>
      <vt:lpstr>Historique</vt:lpstr>
      <vt:lpstr>État des lieux et des actions</vt:lpstr>
      <vt:lpstr>État des lieux et des actions</vt:lpstr>
      <vt:lpstr>État des lieux et des actions</vt:lpstr>
      <vt:lpstr>SDN 2025-2030 état d’avancement</vt:lpstr>
      <vt:lpstr>SDN 2025-2030 - rappel</vt:lpstr>
      <vt:lpstr>SDN 2025-2030 – état des travaux #1</vt:lpstr>
      <vt:lpstr>SDN 2025-2030 – état des travaux #2</vt:lpstr>
      <vt:lpstr>SDN 2025-2030 – état des travaux #3</vt:lpstr>
      <vt:lpstr>SDN 2025-2030 – remarque</vt:lpstr>
      <vt:lpstr>Informations SIEN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Voltaire</vt:lpstr>
      <vt:lpstr>Utilisations licences</vt:lpstr>
      <vt:lpstr>Renouvellement des licences</vt:lpstr>
      <vt:lpstr>Calendrier des CPN 1er semestre 2025</vt:lpstr>
      <vt:lpstr>CPN 1er semestre 2025</vt:lpstr>
      <vt:lpstr>DAV - Inventaire et gestion du matériel audiovisuel</vt:lpstr>
      <vt:lpstr>Inventaire et gestion du matériel audiovisuel</vt:lpstr>
      <vt:lpstr>DAV dans le projet du nouveau DAM de la BU</vt:lpstr>
      <vt:lpstr>Divers</vt:lpstr>
      <vt:lpstr>Fin de la licence "M365 A1 Plus"</vt:lpstr>
      <vt:lpstr>Fin de la licence "M365 A1 Plus"</vt:lpstr>
      <vt:lpstr>Fin de la licence "M365 A1 Plus"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Schrafstetter</dc:creator>
  <cp:lastModifiedBy>Paola Pieroni</cp:lastModifiedBy>
  <cp:revision>26</cp:revision>
  <cp:lastPrinted>2020-06-18T16:33:05Z</cp:lastPrinted>
  <dcterms:created xsi:type="dcterms:W3CDTF">2017-09-01T12:55:01Z</dcterms:created>
  <dcterms:modified xsi:type="dcterms:W3CDTF">2024-11-15T15:45:05Z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0x010100315124F87E27A249A3E5FD8F38EE66B6</vt:lpwstr>
  </property>
  <property fmtid="{D5CDD505-2E9C-101B-9397-08002B2CF9AE}" pid="3" name="AuthorIds_UIVersion_1536">
    <vt:lpwstr>6</vt:lpwstr>
  </property>
</Properties>
</file>