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harts/chartEx3.xml" ContentType="application/vnd.ms-office.chartex+xml"/>
  <Override PartName="/ppt/charts/style3.xml" ContentType="application/vnd.ms-office.chartstyle+xml"/>
  <Override PartName="/ppt/charts/colors3.xml" ContentType="application/vnd.ms-office.chartcolorstyle+xml"/>
  <Override PartName="/ppt/charts/chartEx4.xml" ContentType="application/vnd.ms-office.chartex+xml"/>
  <Override PartName="/ppt/charts/style4.xml" ContentType="application/vnd.ms-office.chartstyle+xml"/>
  <Override PartName="/ppt/charts/colors4.xml" ContentType="application/vnd.ms-office.chartcolorstyle+xml"/>
  <Override PartName="/ppt/charts/chartEx5.xml" ContentType="application/vnd.ms-office.chartex+xml"/>
  <Override PartName="/ppt/charts/style5.xml" ContentType="application/vnd.ms-office.chartstyle+xml"/>
  <Override PartName="/ppt/charts/colors5.xml" ContentType="application/vnd.ms-office.chartcolorstyle+xml"/>
  <Override PartName="/ppt/charts/chartEx6.xml" ContentType="application/vnd.ms-office.chartex+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384750" cy="424799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baud Laurent" initials="GL" lastIdx="5" clrIdx="0">
    <p:extLst>
      <p:ext uri="{19B8F6BF-5375-455C-9EA6-DF929625EA0E}">
        <p15:presenceInfo xmlns:p15="http://schemas.microsoft.com/office/powerpoint/2012/main" userId="Gerbaud Laure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48" autoAdjust="0"/>
    <p:restoredTop sz="94660"/>
  </p:normalViewPr>
  <p:slideViewPr>
    <p:cSldViewPr snapToGrid="0">
      <p:cViewPr varScale="1">
        <p:scale>
          <a:sx n="11" d="100"/>
          <a:sy n="11" d="100"/>
        </p:scale>
        <p:origin x="1956"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Classeur1"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Classeur1"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Classeur1" TargetMode="External"/></Relationships>
</file>

<file path=ppt/charts/_rels/chartEx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Classeur1" TargetMode="External"/></Relationships>
</file>

<file path=ppt/charts/_rels/chartEx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Users\josephine\Desktop\graphiques.xlsx" TargetMode="External"/></Relationships>
</file>

<file path=ppt/charts/_rels/chartEx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Feuil1!$A$1:$A$8</cx:f>
        <cx:lvl ptCount="8">
          <cx:pt idx="0">Transfert de connaissances</cx:pt>
          <cx:pt idx="1">Interdisciplinarité</cx:pt>
          <cx:pt idx="2">Empathie, écoute</cx:pt>
          <cx:pt idx="3">Coopération de groupe</cx:pt>
          <cx:pt idx="4">Négociation </cx:pt>
          <cx:pt idx="5">Adaptation au public</cx:pt>
          <cx:pt idx="6">Aborder sujets tabous</cx:pt>
          <cx:pt idx="7">Apprendre de son public</cx:pt>
        </cx:lvl>
      </cx:strDim>
      <cx:numDim type="val">
        <cx:f>Feuil1!$B$1:$B$8</cx:f>
        <cx:lvl ptCount="8" formatCode="0%">
          <cx:pt idx="0">0.68999999999999995</cx:pt>
          <cx:pt idx="1">0.52000000000000002</cx:pt>
          <cx:pt idx="2">0.42999999999999999</cx:pt>
          <cx:pt idx="3">0.63</cx:pt>
          <cx:pt idx="4">0.42999999999999999</cx:pt>
          <cx:pt idx="5">0.85999999999999999</cx:pt>
          <cx:pt idx="6">0.33000000000000002</cx:pt>
          <cx:pt idx="7">0.48999999999999999</cx:pt>
        </cx:lvl>
      </cx:numDim>
    </cx:data>
  </cx:chartData>
  <cx:chart>
    <cx:title pos="t" align="ctr" overlay="0">
      <cx:tx>
        <cx:txData>
          <cx:v>compétences sociales et de communication</cx:v>
        </cx:txData>
      </cx:tx>
      <cx:txPr>
        <a:bodyPr spcFirstLastPara="1" vertOverflow="ellipsis" horzOverflow="overflow" wrap="square" lIns="0" tIns="0" rIns="0" bIns="0" anchor="ctr" anchorCtr="1"/>
        <a:lstStyle/>
        <a:p>
          <a:pPr algn="ctr" rtl="0">
            <a:defRPr sz="2800" b="1">
              <a:solidFill>
                <a:schemeClr val="tx1"/>
              </a:solidFill>
            </a:defRPr>
          </a:pPr>
          <a:r>
            <a:rPr lang="fr-FR" sz="2800" b="1" i="0" u="none" strike="noStrike" baseline="0">
              <a:solidFill>
                <a:schemeClr val="tx1"/>
              </a:solidFill>
              <a:latin typeface="Calibri" panose="020F0502020204030204"/>
            </a:rPr>
            <a:t>compétences sociales et de communication</a:t>
          </a:r>
        </a:p>
      </cx:txPr>
    </cx:title>
    <cx:plotArea>
      <cx:plotAreaRegion>
        <cx:series layoutId="funnel" uniqueId="{D8E66F30-AB03-3047-9E2B-A4F8C152BBFA}">
          <cx:dataPt idx="2"/>
          <cx:dataPt idx="3"/>
          <cx:dataLabels>
            <cx:txPr>
              <a:bodyPr spcFirstLastPara="1" vertOverflow="ellipsis" horzOverflow="overflow" wrap="square" lIns="0" tIns="0" rIns="0" bIns="0" anchor="ctr" anchorCtr="1"/>
              <a:lstStyle/>
              <a:p>
                <a:pPr algn="ctr" rtl="0">
                  <a:defRPr sz="2800" b="1">
                    <a:solidFill>
                      <a:schemeClr val="bg1"/>
                    </a:solidFill>
                  </a:defRPr>
                </a:pPr>
                <a:endParaRPr lang="fr-FR" sz="2800" b="1" i="0" u="none" strike="noStrike" baseline="0">
                  <a:solidFill>
                    <a:schemeClr val="bg1"/>
                  </a:solidFill>
                  <a:latin typeface="Calibri" panose="020F050202020403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2400">
                <a:solidFill>
                  <a:schemeClr val="tx1"/>
                </a:solidFill>
              </a:defRPr>
            </a:pPr>
            <a:endParaRPr lang="fr-FR" sz="2400" b="0" i="0" u="none" strike="noStrike" baseline="0">
              <a:solidFill>
                <a:schemeClr val="tx1"/>
              </a:solidFill>
              <a:latin typeface="Calibri" panose="020F0502020204030204"/>
            </a:endParaRPr>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Feuil1!$A$10:$A$15</cx:f>
        <cx:lvl ptCount="6">
          <cx:pt idx="0">Prise de parole en public</cx:pt>
          <cx:pt idx="1">Gratification</cx:pt>
          <cx:pt idx="2">Se sentir utile</cx:pt>
          <cx:pt idx="3">Confiance en soi</cx:pt>
          <cx:pt idx="4">Sortir de sa zone de confot</cx:pt>
          <cx:pt idx="5">Réticense initiale</cx:pt>
        </cx:lvl>
      </cx:strDim>
      <cx:numDim type="val">
        <cx:f>Feuil1!$B$10:$B$15</cx:f>
        <cx:lvl ptCount="6" formatCode="0%">
          <cx:pt idx="0">0.63</cx:pt>
          <cx:pt idx="1">0.20999999999999999</cx:pt>
          <cx:pt idx="2">0.23000000000000001</cx:pt>
          <cx:pt idx="3">0.34999999999999998</cx:pt>
          <cx:pt idx="4">0.26000000000000001</cx:pt>
          <cx:pt idx="5">0.26000000000000001</cx:pt>
        </cx:lvl>
      </cx:numDim>
    </cx:data>
  </cx:chartData>
  <cx:chart>
    <cx:title pos="t" align="ctr" overlay="0">
      <cx:tx>
        <cx:txData>
          <cx:v>Compétences émotionnelles</cx:v>
        </cx:txData>
      </cx:tx>
      <cx:txPr>
        <a:bodyPr spcFirstLastPara="1" vertOverflow="ellipsis" horzOverflow="overflow" wrap="square" lIns="0" tIns="0" rIns="0" bIns="0" anchor="ctr" anchorCtr="1"/>
        <a:lstStyle/>
        <a:p>
          <a:pPr algn="ctr" rtl="0">
            <a:defRPr sz="2800" b="1">
              <a:solidFill>
                <a:schemeClr val="tx1"/>
              </a:solidFill>
            </a:defRPr>
          </a:pPr>
          <a:r>
            <a:rPr lang="fr-FR" sz="2800" b="1" i="0" u="none" strike="noStrike" baseline="0">
              <a:solidFill>
                <a:schemeClr val="tx1"/>
              </a:solidFill>
              <a:latin typeface="Calibri" panose="020F0502020204030204"/>
            </a:rPr>
            <a:t>Compétences émotionnelles</a:t>
          </a:r>
        </a:p>
      </cx:txPr>
    </cx:title>
    <cx:plotArea>
      <cx:plotAreaRegion>
        <cx:series layoutId="funnel" uniqueId="{3376E32B-2A16-9347-9052-F497E940B82B}">
          <cx:dataLabels pos="ctr">
            <cx:txPr>
              <a:bodyPr spcFirstLastPara="1" vertOverflow="ellipsis" horzOverflow="overflow" wrap="square" lIns="0" tIns="0" rIns="0" bIns="0" anchor="ctr" anchorCtr="1"/>
              <a:lstStyle/>
              <a:p>
                <a:pPr algn="ctr" rtl="0">
                  <a:defRPr sz="2800" b="1">
                    <a:solidFill>
                      <a:schemeClr val="bg1"/>
                    </a:solidFill>
                  </a:defRPr>
                </a:pPr>
                <a:endParaRPr lang="fr-FR" sz="2800" b="1" i="0" u="none" strike="noStrike" baseline="0">
                  <a:solidFill>
                    <a:schemeClr val="bg1"/>
                  </a:solidFill>
                  <a:latin typeface="Calibri" panose="020F050202020403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2400">
                <a:solidFill>
                  <a:schemeClr val="tx1"/>
                </a:solidFill>
              </a:defRPr>
            </a:pPr>
            <a:endParaRPr lang="fr-FR" sz="2400" b="0" i="0" u="none" strike="noStrike" baseline="0">
              <a:solidFill>
                <a:schemeClr val="tx1"/>
              </a:solidFill>
              <a:latin typeface="Calibri" panose="020F0502020204030204"/>
            </a:endParaRPr>
          </a:p>
        </cx:txPr>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Feuil1!$A$17:$A$20</cx:f>
        <cx:lvl ptCount="4">
          <cx:pt idx="0">Médiation par des outils</cx:pt>
          <cx:pt idx="1">Animer un groupe</cx:pt>
          <cx:pt idx="2">Empouvoirement</cx:pt>
          <cx:pt idx="3">Libérer la parole du public</cx:pt>
        </cx:lvl>
      </cx:strDim>
      <cx:numDim type="val">
        <cx:f>Feuil1!$B$17:$B$20</cx:f>
        <cx:lvl ptCount="4" formatCode="0%">
          <cx:pt idx="0">0.32000000000000001</cx:pt>
          <cx:pt idx="1">0.63</cx:pt>
          <cx:pt idx="2">0.46000000000000002</cx:pt>
          <cx:pt idx="3">0.80000000000000004</cx:pt>
        </cx:lvl>
      </cx:numDim>
    </cx:data>
  </cx:chartData>
  <cx:chart>
    <cx:title pos="t" align="ctr" overlay="0">
      <cx:tx>
        <cx:txData>
          <cx:v>Compétences pédagogiques</cx:v>
        </cx:txData>
      </cx:tx>
      <cx:txPr>
        <a:bodyPr spcFirstLastPara="1" vertOverflow="ellipsis" horzOverflow="overflow" wrap="square" lIns="0" tIns="0" rIns="0" bIns="0" anchor="ctr" anchorCtr="1"/>
        <a:lstStyle/>
        <a:p>
          <a:pPr algn="ctr" rtl="0">
            <a:defRPr sz="2800" b="1">
              <a:solidFill>
                <a:schemeClr val="tx1"/>
              </a:solidFill>
            </a:defRPr>
          </a:pPr>
          <a:r>
            <a:rPr lang="fr-FR" sz="2800" b="1" i="0" u="none" strike="noStrike" baseline="0">
              <a:solidFill>
                <a:schemeClr val="tx1"/>
              </a:solidFill>
              <a:latin typeface="Calibri" panose="020F0502020204030204"/>
            </a:rPr>
            <a:t>Compétences pédagogiques</a:t>
          </a:r>
        </a:p>
      </cx:txPr>
    </cx:title>
    <cx:plotArea>
      <cx:plotAreaRegion>
        <cx:series layoutId="funnel" uniqueId="{8AEA3DBF-1C7E-A749-8029-39FDEE6DF63C}">
          <cx:dataLabels>
            <cx:txPr>
              <a:bodyPr spcFirstLastPara="1" vertOverflow="ellipsis" horzOverflow="overflow" wrap="square" lIns="0" tIns="0" rIns="0" bIns="0" anchor="ctr" anchorCtr="1"/>
              <a:lstStyle/>
              <a:p>
                <a:pPr algn="ctr" rtl="0">
                  <a:defRPr sz="2800" b="1">
                    <a:solidFill>
                      <a:schemeClr val="bg1"/>
                    </a:solidFill>
                  </a:defRPr>
                </a:pPr>
                <a:endParaRPr lang="fr-FR" sz="2800" b="1" i="0" u="none" strike="noStrike" baseline="0">
                  <a:solidFill>
                    <a:schemeClr val="bg1"/>
                  </a:solidFill>
                  <a:latin typeface="Calibri" panose="020F050202020403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2800">
                <a:solidFill>
                  <a:schemeClr val="tx1"/>
                </a:solidFill>
              </a:defRPr>
            </a:pPr>
            <a:endParaRPr lang="fr-FR" sz="2800" b="0" i="0" u="none" strike="noStrike" baseline="0">
              <a:solidFill>
                <a:schemeClr val="tx1"/>
              </a:solidFill>
              <a:latin typeface="Calibri" panose="020F0502020204030204"/>
            </a:endParaRPr>
          </a:p>
        </cx:txPr>
      </cx:axis>
    </cx:plotArea>
  </cx:chart>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Feuil1!$A$22:$A$25</cx:f>
        <cx:lvl ptCount="4">
          <cx:pt idx="0">Prévention pour le public</cx:pt>
          <cx:pt idx="1">Prévention pour pratique future</cx:pt>
          <cx:pt idx="2">Aborder thèmes de SP</cx:pt>
          <cx:pt idx="3">Initiation à la prévention</cx:pt>
        </cx:lvl>
      </cx:strDim>
      <cx:numDim type="val">
        <cx:f>Feuil1!$B$22:$B$25</cx:f>
        <cx:lvl ptCount="4" formatCode="0%">
          <cx:pt idx="0">0.5</cx:pt>
          <cx:pt idx="1">0.48999999999999999</cx:pt>
          <cx:pt idx="2">0.57999999999999996</cx:pt>
          <cx:pt idx="3">0.72999999999999998</cx:pt>
        </cx:lvl>
      </cx:numDim>
    </cx:data>
  </cx:chartData>
  <cx:chart>
    <cx:title pos="t" align="ctr" overlay="0">
      <cx:tx>
        <cx:txData>
          <cx:v>Les étudiants, acteurs de santé publique</cx:v>
        </cx:txData>
      </cx:tx>
      <cx:txPr>
        <a:bodyPr spcFirstLastPara="1" vertOverflow="ellipsis" horzOverflow="overflow" wrap="square" lIns="0" tIns="0" rIns="0" bIns="0" anchor="ctr" anchorCtr="1"/>
        <a:lstStyle/>
        <a:p>
          <a:pPr algn="ctr" rtl="0">
            <a:defRPr sz="2800" b="1">
              <a:solidFill>
                <a:schemeClr val="tx1"/>
              </a:solidFill>
            </a:defRPr>
          </a:pPr>
          <a:r>
            <a:rPr lang="fr-FR" sz="2800" b="1" i="0" u="none" strike="noStrike" baseline="0">
              <a:solidFill>
                <a:schemeClr val="tx1"/>
              </a:solidFill>
              <a:latin typeface="Calibri" panose="020F0502020204030204"/>
            </a:rPr>
            <a:t>Les étudiants, acteurs de santé publique</a:t>
          </a:r>
        </a:p>
      </cx:txPr>
    </cx:title>
    <cx:plotArea>
      <cx:plotAreaRegion>
        <cx:series layoutId="funnel" uniqueId="{93E23FA3-02BE-5C47-A007-4EE4F67A0EED}">
          <cx:dataLabels>
            <cx:txPr>
              <a:bodyPr spcFirstLastPara="1" vertOverflow="ellipsis" horzOverflow="overflow" wrap="square" lIns="0" tIns="0" rIns="0" bIns="0" anchor="ctr" anchorCtr="1"/>
              <a:lstStyle/>
              <a:p>
                <a:pPr algn="ctr" rtl="0">
                  <a:defRPr sz="2800" b="1">
                    <a:solidFill>
                      <a:schemeClr val="bg1"/>
                    </a:solidFill>
                  </a:defRPr>
                </a:pPr>
                <a:endParaRPr lang="fr-FR" sz="2800" b="1" i="0" u="none" strike="noStrike" baseline="0">
                  <a:solidFill>
                    <a:schemeClr val="bg1"/>
                  </a:solidFill>
                  <a:latin typeface="Calibri" panose="020F050202020403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2800">
                <a:solidFill>
                  <a:schemeClr val="tx1"/>
                </a:solidFill>
              </a:defRPr>
            </a:pPr>
            <a:endParaRPr lang="fr-FR" sz="2800" b="0" i="0" u="none" strike="noStrike" baseline="0">
              <a:solidFill>
                <a:schemeClr val="tx1"/>
              </a:solidFill>
              <a:latin typeface="Calibri" panose="020F0502020204030204"/>
            </a:endParaRPr>
          </a:p>
        </cx:txPr>
      </cx:axis>
    </cx:plotArea>
  </cx:chart>
</cx:chartSpace>
</file>

<file path=ppt/charts/chartEx5.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Feuil1!$A$28:$A$31</cx:f>
        <cx:lvl ptCount="4">
          <cx:pt idx="0">Résolution de problèmes</cx:pt>
          <cx:pt idx="1">Réfléxivité</cx:pt>
          <cx:pt idx="2">Acquisition de connaissances</cx:pt>
          <cx:pt idx="3">Autonomie</cx:pt>
        </cx:lvl>
      </cx:strDim>
      <cx:numDim type="val">
        <cx:f>Feuil1!$B$28:$B$31</cx:f>
        <cx:lvl ptCount="4" formatCode="0%">
          <cx:pt idx="0">0.54000000000000004</cx:pt>
          <cx:pt idx="1">0.25</cx:pt>
          <cx:pt idx="2">0.35999999999999999</cx:pt>
          <cx:pt idx="3">0.35999999999999999</cx:pt>
        </cx:lvl>
      </cx:numDim>
    </cx:data>
  </cx:chartData>
  <cx:chart>
    <cx:title pos="t" align="ctr" overlay="0">
      <cx:tx>
        <cx:txData>
          <cx:v>Compétences cognitives</cx:v>
        </cx:txData>
      </cx:tx>
      <cx:txPr>
        <a:bodyPr spcFirstLastPara="1" vertOverflow="ellipsis" horzOverflow="overflow" wrap="square" lIns="0" tIns="0" rIns="0" bIns="0" anchor="ctr" anchorCtr="1"/>
        <a:lstStyle/>
        <a:p>
          <a:pPr algn="ctr" rtl="0">
            <a:defRPr sz="2800" b="1">
              <a:solidFill>
                <a:schemeClr val="tx1"/>
              </a:solidFill>
            </a:defRPr>
          </a:pPr>
          <a:r>
            <a:rPr lang="fr-FR" sz="2800" b="1" i="0" u="none" strike="noStrike" baseline="0">
              <a:solidFill>
                <a:schemeClr val="tx1"/>
              </a:solidFill>
              <a:latin typeface="Calibri" panose="020F0502020204030204"/>
            </a:rPr>
            <a:t>Compétences cognitives</a:t>
          </a:r>
        </a:p>
      </cx:txPr>
    </cx:title>
    <cx:plotArea>
      <cx:plotAreaRegion>
        <cx:series layoutId="funnel" uniqueId="{2FF28A02-5BF7-8244-998B-98D5A07418C9}">
          <cx:dataPt idx="0"/>
          <cx:dataLabels>
            <cx:txPr>
              <a:bodyPr vertOverflow="overflow" horzOverflow="overflow" wrap="square" lIns="0" tIns="0" rIns="0" bIns="0"/>
              <a:lstStyle/>
              <a:p>
                <a:pPr algn="ctr" rtl="0">
                  <a:defRPr sz="2800" b="1" i="0">
                    <a:solidFill>
                      <a:schemeClr val="bg1"/>
                    </a:solidFill>
                    <a:latin typeface="Calibri" panose="020F0502020204030204" pitchFamily="34" charset="0"/>
                    <a:ea typeface="Calibri" panose="020F0502020204030204" pitchFamily="34" charset="0"/>
                    <a:cs typeface="Calibri" panose="020F0502020204030204" pitchFamily="34" charset="0"/>
                  </a:defRPr>
                </a:pPr>
                <a:endParaRPr lang="fr-FR" sz="2800" b="1">
                  <a:solidFill>
                    <a:schemeClr val="bg1"/>
                  </a:solidFill>
                </a:endParaRPr>
              </a:p>
            </cx:txPr>
            <cx:visibility seriesName="0" categoryName="0" value="1"/>
          </cx:dataLabels>
          <cx:dataId val="0"/>
        </cx:series>
      </cx:plotAreaRegion>
      <cx:axis id="0">
        <cx:catScaling gapWidth="0.0599999987"/>
        <cx:tickLabels/>
        <cx:txPr>
          <a:bodyPr vertOverflow="overflow" horzOverflow="overflow" wrap="square" lIns="0" tIns="0" rIns="0" bIns="0"/>
          <a:lstStyle/>
          <a:p>
            <a:pPr algn="ctr" rtl="0">
              <a:defRPr sz="2800" b="0" i="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fr-FR" sz="2800">
              <a:solidFill>
                <a:schemeClr val="tx1"/>
              </a:solidFill>
            </a:endParaRPr>
          </a:p>
        </cx:txPr>
      </cx:axis>
    </cx:plotArea>
  </cx:chart>
</cx:chartSpace>
</file>

<file path=ppt/charts/chartEx6.xml><?xml version="1.0" encoding="utf-8"?>
<cx:chartSpace xmlns:a="http://schemas.openxmlformats.org/drawingml/2006/main" xmlns:r="http://schemas.openxmlformats.org/officeDocument/2006/relationships" xmlns:cx="http://schemas.microsoft.com/office/drawing/2014/chartex">
  <cx:chart>
    <cx:plotArea>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51B6D124-6DD5-4578-BECA-0642E78DFF1B}" type="datetimeFigureOut">
              <a:rPr lang="fr-FR" smtClean="0"/>
              <a:t>01/03/2023</a:t>
            </a:fld>
            <a:endParaRPr lang="fr-FR"/>
          </a:p>
        </p:txBody>
      </p:sp>
      <p:sp>
        <p:nvSpPr>
          <p:cNvPr id="4" name="Espace réservé de l'image des diapositives 3"/>
          <p:cNvSpPr>
            <a:spLocks noGrp="1" noRot="1" noChangeAspect="1"/>
          </p:cNvSpPr>
          <p:nvPr>
            <p:ph type="sldImg" idx="2"/>
          </p:nvPr>
        </p:nvSpPr>
        <p:spPr>
          <a:xfrm>
            <a:off x="2201863" y="1241425"/>
            <a:ext cx="2395537"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5D979106-38A1-43ED-9665-BBE0B44F98EC}" type="slidenum">
              <a:rPr lang="fr-FR" smtClean="0"/>
              <a:t>‹N°›</a:t>
            </a:fld>
            <a:endParaRPr lang="fr-FR"/>
          </a:p>
        </p:txBody>
      </p:sp>
    </p:spTree>
    <p:extLst>
      <p:ext uri="{BB962C8B-B14F-4D97-AF65-F5344CB8AC3E}">
        <p14:creationId xmlns:p14="http://schemas.microsoft.com/office/powerpoint/2010/main" val="1537337424"/>
      </p:ext>
    </p:extLst>
  </p:cSld>
  <p:clrMap bg1="lt1" tx1="dk1" bg2="lt2" tx2="dk2" accent1="accent1" accent2="accent2" accent3="accent3" accent4="accent4" accent5="accent5" accent6="accent6" hlink="hlink" folHlink="folHlink"/>
  <p:notesStyle>
    <a:lvl1pPr marL="0" algn="l" defTabSz="3497489" rtl="0" eaLnBrk="1" latinLnBrk="0" hangingPunct="1">
      <a:defRPr sz="4590" kern="1200">
        <a:solidFill>
          <a:schemeClr val="tx1"/>
        </a:solidFill>
        <a:latin typeface="+mn-lt"/>
        <a:ea typeface="+mn-ea"/>
        <a:cs typeface="+mn-cs"/>
      </a:defRPr>
    </a:lvl1pPr>
    <a:lvl2pPr marL="1748744" algn="l" defTabSz="3497489" rtl="0" eaLnBrk="1" latinLnBrk="0" hangingPunct="1">
      <a:defRPr sz="4590" kern="1200">
        <a:solidFill>
          <a:schemeClr val="tx1"/>
        </a:solidFill>
        <a:latin typeface="+mn-lt"/>
        <a:ea typeface="+mn-ea"/>
        <a:cs typeface="+mn-cs"/>
      </a:defRPr>
    </a:lvl2pPr>
    <a:lvl3pPr marL="3497489" algn="l" defTabSz="3497489" rtl="0" eaLnBrk="1" latinLnBrk="0" hangingPunct="1">
      <a:defRPr sz="4590" kern="1200">
        <a:solidFill>
          <a:schemeClr val="tx1"/>
        </a:solidFill>
        <a:latin typeface="+mn-lt"/>
        <a:ea typeface="+mn-ea"/>
        <a:cs typeface="+mn-cs"/>
      </a:defRPr>
    </a:lvl3pPr>
    <a:lvl4pPr marL="5246233" algn="l" defTabSz="3497489" rtl="0" eaLnBrk="1" latinLnBrk="0" hangingPunct="1">
      <a:defRPr sz="4590" kern="1200">
        <a:solidFill>
          <a:schemeClr val="tx1"/>
        </a:solidFill>
        <a:latin typeface="+mn-lt"/>
        <a:ea typeface="+mn-ea"/>
        <a:cs typeface="+mn-cs"/>
      </a:defRPr>
    </a:lvl4pPr>
    <a:lvl5pPr marL="6994977" algn="l" defTabSz="3497489" rtl="0" eaLnBrk="1" latinLnBrk="0" hangingPunct="1">
      <a:defRPr sz="4590" kern="1200">
        <a:solidFill>
          <a:schemeClr val="tx1"/>
        </a:solidFill>
        <a:latin typeface="+mn-lt"/>
        <a:ea typeface="+mn-ea"/>
        <a:cs typeface="+mn-cs"/>
      </a:defRPr>
    </a:lvl5pPr>
    <a:lvl6pPr marL="8743721" algn="l" defTabSz="3497489" rtl="0" eaLnBrk="1" latinLnBrk="0" hangingPunct="1">
      <a:defRPr sz="4590" kern="1200">
        <a:solidFill>
          <a:schemeClr val="tx1"/>
        </a:solidFill>
        <a:latin typeface="+mn-lt"/>
        <a:ea typeface="+mn-ea"/>
        <a:cs typeface="+mn-cs"/>
      </a:defRPr>
    </a:lvl6pPr>
    <a:lvl7pPr marL="10492466" algn="l" defTabSz="3497489" rtl="0" eaLnBrk="1" latinLnBrk="0" hangingPunct="1">
      <a:defRPr sz="4590" kern="1200">
        <a:solidFill>
          <a:schemeClr val="tx1"/>
        </a:solidFill>
        <a:latin typeface="+mn-lt"/>
        <a:ea typeface="+mn-ea"/>
        <a:cs typeface="+mn-cs"/>
      </a:defRPr>
    </a:lvl7pPr>
    <a:lvl8pPr marL="12241210" algn="l" defTabSz="3497489" rtl="0" eaLnBrk="1" latinLnBrk="0" hangingPunct="1">
      <a:defRPr sz="4590" kern="1200">
        <a:solidFill>
          <a:schemeClr val="tx1"/>
        </a:solidFill>
        <a:latin typeface="+mn-lt"/>
        <a:ea typeface="+mn-ea"/>
        <a:cs typeface="+mn-cs"/>
      </a:defRPr>
    </a:lvl8pPr>
    <a:lvl9pPr marL="13989954" algn="l" defTabSz="3497489" rtl="0" eaLnBrk="1" latinLnBrk="0" hangingPunct="1">
      <a:defRPr sz="459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8856" y="6952156"/>
            <a:ext cx="25827038" cy="14789303"/>
          </a:xfrm>
        </p:spPr>
        <p:txBody>
          <a:bodyPr anchor="b"/>
          <a:lstStyle>
            <a:lvl1pPr algn="ctr">
              <a:defRPr sz="19937"/>
            </a:lvl1pPr>
          </a:lstStyle>
          <a:p>
            <a:r>
              <a:rPr lang="fr-FR"/>
              <a:t>Modifiez le style du titre</a:t>
            </a:r>
            <a:endParaRPr lang="en-US" dirty="0"/>
          </a:p>
        </p:txBody>
      </p:sp>
      <p:sp>
        <p:nvSpPr>
          <p:cNvPr id="3" name="Subtitle 2"/>
          <p:cNvSpPr>
            <a:spLocks noGrp="1"/>
          </p:cNvSpPr>
          <p:nvPr>
            <p:ph type="subTitle" idx="1"/>
          </p:nvPr>
        </p:nvSpPr>
        <p:spPr>
          <a:xfrm>
            <a:off x="3798094" y="22311791"/>
            <a:ext cx="22788563" cy="10256143"/>
          </a:xfrm>
        </p:spPr>
        <p:txBody>
          <a:bodyPr/>
          <a:lstStyle>
            <a:lvl1pPr marL="0" indent="0" algn="ctr">
              <a:buNone/>
              <a:defRPr sz="7975"/>
            </a:lvl1pPr>
            <a:lvl2pPr marL="1519230" indent="0" algn="ctr">
              <a:buNone/>
              <a:defRPr sz="6646"/>
            </a:lvl2pPr>
            <a:lvl3pPr marL="3038460" indent="0" algn="ctr">
              <a:buNone/>
              <a:defRPr sz="5981"/>
            </a:lvl3pPr>
            <a:lvl4pPr marL="4557690" indent="0" algn="ctr">
              <a:buNone/>
              <a:defRPr sz="5317"/>
            </a:lvl4pPr>
            <a:lvl5pPr marL="6076920" indent="0" algn="ctr">
              <a:buNone/>
              <a:defRPr sz="5317"/>
            </a:lvl5pPr>
            <a:lvl6pPr marL="7596149" indent="0" algn="ctr">
              <a:buNone/>
              <a:defRPr sz="5317"/>
            </a:lvl6pPr>
            <a:lvl7pPr marL="9115379" indent="0" algn="ctr">
              <a:buNone/>
              <a:defRPr sz="5317"/>
            </a:lvl7pPr>
            <a:lvl8pPr marL="10634609" indent="0" algn="ctr">
              <a:buNone/>
              <a:defRPr sz="5317"/>
            </a:lvl8pPr>
            <a:lvl9pPr marL="12153839" indent="0" algn="ctr">
              <a:buNone/>
              <a:defRPr sz="531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C69106B-D363-44F9-90C5-2E779394D913}" type="datetimeFigureOut">
              <a:rPr lang="fr-FR" smtClean="0"/>
              <a:t>01/03/2023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17676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C69106B-D363-44F9-90C5-2E779394D913}" type="datetimeFigureOut">
              <a:rPr lang="fr-FR" smtClean="0"/>
              <a:t>01/03/2023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12552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744088" y="2261662"/>
            <a:ext cx="6551712" cy="3599976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8953" y="2261662"/>
            <a:ext cx="19275326" cy="3599976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C69106B-D363-44F9-90C5-2E779394D913}" type="datetimeFigureOut">
              <a:rPr lang="fr-FR" smtClean="0"/>
              <a:t>01/03/2023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19621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C69106B-D363-44F9-90C5-2E779394D913}" type="datetimeFigureOut">
              <a:rPr lang="fr-FR" smtClean="0"/>
              <a:t>01/03/2023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29420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73128" y="10590491"/>
            <a:ext cx="26206847" cy="17670461"/>
          </a:xfrm>
        </p:spPr>
        <p:txBody>
          <a:bodyPr anchor="b"/>
          <a:lstStyle>
            <a:lvl1pPr>
              <a:defRPr sz="19937"/>
            </a:lvl1pPr>
          </a:lstStyle>
          <a:p>
            <a:r>
              <a:rPr lang="fr-FR"/>
              <a:t>Modifiez le style du titre</a:t>
            </a:r>
            <a:endParaRPr lang="en-US" dirty="0"/>
          </a:p>
        </p:txBody>
      </p:sp>
      <p:sp>
        <p:nvSpPr>
          <p:cNvPr id="3" name="Text Placeholder 2"/>
          <p:cNvSpPr>
            <a:spLocks noGrp="1"/>
          </p:cNvSpPr>
          <p:nvPr>
            <p:ph type="body" idx="1"/>
          </p:nvPr>
        </p:nvSpPr>
        <p:spPr>
          <a:xfrm>
            <a:off x="2073128" y="28428121"/>
            <a:ext cx="26206847" cy="9292478"/>
          </a:xfrm>
        </p:spPr>
        <p:txBody>
          <a:bodyPr/>
          <a:lstStyle>
            <a:lvl1pPr marL="0" indent="0">
              <a:buNone/>
              <a:defRPr sz="7975">
                <a:solidFill>
                  <a:schemeClr val="tx1"/>
                </a:solidFill>
              </a:defRPr>
            </a:lvl1pPr>
            <a:lvl2pPr marL="1519230" indent="0">
              <a:buNone/>
              <a:defRPr sz="6646">
                <a:solidFill>
                  <a:schemeClr val="tx1">
                    <a:tint val="75000"/>
                  </a:schemeClr>
                </a:solidFill>
              </a:defRPr>
            </a:lvl2pPr>
            <a:lvl3pPr marL="3038460" indent="0">
              <a:buNone/>
              <a:defRPr sz="5981">
                <a:solidFill>
                  <a:schemeClr val="tx1">
                    <a:tint val="75000"/>
                  </a:schemeClr>
                </a:solidFill>
              </a:defRPr>
            </a:lvl3pPr>
            <a:lvl4pPr marL="4557690" indent="0">
              <a:buNone/>
              <a:defRPr sz="5317">
                <a:solidFill>
                  <a:schemeClr val="tx1">
                    <a:tint val="75000"/>
                  </a:schemeClr>
                </a:solidFill>
              </a:defRPr>
            </a:lvl4pPr>
            <a:lvl5pPr marL="6076920" indent="0">
              <a:buNone/>
              <a:defRPr sz="5317">
                <a:solidFill>
                  <a:schemeClr val="tx1">
                    <a:tint val="75000"/>
                  </a:schemeClr>
                </a:solidFill>
              </a:defRPr>
            </a:lvl5pPr>
            <a:lvl6pPr marL="7596149" indent="0">
              <a:buNone/>
              <a:defRPr sz="5317">
                <a:solidFill>
                  <a:schemeClr val="tx1">
                    <a:tint val="75000"/>
                  </a:schemeClr>
                </a:solidFill>
              </a:defRPr>
            </a:lvl6pPr>
            <a:lvl7pPr marL="9115379" indent="0">
              <a:buNone/>
              <a:defRPr sz="5317">
                <a:solidFill>
                  <a:schemeClr val="tx1">
                    <a:tint val="75000"/>
                  </a:schemeClr>
                </a:solidFill>
              </a:defRPr>
            </a:lvl7pPr>
            <a:lvl8pPr marL="10634609" indent="0">
              <a:buNone/>
              <a:defRPr sz="5317">
                <a:solidFill>
                  <a:schemeClr val="tx1">
                    <a:tint val="75000"/>
                  </a:schemeClr>
                </a:solidFill>
              </a:defRPr>
            </a:lvl8pPr>
            <a:lvl9pPr marL="12153839" indent="0">
              <a:buNone/>
              <a:defRPr sz="531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C69106B-D363-44F9-90C5-2E779394D913}" type="datetimeFigureOut">
              <a:rPr lang="fr-FR" smtClean="0"/>
              <a:t>01/03/2023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409141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8951" y="11308310"/>
            <a:ext cx="12913519" cy="2695311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82280" y="11308310"/>
            <a:ext cx="12913519" cy="2695311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C69106B-D363-44F9-90C5-2E779394D913}" type="datetimeFigureOut">
              <a:rPr lang="fr-FR" smtClean="0"/>
              <a:t>01/03/2023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883497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92909" y="2261671"/>
            <a:ext cx="26206847" cy="8210820"/>
          </a:xfrm>
        </p:spPr>
        <p:txBody>
          <a:bodyPr/>
          <a:lstStyle/>
          <a:p>
            <a:r>
              <a:rPr lang="fr-FR"/>
              <a:t>Modifiez le style du titre</a:t>
            </a:r>
            <a:endParaRPr lang="en-US" dirty="0"/>
          </a:p>
        </p:txBody>
      </p:sp>
      <p:sp>
        <p:nvSpPr>
          <p:cNvPr id="3" name="Text Placeholder 2"/>
          <p:cNvSpPr>
            <a:spLocks noGrp="1"/>
          </p:cNvSpPr>
          <p:nvPr>
            <p:ph type="body" idx="1"/>
          </p:nvPr>
        </p:nvSpPr>
        <p:spPr>
          <a:xfrm>
            <a:off x="2092913" y="10413482"/>
            <a:ext cx="12854171" cy="5103486"/>
          </a:xfrm>
        </p:spPr>
        <p:txBody>
          <a:bodyPr anchor="b"/>
          <a:lstStyle>
            <a:lvl1pPr marL="0" indent="0">
              <a:buNone/>
              <a:defRPr sz="7975" b="1"/>
            </a:lvl1pPr>
            <a:lvl2pPr marL="1519230" indent="0">
              <a:buNone/>
              <a:defRPr sz="6646" b="1"/>
            </a:lvl2pPr>
            <a:lvl3pPr marL="3038460" indent="0">
              <a:buNone/>
              <a:defRPr sz="5981" b="1"/>
            </a:lvl3pPr>
            <a:lvl4pPr marL="4557690" indent="0">
              <a:buNone/>
              <a:defRPr sz="5317" b="1"/>
            </a:lvl4pPr>
            <a:lvl5pPr marL="6076920" indent="0">
              <a:buNone/>
              <a:defRPr sz="5317" b="1"/>
            </a:lvl5pPr>
            <a:lvl6pPr marL="7596149" indent="0">
              <a:buNone/>
              <a:defRPr sz="5317" b="1"/>
            </a:lvl6pPr>
            <a:lvl7pPr marL="9115379" indent="0">
              <a:buNone/>
              <a:defRPr sz="5317" b="1"/>
            </a:lvl7pPr>
            <a:lvl8pPr marL="10634609" indent="0">
              <a:buNone/>
              <a:defRPr sz="5317" b="1"/>
            </a:lvl8pPr>
            <a:lvl9pPr marL="12153839" indent="0">
              <a:buNone/>
              <a:defRPr sz="5317" b="1"/>
            </a:lvl9pPr>
          </a:lstStyle>
          <a:p>
            <a:pPr lvl="0"/>
            <a:r>
              <a:rPr lang="fr-FR"/>
              <a:t>Cliquez pour modifier les styles du texte du masque</a:t>
            </a:r>
          </a:p>
        </p:txBody>
      </p:sp>
      <p:sp>
        <p:nvSpPr>
          <p:cNvPr id="4" name="Content Placeholder 3"/>
          <p:cNvSpPr>
            <a:spLocks noGrp="1"/>
          </p:cNvSpPr>
          <p:nvPr>
            <p:ph sz="half" idx="2"/>
          </p:nvPr>
        </p:nvSpPr>
        <p:spPr>
          <a:xfrm>
            <a:off x="2092913" y="15516968"/>
            <a:ext cx="12854171" cy="2282312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82282" y="10413482"/>
            <a:ext cx="12917476" cy="5103486"/>
          </a:xfrm>
        </p:spPr>
        <p:txBody>
          <a:bodyPr anchor="b"/>
          <a:lstStyle>
            <a:lvl1pPr marL="0" indent="0">
              <a:buNone/>
              <a:defRPr sz="7975" b="1"/>
            </a:lvl1pPr>
            <a:lvl2pPr marL="1519230" indent="0">
              <a:buNone/>
              <a:defRPr sz="6646" b="1"/>
            </a:lvl2pPr>
            <a:lvl3pPr marL="3038460" indent="0">
              <a:buNone/>
              <a:defRPr sz="5981" b="1"/>
            </a:lvl3pPr>
            <a:lvl4pPr marL="4557690" indent="0">
              <a:buNone/>
              <a:defRPr sz="5317" b="1"/>
            </a:lvl4pPr>
            <a:lvl5pPr marL="6076920" indent="0">
              <a:buNone/>
              <a:defRPr sz="5317" b="1"/>
            </a:lvl5pPr>
            <a:lvl6pPr marL="7596149" indent="0">
              <a:buNone/>
              <a:defRPr sz="5317" b="1"/>
            </a:lvl6pPr>
            <a:lvl7pPr marL="9115379" indent="0">
              <a:buNone/>
              <a:defRPr sz="5317" b="1"/>
            </a:lvl7pPr>
            <a:lvl8pPr marL="10634609" indent="0">
              <a:buNone/>
              <a:defRPr sz="5317" b="1"/>
            </a:lvl8pPr>
            <a:lvl9pPr marL="12153839" indent="0">
              <a:buNone/>
              <a:defRPr sz="5317" b="1"/>
            </a:lvl9pPr>
          </a:lstStyle>
          <a:p>
            <a:pPr lvl="0"/>
            <a:r>
              <a:rPr lang="fr-FR"/>
              <a:t>Cliquez pour modifier les styles du texte du masque</a:t>
            </a:r>
          </a:p>
        </p:txBody>
      </p:sp>
      <p:sp>
        <p:nvSpPr>
          <p:cNvPr id="6" name="Content Placeholder 5"/>
          <p:cNvSpPr>
            <a:spLocks noGrp="1"/>
          </p:cNvSpPr>
          <p:nvPr>
            <p:ph sz="quarter" idx="4"/>
          </p:nvPr>
        </p:nvSpPr>
        <p:spPr>
          <a:xfrm>
            <a:off x="15382282" y="15516968"/>
            <a:ext cx="12917476" cy="2282312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C69106B-D363-44F9-90C5-2E779394D913}" type="datetimeFigureOut">
              <a:rPr lang="fr-FR" smtClean="0"/>
              <a:t>01/03/2023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51058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C69106B-D363-44F9-90C5-2E779394D913}" type="datetimeFigureOut">
              <a:rPr lang="fr-FR" smtClean="0"/>
              <a:t>01/03/2023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216273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69106B-D363-44F9-90C5-2E779394D913}" type="datetimeFigureOut">
              <a:rPr lang="fr-FR" smtClean="0"/>
              <a:t>01/03/2023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3130003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92909" y="2831994"/>
            <a:ext cx="9799873" cy="9911980"/>
          </a:xfrm>
        </p:spPr>
        <p:txBody>
          <a:bodyPr anchor="b"/>
          <a:lstStyle>
            <a:lvl1pPr>
              <a:defRPr sz="10633"/>
            </a:lvl1pPr>
          </a:lstStyle>
          <a:p>
            <a:r>
              <a:rPr lang="fr-FR"/>
              <a:t>Modifiez le style du titre</a:t>
            </a:r>
            <a:endParaRPr lang="en-US" dirty="0"/>
          </a:p>
        </p:txBody>
      </p:sp>
      <p:sp>
        <p:nvSpPr>
          <p:cNvPr id="3" name="Content Placeholder 2"/>
          <p:cNvSpPr>
            <a:spLocks noGrp="1"/>
          </p:cNvSpPr>
          <p:nvPr>
            <p:ph idx="1"/>
          </p:nvPr>
        </p:nvSpPr>
        <p:spPr>
          <a:xfrm>
            <a:off x="12917476" y="6116330"/>
            <a:ext cx="15382280" cy="30188272"/>
          </a:xfrm>
        </p:spPr>
        <p:txBody>
          <a:bodyPr/>
          <a:lstStyle>
            <a:lvl1pPr>
              <a:defRPr sz="10633"/>
            </a:lvl1pPr>
            <a:lvl2pPr>
              <a:defRPr sz="9304"/>
            </a:lvl2pPr>
            <a:lvl3pPr>
              <a:defRPr sz="7975"/>
            </a:lvl3pPr>
            <a:lvl4pPr>
              <a:defRPr sz="6646"/>
            </a:lvl4pPr>
            <a:lvl5pPr>
              <a:defRPr sz="6646"/>
            </a:lvl5pPr>
            <a:lvl6pPr>
              <a:defRPr sz="6646"/>
            </a:lvl6pPr>
            <a:lvl7pPr>
              <a:defRPr sz="6646"/>
            </a:lvl7pPr>
            <a:lvl8pPr>
              <a:defRPr sz="6646"/>
            </a:lvl8pPr>
            <a:lvl9pPr>
              <a:defRPr sz="6646"/>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92909" y="12743974"/>
            <a:ext cx="9799873" cy="23609788"/>
          </a:xfrm>
        </p:spPr>
        <p:txBody>
          <a:bodyPr/>
          <a:lstStyle>
            <a:lvl1pPr marL="0" indent="0">
              <a:buNone/>
              <a:defRPr sz="5317"/>
            </a:lvl1pPr>
            <a:lvl2pPr marL="1519230" indent="0">
              <a:buNone/>
              <a:defRPr sz="4652"/>
            </a:lvl2pPr>
            <a:lvl3pPr marL="3038460" indent="0">
              <a:buNone/>
              <a:defRPr sz="3987"/>
            </a:lvl3pPr>
            <a:lvl4pPr marL="4557690" indent="0">
              <a:buNone/>
              <a:defRPr sz="3323"/>
            </a:lvl4pPr>
            <a:lvl5pPr marL="6076920" indent="0">
              <a:buNone/>
              <a:defRPr sz="3323"/>
            </a:lvl5pPr>
            <a:lvl6pPr marL="7596149" indent="0">
              <a:buNone/>
              <a:defRPr sz="3323"/>
            </a:lvl6pPr>
            <a:lvl7pPr marL="9115379" indent="0">
              <a:buNone/>
              <a:defRPr sz="3323"/>
            </a:lvl7pPr>
            <a:lvl8pPr marL="10634609" indent="0">
              <a:buNone/>
              <a:defRPr sz="3323"/>
            </a:lvl8pPr>
            <a:lvl9pPr marL="12153839" indent="0">
              <a:buNone/>
              <a:defRPr sz="332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C69106B-D363-44F9-90C5-2E779394D913}" type="datetimeFigureOut">
              <a:rPr lang="fr-FR" smtClean="0"/>
              <a:t>01/03/2023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318290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92909" y="2831994"/>
            <a:ext cx="9799873" cy="9911980"/>
          </a:xfrm>
        </p:spPr>
        <p:txBody>
          <a:bodyPr anchor="b"/>
          <a:lstStyle>
            <a:lvl1pPr>
              <a:defRPr sz="10633"/>
            </a:lvl1pPr>
          </a:lstStyle>
          <a:p>
            <a:r>
              <a:rPr lang="fr-FR"/>
              <a:t>Modifiez le style du titre</a:t>
            </a:r>
            <a:endParaRPr lang="en-US" dirty="0"/>
          </a:p>
        </p:txBody>
      </p:sp>
      <p:sp>
        <p:nvSpPr>
          <p:cNvPr id="3" name="Picture Placeholder 2"/>
          <p:cNvSpPr>
            <a:spLocks noGrp="1" noChangeAspect="1"/>
          </p:cNvSpPr>
          <p:nvPr>
            <p:ph type="pic" idx="1"/>
          </p:nvPr>
        </p:nvSpPr>
        <p:spPr>
          <a:xfrm>
            <a:off x="12917476" y="6116330"/>
            <a:ext cx="15382280" cy="30188272"/>
          </a:xfrm>
        </p:spPr>
        <p:txBody>
          <a:bodyPr anchor="t"/>
          <a:lstStyle>
            <a:lvl1pPr marL="0" indent="0">
              <a:buNone/>
              <a:defRPr sz="10633"/>
            </a:lvl1pPr>
            <a:lvl2pPr marL="1519230" indent="0">
              <a:buNone/>
              <a:defRPr sz="9304"/>
            </a:lvl2pPr>
            <a:lvl3pPr marL="3038460" indent="0">
              <a:buNone/>
              <a:defRPr sz="7975"/>
            </a:lvl3pPr>
            <a:lvl4pPr marL="4557690" indent="0">
              <a:buNone/>
              <a:defRPr sz="6646"/>
            </a:lvl4pPr>
            <a:lvl5pPr marL="6076920" indent="0">
              <a:buNone/>
              <a:defRPr sz="6646"/>
            </a:lvl5pPr>
            <a:lvl6pPr marL="7596149" indent="0">
              <a:buNone/>
              <a:defRPr sz="6646"/>
            </a:lvl6pPr>
            <a:lvl7pPr marL="9115379" indent="0">
              <a:buNone/>
              <a:defRPr sz="6646"/>
            </a:lvl7pPr>
            <a:lvl8pPr marL="10634609" indent="0">
              <a:buNone/>
              <a:defRPr sz="6646"/>
            </a:lvl8pPr>
            <a:lvl9pPr marL="12153839" indent="0">
              <a:buNone/>
              <a:defRPr sz="6646"/>
            </a:lvl9pPr>
          </a:lstStyle>
          <a:p>
            <a:r>
              <a:rPr lang="fr-FR"/>
              <a:t>Cliquez sur l'icône pour ajouter une image</a:t>
            </a:r>
            <a:endParaRPr lang="en-US" dirty="0"/>
          </a:p>
        </p:txBody>
      </p:sp>
      <p:sp>
        <p:nvSpPr>
          <p:cNvPr id="4" name="Text Placeholder 3"/>
          <p:cNvSpPr>
            <a:spLocks noGrp="1"/>
          </p:cNvSpPr>
          <p:nvPr>
            <p:ph type="body" sz="half" idx="2"/>
          </p:nvPr>
        </p:nvSpPr>
        <p:spPr>
          <a:xfrm>
            <a:off x="2092909" y="12743974"/>
            <a:ext cx="9799873" cy="23609788"/>
          </a:xfrm>
        </p:spPr>
        <p:txBody>
          <a:bodyPr/>
          <a:lstStyle>
            <a:lvl1pPr marL="0" indent="0">
              <a:buNone/>
              <a:defRPr sz="5317"/>
            </a:lvl1pPr>
            <a:lvl2pPr marL="1519230" indent="0">
              <a:buNone/>
              <a:defRPr sz="4652"/>
            </a:lvl2pPr>
            <a:lvl3pPr marL="3038460" indent="0">
              <a:buNone/>
              <a:defRPr sz="3987"/>
            </a:lvl3pPr>
            <a:lvl4pPr marL="4557690" indent="0">
              <a:buNone/>
              <a:defRPr sz="3323"/>
            </a:lvl4pPr>
            <a:lvl5pPr marL="6076920" indent="0">
              <a:buNone/>
              <a:defRPr sz="3323"/>
            </a:lvl5pPr>
            <a:lvl6pPr marL="7596149" indent="0">
              <a:buNone/>
              <a:defRPr sz="3323"/>
            </a:lvl6pPr>
            <a:lvl7pPr marL="9115379" indent="0">
              <a:buNone/>
              <a:defRPr sz="3323"/>
            </a:lvl7pPr>
            <a:lvl8pPr marL="10634609" indent="0">
              <a:buNone/>
              <a:defRPr sz="3323"/>
            </a:lvl8pPr>
            <a:lvl9pPr marL="12153839" indent="0">
              <a:buNone/>
              <a:defRPr sz="332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C69106B-D363-44F9-90C5-2E779394D913}" type="datetimeFigureOut">
              <a:rPr lang="fr-FR" smtClean="0"/>
              <a:t>01/03/2023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8359AA9-A131-418C-8A1F-0FDDFD611762}" type="slidenum">
              <a:rPr lang="fr-FR" smtClean="0"/>
              <a:t>‹N°›</a:t>
            </a:fld>
            <a:endParaRPr lang="fr-FR"/>
          </a:p>
        </p:txBody>
      </p:sp>
    </p:spTree>
    <p:extLst>
      <p:ext uri="{BB962C8B-B14F-4D97-AF65-F5344CB8AC3E}">
        <p14:creationId xmlns:p14="http://schemas.microsoft.com/office/powerpoint/2010/main" val="212068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8952" y="2261671"/>
            <a:ext cx="26206847" cy="821082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8952" y="11308310"/>
            <a:ext cx="26206847" cy="2695311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8951" y="39372595"/>
            <a:ext cx="6836569" cy="2261662"/>
          </a:xfrm>
          <a:prstGeom prst="rect">
            <a:avLst/>
          </a:prstGeom>
        </p:spPr>
        <p:txBody>
          <a:bodyPr vert="horz" lIns="91440" tIns="45720" rIns="91440" bIns="45720" rtlCol="0" anchor="ctr"/>
          <a:lstStyle>
            <a:lvl1pPr algn="l">
              <a:defRPr sz="3987">
                <a:solidFill>
                  <a:schemeClr val="tx1">
                    <a:tint val="75000"/>
                  </a:schemeClr>
                </a:solidFill>
              </a:defRPr>
            </a:lvl1pPr>
          </a:lstStyle>
          <a:p>
            <a:fld id="{AC69106B-D363-44F9-90C5-2E779394D913}" type="datetimeFigureOut">
              <a:rPr lang="fr-FR" smtClean="0"/>
              <a:t>01/03/2023</a:t>
            </a:fld>
            <a:endParaRPr lang="fr-FR"/>
          </a:p>
        </p:txBody>
      </p:sp>
      <p:sp>
        <p:nvSpPr>
          <p:cNvPr id="5" name="Footer Placeholder 4"/>
          <p:cNvSpPr>
            <a:spLocks noGrp="1"/>
          </p:cNvSpPr>
          <p:nvPr>
            <p:ph type="ftr" sz="quarter" idx="3"/>
          </p:nvPr>
        </p:nvSpPr>
        <p:spPr>
          <a:xfrm>
            <a:off x="10064949" y="39372595"/>
            <a:ext cx="10254853" cy="2261662"/>
          </a:xfrm>
          <a:prstGeom prst="rect">
            <a:avLst/>
          </a:prstGeom>
        </p:spPr>
        <p:txBody>
          <a:bodyPr vert="horz" lIns="91440" tIns="45720" rIns="91440" bIns="45720" rtlCol="0" anchor="ctr"/>
          <a:lstStyle>
            <a:lvl1pPr algn="ctr">
              <a:defRPr sz="3987">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1459230" y="39372595"/>
            <a:ext cx="6836569" cy="2261662"/>
          </a:xfrm>
          <a:prstGeom prst="rect">
            <a:avLst/>
          </a:prstGeom>
        </p:spPr>
        <p:txBody>
          <a:bodyPr vert="horz" lIns="91440" tIns="45720" rIns="91440" bIns="45720" rtlCol="0" anchor="ctr"/>
          <a:lstStyle>
            <a:lvl1pPr algn="r">
              <a:defRPr sz="3987">
                <a:solidFill>
                  <a:schemeClr val="tx1">
                    <a:tint val="75000"/>
                  </a:schemeClr>
                </a:solidFill>
              </a:defRPr>
            </a:lvl1pPr>
          </a:lstStyle>
          <a:p>
            <a:fld id="{78359AA9-A131-418C-8A1F-0FDDFD611762}" type="slidenum">
              <a:rPr lang="fr-FR" smtClean="0"/>
              <a:t>‹N°›</a:t>
            </a:fld>
            <a:endParaRPr lang="fr-FR"/>
          </a:p>
        </p:txBody>
      </p:sp>
    </p:spTree>
    <p:extLst>
      <p:ext uri="{BB962C8B-B14F-4D97-AF65-F5344CB8AC3E}">
        <p14:creationId xmlns:p14="http://schemas.microsoft.com/office/powerpoint/2010/main" val="2785966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38460" rtl="0" eaLnBrk="1" latinLnBrk="0" hangingPunct="1">
        <a:lnSpc>
          <a:spcPct val="90000"/>
        </a:lnSpc>
        <a:spcBef>
          <a:spcPct val="0"/>
        </a:spcBef>
        <a:buNone/>
        <a:defRPr sz="14621" kern="1200">
          <a:solidFill>
            <a:schemeClr val="tx1"/>
          </a:solidFill>
          <a:latin typeface="+mj-lt"/>
          <a:ea typeface="+mj-ea"/>
          <a:cs typeface="+mj-cs"/>
        </a:defRPr>
      </a:lvl1pPr>
    </p:titleStyle>
    <p:bodyStyle>
      <a:lvl1pPr marL="759615" indent="-759615" algn="l" defTabSz="3038460" rtl="0" eaLnBrk="1" latinLnBrk="0" hangingPunct="1">
        <a:lnSpc>
          <a:spcPct val="90000"/>
        </a:lnSpc>
        <a:spcBef>
          <a:spcPts val="3323"/>
        </a:spcBef>
        <a:buFont typeface="Arial" panose="020B0604020202020204" pitchFamily="34" charset="0"/>
        <a:buChar char="•"/>
        <a:defRPr sz="9304" kern="1200">
          <a:solidFill>
            <a:schemeClr val="tx1"/>
          </a:solidFill>
          <a:latin typeface="+mn-lt"/>
          <a:ea typeface="+mn-ea"/>
          <a:cs typeface="+mn-cs"/>
        </a:defRPr>
      </a:lvl1pPr>
      <a:lvl2pPr marL="2278845" indent="-759615" algn="l" defTabSz="3038460" rtl="0" eaLnBrk="1" latinLnBrk="0" hangingPunct="1">
        <a:lnSpc>
          <a:spcPct val="90000"/>
        </a:lnSpc>
        <a:spcBef>
          <a:spcPts val="1661"/>
        </a:spcBef>
        <a:buFont typeface="Arial" panose="020B0604020202020204" pitchFamily="34" charset="0"/>
        <a:buChar char="•"/>
        <a:defRPr sz="7975" kern="1200">
          <a:solidFill>
            <a:schemeClr val="tx1"/>
          </a:solidFill>
          <a:latin typeface="+mn-lt"/>
          <a:ea typeface="+mn-ea"/>
          <a:cs typeface="+mn-cs"/>
        </a:defRPr>
      </a:lvl2pPr>
      <a:lvl3pPr marL="3798075" indent="-759615" algn="l" defTabSz="3038460" rtl="0" eaLnBrk="1" latinLnBrk="0" hangingPunct="1">
        <a:lnSpc>
          <a:spcPct val="90000"/>
        </a:lnSpc>
        <a:spcBef>
          <a:spcPts val="1661"/>
        </a:spcBef>
        <a:buFont typeface="Arial" panose="020B0604020202020204" pitchFamily="34" charset="0"/>
        <a:buChar char="•"/>
        <a:defRPr sz="6646" kern="1200">
          <a:solidFill>
            <a:schemeClr val="tx1"/>
          </a:solidFill>
          <a:latin typeface="+mn-lt"/>
          <a:ea typeface="+mn-ea"/>
          <a:cs typeface="+mn-cs"/>
        </a:defRPr>
      </a:lvl3pPr>
      <a:lvl4pPr marL="5317305"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4pPr>
      <a:lvl5pPr marL="6836534"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5pPr>
      <a:lvl6pPr marL="8355764"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6pPr>
      <a:lvl7pPr marL="9874994"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7pPr>
      <a:lvl8pPr marL="11394224"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8pPr>
      <a:lvl9pPr marL="12913454" indent="-759615" algn="l" defTabSz="3038460" rtl="0" eaLnBrk="1" latinLnBrk="0" hangingPunct="1">
        <a:lnSpc>
          <a:spcPct val="90000"/>
        </a:lnSpc>
        <a:spcBef>
          <a:spcPts val="1661"/>
        </a:spcBef>
        <a:buFont typeface="Arial" panose="020B0604020202020204" pitchFamily="34" charset="0"/>
        <a:buChar char="•"/>
        <a:defRPr sz="5981" kern="1200">
          <a:solidFill>
            <a:schemeClr val="tx1"/>
          </a:solidFill>
          <a:latin typeface="+mn-lt"/>
          <a:ea typeface="+mn-ea"/>
          <a:cs typeface="+mn-cs"/>
        </a:defRPr>
      </a:lvl9pPr>
    </p:bodyStyle>
    <p:otherStyle>
      <a:defPPr>
        <a:defRPr lang="en-US"/>
      </a:defPPr>
      <a:lvl1pPr marL="0" algn="l" defTabSz="3038460" rtl="0" eaLnBrk="1" latinLnBrk="0" hangingPunct="1">
        <a:defRPr sz="5981" kern="1200">
          <a:solidFill>
            <a:schemeClr val="tx1"/>
          </a:solidFill>
          <a:latin typeface="+mn-lt"/>
          <a:ea typeface="+mn-ea"/>
          <a:cs typeface="+mn-cs"/>
        </a:defRPr>
      </a:lvl1pPr>
      <a:lvl2pPr marL="1519230" algn="l" defTabSz="3038460" rtl="0" eaLnBrk="1" latinLnBrk="0" hangingPunct="1">
        <a:defRPr sz="5981" kern="1200">
          <a:solidFill>
            <a:schemeClr val="tx1"/>
          </a:solidFill>
          <a:latin typeface="+mn-lt"/>
          <a:ea typeface="+mn-ea"/>
          <a:cs typeface="+mn-cs"/>
        </a:defRPr>
      </a:lvl2pPr>
      <a:lvl3pPr marL="3038460" algn="l" defTabSz="3038460" rtl="0" eaLnBrk="1" latinLnBrk="0" hangingPunct="1">
        <a:defRPr sz="5981" kern="1200">
          <a:solidFill>
            <a:schemeClr val="tx1"/>
          </a:solidFill>
          <a:latin typeface="+mn-lt"/>
          <a:ea typeface="+mn-ea"/>
          <a:cs typeface="+mn-cs"/>
        </a:defRPr>
      </a:lvl3pPr>
      <a:lvl4pPr marL="4557690" algn="l" defTabSz="3038460" rtl="0" eaLnBrk="1" latinLnBrk="0" hangingPunct="1">
        <a:defRPr sz="5981" kern="1200">
          <a:solidFill>
            <a:schemeClr val="tx1"/>
          </a:solidFill>
          <a:latin typeface="+mn-lt"/>
          <a:ea typeface="+mn-ea"/>
          <a:cs typeface="+mn-cs"/>
        </a:defRPr>
      </a:lvl4pPr>
      <a:lvl5pPr marL="6076920" algn="l" defTabSz="3038460" rtl="0" eaLnBrk="1" latinLnBrk="0" hangingPunct="1">
        <a:defRPr sz="5981" kern="1200">
          <a:solidFill>
            <a:schemeClr val="tx1"/>
          </a:solidFill>
          <a:latin typeface="+mn-lt"/>
          <a:ea typeface="+mn-ea"/>
          <a:cs typeface="+mn-cs"/>
        </a:defRPr>
      </a:lvl5pPr>
      <a:lvl6pPr marL="7596149" algn="l" defTabSz="3038460" rtl="0" eaLnBrk="1" latinLnBrk="0" hangingPunct="1">
        <a:defRPr sz="5981" kern="1200">
          <a:solidFill>
            <a:schemeClr val="tx1"/>
          </a:solidFill>
          <a:latin typeface="+mn-lt"/>
          <a:ea typeface="+mn-ea"/>
          <a:cs typeface="+mn-cs"/>
        </a:defRPr>
      </a:lvl6pPr>
      <a:lvl7pPr marL="9115379" algn="l" defTabSz="3038460" rtl="0" eaLnBrk="1" latinLnBrk="0" hangingPunct="1">
        <a:defRPr sz="5981" kern="1200">
          <a:solidFill>
            <a:schemeClr val="tx1"/>
          </a:solidFill>
          <a:latin typeface="+mn-lt"/>
          <a:ea typeface="+mn-ea"/>
          <a:cs typeface="+mn-cs"/>
        </a:defRPr>
      </a:lvl7pPr>
      <a:lvl8pPr marL="10634609" algn="l" defTabSz="3038460" rtl="0" eaLnBrk="1" latinLnBrk="0" hangingPunct="1">
        <a:defRPr sz="5981" kern="1200">
          <a:solidFill>
            <a:schemeClr val="tx1"/>
          </a:solidFill>
          <a:latin typeface="+mn-lt"/>
          <a:ea typeface="+mn-ea"/>
          <a:cs typeface="+mn-cs"/>
        </a:defRPr>
      </a:lvl8pPr>
      <a:lvl9pPr marL="12153839" algn="l" defTabSz="3038460" rtl="0" eaLnBrk="1" latinLnBrk="0" hangingPunct="1">
        <a:defRPr sz="59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14/relationships/chartEx" Target="../charts/chartEx3.xml"/><Relationship Id="rId13" Type="http://schemas.openxmlformats.org/officeDocument/2006/relationships/image" Target="../media/image7.png"/><Relationship Id="rId3" Type="http://schemas.microsoft.com/office/2014/relationships/chartEx" Target="../charts/chartEx1.xml"/><Relationship Id="rId7" Type="http://schemas.openxmlformats.org/officeDocument/2006/relationships/image" Target="../media/image4.png"/><Relationship Id="rId12" Type="http://schemas.microsoft.com/office/2014/relationships/chartEx" Target="../charts/chartEx5.xml"/><Relationship Id="rId17" Type="http://schemas.openxmlformats.org/officeDocument/2006/relationships/image" Target="../media/image9.png"/><Relationship Id="rId2"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6" Type="http://schemas.microsoft.com/office/2014/relationships/chartEx" Target="../charts/chartEx2.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microsoft.com/office/2014/relationships/chartEx" Target="../charts/chartEx4.xml"/><Relationship Id="rId9" Type="http://schemas.openxmlformats.org/officeDocument/2006/relationships/image" Target="../media/image5.png"/><Relationship Id="rId14" Type="http://schemas.microsoft.com/office/2014/relationships/chartEx" Target="../charts/chartEx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 coins arrondis 10">
            <a:extLst>
              <a:ext uri="{FF2B5EF4-FFF2-40B4-BE49-F238E27FC236}">
                <a16:creationId xmlns:a16="http://schemas.microsoft.com/office/drawing/2014/main" id="{4DBB985A-E21C-D53F-BAE8-2BB756FF71FB}"/>
              </a:ext>
            </a:extLst>
          </p:cNvPr>
          <p:cNvSpPr/>
          <p:nvPr/>
        </p:nvSpPr>
        <p:spPr>
          <a:xfrm>
            <a:off x="481293" y="4116720"/>
            <a:ext cx="29422164" cy="3858880"/>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400" dirty="0">
                <a:solidFill>
                  <a:schemeClr val="tx1"/>
                </a:solidFill>
              </a:rPr>
              <a:t>Rôle du Service Sanitaire des Etudiants en Santé (SSES) : quels apports perçus par les étudiants de l’Université-Clermont-Auvergne (UCA), en tant que futurs professionnels de santé ? </a:t>
            </a:r>
          </a:p>
          <a:p>
            <a:pPr algn="ctr"/>
            <a:r>
              <a:rPr lang="fr-FR" sz="5400" dirty="0">
                <a:solidFill>
                  <a:schemeClr val="tx1"/>
                </a:solidFill>
              </a:rPr>
              <a:t>Retour d’expérience entre 2018 et 2022</a:t>
            </a:r>
          </a:p>
          <a:p>
            <a:pPr algn="ctr"/>
            <a:r>
              <a:rPr lang="fr-FR" sz="4400" dirty="0">
                <a:solidFill>
                  <a:schemeClr val="tx1"/>
                </a:solidFill>
              </a:rPr>
              <a:t>J ODOUL, F PIZON, A BUFFERNE, L GERBAUD -  Université Clermont-Auvergne</a:t>
            </a:r>
          </a:p>
        </p:txBody>
      </p:sp>
      <p:sp>
        <p:nvSpPr>
          <p:cNvPr id="12" name="Rectangle : coins arrondis 11">
            <a:extLst>
              <a:ext uri="{FF2B5EF4-FFF2-40B4-BE49-F238E27FC236}">
                <a16:creationId xmlns:a16="http://schemas.microsoft.com/office/drawing/2014/main" id="{CB20EF9E-0CDB-0910-D1DB-3E9BA6354244}"/>
              </a:ext>
            </a:extLst>
          </p:cNvPr>
          <p:cNvSpPr/>
          <p:nvPr/>
        </p:nvSpPr>
        <p:spPr>
          <a:xfrm>
            <a:off x="481293" y="8581198"/>
            <a:ext cx="29422164" cy="3822744"/>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5400" u="sng" dirty="0">
                <a:solidFill>
                  <a:schemeClr val="tx1"/>
                </a:solidFill>
                <a:effectLst>
                  <a:outerShdw blurRad="38100" dist="38100" dir="2700000" algn="tl">
                    <a:srgbClr val="000000">
                      <a:alpha val="43137"/>
                    </a:srgbClr>
                  </a:outerShdw>
                </a:effectLst>
              </a:rPr>
              <a:t>Introduction</a:t>
            </a:r>
            <a:r>
              <a:rPr lang="fr-FR" sz="5400" dirty="0">
                <a:solidFill>
                  <a:schemeClr val="tx1"/>
                </a:solidFill>
              </a:rPr>
              <a:t> : le SSES repose sur 5 piliers (apprentissage de l’éducation à la santé, interprofessionnalité, parité d’âge maitrisée, réduction des inégalités sociales et territoriales de santé, renforcement des politiques locales d’éducation à la santé) qui supposent l’acquisitions de plusieurs compétences psychosociales (CPS). Ce travail évalue les acquisitions de CPS par les étudiants en santé lors du SSES. </a:t>
            </a:r>
          </a:p>
        </p:txBody>
      </p:sp>
      <p:sp>
        <p:nvSpPr>
          <p:cNvPr id="13" name="Rectangle : coins arrondis 12">
            <a:extLst>
              <a:ext uri="{FF2B5EF4-FFF2-40B4-BE49-F238E27FC236}">
                <a16:creationId xmlns:a16="http://schemas.microsoft.com/office/drawing/2014/main" id="{F7C69C04-C251-9798-D887-63EBB819C5C9}"/>
              </a:ext>
            </a:extLst>
          </p:cNvPr>
          <p:cNvSpPr/>
          <p:nvPr/>
        </p:nvSpPr>
        <p:spPr>
          <a:xfrm>
            <a:off x="1" y="12561361"/>
            <a:ext cx="11125199" cy="23768454"/>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4800" u="sng" dirty="0">
                <a:solidFill>
                  <a:schemeClr val="tx1"/>
                </a:solidFill>
                <a:effectLst>
                  <a:outerShdw blurRad="38100" dist="38100" dir="2700000" algn="tl">
                    <a:srgbClr val="000000">
                      <a:alpha val="43137"/>
                    </a:srgbClr>
                  </a:outerShdw>
                </a:effectLst>
              </a:rPr>
              <a:t>Méthode</a:t>
            </a:r>
            <a:r>
              <a:rPr lang="fr-FR" sz="4800" dirty="0">
                <a:solidFill>
                  <a:schemeClr val="tx1"/>
                </a:solidFill>
              </a:rPr>
              <a:t> : le SSES au sein de l’UCA comporte 4 étapes: une formation commune présentielle, la conception du projet d’intervention, sa réalisation et la rédaction d’un rapport d’évaluation, déterminant la note finale, composé de 3 parties: l’intervention prévue (après validation par le comité pédagogique), les adaptations réalisées et une troisième partie réflexive comportant les points forts, ceux à renforcer et les apports en tant que futur professionnel de santé). Ces rapports sont établis à l’issue des interventions (essentiellement en collèges et lycées, mais aussi en CFA, missions locales,…) par groupe d’étudiants (de 2 à 6) mixant ceux de médecine, maïeutique, odontologie, pharmacie et, suivant les années ergothérapie, orthophonie et orthoptie. Nous avons mené une analyse de contenu de cette troisième partie, en double relecture,  par catégorisation des verbatim, indexés et regroupés par bloc de sens, selon les domaines de CPS exprimés dans ces rapports. Les rapports de 2018-2019, 2020-2021 et 2021-2022 ont été étudiés</a:t>
            </a:r>
          </a:p>
        </p:txBody>
      </p:sp>
      <p:sp>
        <p:nvSpPr>
          <p:cNvPr id="14" name="Rectangle : coins arrondis 13">
            <a:extLst>
              <a:ext uri="{FF2B5EF4-FFF2-40B4-BE49-F238E27FC236}">
                <a16:creationId xmlns:a16="http://schemas.microsoft.com/office/drawing/2014/main" id="{CA34C422-D535-0665-F29F-099792366709}"/>
              </a:ext>
            </a:extLst>
          </p:cNvPr>
          <p:cNvSpPr/>
          <p:nvPr/>
        </p:nvSpPr>
        <p:spPr>
          <a:xfrm>
            <a:off x="11975805" y="12561361"/>
            <a:ext cx="16955061" cy="23768454"/>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4800" u="sng" dirty="0">
                <a:solidFill>
                  <a:schemeClr val="tx1"/>
                </a:solidFill>
                <a:effectLst>
                  <a:outerShdw blurRad="38100" dist="38100" dir="2700000" algn="tl">
                    <a:srgbClr val="000000">
                      <a:alpha val="43137"/>
                    </a:srgbClr>
                  </a:outerShdw>
                </a:effectLst>
              </a:rPr>
              <a:t>Résultats</a:t>
            </a:r>
            <a:r>
              <a:rPr lang="fr-FR" sz="4800" dirty="0">
                <a:solidFill>
                  <a:schemeClr val="tx1"/>
                </a:solidFill>
              </a:rPr>
              <a:t> : 246 rapports de stage (908 étudiants)  complets ont été analysés sur 279 attendus (SSES annulés en 2021 en raison du COVID). 5 domaines ont été retenus : acquisition de compétences sociales (par 99% des étudiants), compétences émotionnelles (81,3%), cognitives (77,2%) et pédagogiques (92,2%). L’importance de la prévention pour la future pratique professionnelle est évoquée par 86,2%</a:t>
            </a:r>
          </a:p>
          <a:p>
            <a:pPr algn="just"/>
            <a:endParaRPr lang="fr-FR" sz="4800" dirty="0">
              <a:solidFill>
                <a:schemeClr val="tx1"/>
              </a:solidFill>
            </a:endParaRPr>
          </a:p>
          <a:p>
            <a:pPr algn="just"/>
            <a:r>
              <a:rPr lang="fr-FR" sz="4800" dirty="0">
                <a:solidFill>
                  <a:schemeClr val="tx1"/>
                </a:solidFill>
              </a:rPr>
              <a:t> </a:t>
            </a:r>
          </a:p>
          <a:p>
            <a:pPr algn="just"/>
            <a:endParaRPr lang="fr-FR" sz="4800" dirty="0">
              <a:solidFill>
                <a:schemeClr val="tx1"/>
              </a:solidFill>
            </a:endParaRPr>
          </a:p>
          <a:p>
            <a:pPr algn="just"/>
            <a:endParaRPr lang="fr-FR" sz="4800" dirty="0">
              <a:solidFill>
                <a:schemeClr val="tx1"/>
              </a:solidFill>
            </a:endParaRPr>
          </a:p>
          <a:p>
            <a:pPr algn="just"/>
            <a:endParaRPr lang="fr-FR" sz="5400" dirty="0">
              <a:solidFill>
                <a:schemeClr val="tx1"/>
              </a:solidFill>
            </a:endParaRPr>
          </a:p>
          <a:p>
            <a:pPr algn="just"/>
            <a:endParaRPr lang="fr-FR" sz="54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a:p>
            <a:pPr algn="just"/>
            <a:endParaRPr lang="fr-FR" sz="6000" dirty="0">
              <a:solidFill>
                <a:schemeClr val="tx1"/>
              </a:solidFill>
            </a:endParaRPr>
          </a:p>
        </p:txBody>
      </p:sp>
      <p:sp>
        <p:nvSpPr>
          <p:cNvPr id="15" name="Rectangle : coins arrondis 14">
            <a:extLst>
              <a:ext uri="{FF2B5EF4-FFF2-40B4-BE49-F238E27FC236}">
                <a16:creationId xmlns:a16="http://schemas.microsoft.com/office/drawing/2014/main" id="{E9BF491A-392A-00DE-D2F5-798FFB8E722C}"/>
              </a:ext>
            </a:extLst>
          </p:cNvPr>
          <p:cNvSpPr/>
          <p:nvPr/>
        </p:nvSpPr>
        <p:spPr>
          <a:xfrm>
            <a:off x="26895" y="36691369"/>
            <a:ext cx="29422164" cy="5597626"/>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5400" u="sng" dirty="0">
                <a:solidFill>
                  <a:schemeClr val="tx1"/>
                </a:solidFill>
                <a:effectLst>
                  <a:outerShdw blurRad="38100" dist="38100" dir="2700000" algn="tl">
                    <a:srgbClr val="000000">
                      <a:alpha val="43137"/>
                    </a:srgbClr>
                  </a:outerShdw>
                </a:effectLst>
              </a:rPr>
              <a:t>Conclusion</a:t>
            </a:r>
            <a:r>
              <a:rPr lang="fr-FR" sz="5400" dirty="0">
                <a:solidFill>
                  <a:schemeClr val="tx1"/>
                </a:solidFill>
              </a:rPr>
              <a:t> : le SSES participe clairement au renforcement des compétences psychosociales des étudiants et leur permet  l’acquisition de compétences pédagogiques pour favoriser les échanges et la réflexion du public ciblé. Le SSES leur permet une initiation et une sensibilisation aux enjeux de la promotion de la santé qu’ils jugent utiles à leur future pratique professionnelle. L’analyse de ce type de rapport est aussi un outil précieux d’amélioration continue de la qualité de la formation au SSES en identifiant les axes d’amélioration d’une année sur l’autre.</a:t>
            </a:r>
          </a:p>
        </p:txBody>
      </p:sp>
      <p:pic>
        <p:nvPicPr>
          <p:cNvPr id="2" name="Image 1"/>
          <p:cNvPicPr>
            <a:picLocks noChangeAspect="1"/>
          </p:cNvPicPr>
          <p:nvPr/>
        </p:nvPicPr>
        <p:blipFill rotWithShape="1">
          <a:blip r:embed="rId2"/>
          <a:srcRect b="90423"/>
          <a:stretch/>
        </p:blipFill>
        <p:spPr>
          <a:xfrm>
            <a:off x="0" y="0"/>
            <a:ext cx="30384750" cy="4116720"/>
          </a:xfrm>
          <a:prstGeom prst="rect">
            <a:avLst/>
          </a:prstGeom>
        </p:spPr>
      </p:pic>
      <mc:AlternateContent xmlns:mc="http://schemas.openxmlformats.org/markup-compatibility/2006" xmlns:cx2="http://schemas.microsoft.com/office/drawing/2015/10/21/chartex">
        <mc:Choice Requires="cx2">
          <p:graphicFrame>
            <p:nvGraphicFramePr>
              <p:cNvPr id="5" name="Graphique 4">
                <a:extLst>
                  <a:ext uri="{FF2B5EF4-FFF2-40B4-BE49-F238E27FC236}">
                    <a16:creationId xmlns:a16="http://schemas.microsoft.com/office/drawing/2014/main" id="{47B38DCD-C8D2-F257-AB11-600D2E06ED97}"/>
                  </a:ext>
                </a:extLst>
              </p:cNvPr>
              <p:cNvGraphicFramePr/>
              <p:nvPr>
                <p:extLst>
                  <p:ext uri="{D42A27DB-BD31-4B8C-83A1-F6EECF244321}">
                    <p14:modId xmlns:p14="http://schemas.microsoft.com/office/powerpoint/2010/main" val="4037600321"/>
                  </p:ext>
                </p:extLst>
              </p:nvPr>
            </p:nvGraphicFramePr>
            <p:xfrm>
              <a:off x="12495496" y="18535417"/>
              <a:ext cx="15745558" cy="4634101"/>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Graphique 4">
                <a:extLst>
                  <a:ext uri="{FF2B5EF4-FFF2-40B4-BE49-F238E27FC236}">
                    <a16:creationId xmlns:a16="http://schemas.microsoft.com/office/drawing/2014/main" id="{47B38DCD-C8D2-F257-AB11-600D2E06ED97}"/>
                  </a:ext>
                </a:extLst>
              </p:cNvPr>
              <p:cNvPicPr>
                <a:picLocks noGrp="1" noRot="1" noChangeAspect="1" noMove="1" noResize="1" noEditPoints="1" noAdjustHandles="1" noChangeArrowheads="1" noChangeShapeType="1"/>
              </p:cNvPicPr>
              <p:nvPr/>
            </p:nvPicPr>
            <p:blipFill>
              <a:blip r:embed="rId5"/>
              <a:stretch>
                <a:fillRect/>
              </a:stretch>
            </p:blipFill>
            <p:spPr>
              <a:xfrm>
                <a:off x="12495496" y="18535417"/>
                <a:ext cx="15745558" cy="4634101"/>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6" name="Graphique 5">
                <a:extLst>
                  <a:ext uri="{FF2B5EF4-FFF2-40B4-BE49-F238E27FC236}">
                    <a16:creationId xmlns:a16="http://schemas.microsoft.com/office/drawing/2014/main" id="{A64B4218-B798-5942-A0ED-E4B7D0CE009A}"/>
                  </a:ext>
                </a:extLst>
              </p:cNvPr>
              <p:cNvGraphicFramePr/>
              <p:nvPr>
                <p:extLst>
                  <p:ext uri="{D42A27DB-BD31-4B8C-83A1-F6EECF244321}">
                    <p14:modId xmlns:p14="http://schemas.microsoft.com/office/powerpoint/2010/main" val="3683681416"/>
                  </p:ext>
                </p:extLst>
              </p:nvPr>
            </p:nvGraphicFramePr>
            <p:xfrm>
              <a:off x="12693378" y="23169518"/>
              <a:ext cx="15696531" cy="3756084"/>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6" name="Graphique 5">
                <a:extLst>
                  <a:ext uri="{FF2B5EF4-FFF2-40B4-BE49-F238E27FC236}">
                    <a16:creationId xmlns:a16="http://schemas.microsoft.com/office/drawing/2014/main" id="{A64B4218-B798-5942-A0ED-E4B7D0CE009A}"/>
                  </a:ext>
                </a:extLst>
              </p:cNvPr>
              <p:cNvPicPr>
                <a:picLocks noGrp="1" noRot="1" noChangeAspect="1" noMove="1" noResize="1" noEditPoints="1" noAdjustHandles="1" noChangeArrowheads="1" noChangeShapeType="1"/>
              </p:cNvPicPr>
              <p:nvPr/>
            </p:nvPicPr>
            <p:blipFill>
              <a:blip r:embed="rId7"/>
              <a:stretch>
                <a:fillRect/>
              </a:stretch>
            </p:blipFill>
            <p:spPr>
              <a:xfrm>
                <a:off x="12693378" y="23169518"/>
                <a:ext cx="15696531" cy="3756084"/>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8" name="Graphique 7">
                <a:extLst>
                  <a:ext uri="{FF2B5EF4-FFF2-40B4-BE49-F238E27FC236}">
                    <a16:creationId xmlns:a16="http://schemas.microsoft.com/office/drawing/2014/main" id="{CB44292C-DAC4-871C-AA28-B2019279A9CB}"/>
                  </a:ext>
                </a:extLst>
              </p:cNvPr>
              <p:cNvGraphicFramePr/>
              <p:nvPr>
                <p:extLst>
                  <p:ext uri="{D42A27DB-BD31-4B8C-83A1-F6EECF244321}">
                    <p14:modId xmlns:p14="http://schemas.microsoft.com/office/powerpoint/2010/main" val="673783351"/>
                  </p:ext>
                </p:extLst>
              </p:nvPr>
            </p:nvGraphicFramePr>
            <p:xfrm>
              <a:off x="12583114" y="26751382"/>
              <a:ext cx="15745558" cy="2629857"/>
            </p:xfrm>
            <a:graphic>
              <a:graphicData uri="http://schemas.microsoft.com/office/drawing/2014/chartex">
                <cx:chart xmlns:cx="http://schemas.microsoft.com/office/drawing/2014/chartex" xmlns:r="http://schemas.openxmlformats.org/officeDocument/2006/relationships" r:id="rId8"/>
              </a:graphicData>
            </a:graphic>
          </p:graphicFrame>
        </mc:Choice>
        <mc:Fallback xmlns="">
          <p:pic>
            <p:nvPicPr>
              <p:cNvPr id="8" name="Graphique 7">
                <a:extLst>
                  <a:ext uri="{FF2B5EF4-FFF2-40B4-BE49-F238E27FC236}">
                    <a16:creationId xmlns:a16="http://schemas.microsoft.com/office/drawing/2014/main" id="{CB44292C-DAC4-871C-AA28-B2019279A9CB}"/>
                  </a:ext>
                </a:extLst>
              </p:cNvPr>
              <p:cNvPicPr>
                <a:picLocks noGrp="1" noRot="1" noChangeAspect="1" noMove="1" noResize="1" noEditPoints="1" noAdjustHandles="1" noChangeArrowheads="1" noChangeShapeType="1"/>
              </p:cNvPicPr>
              <p:nvPr/>
            </p:nvPicPr>
            <p:blipFill>
              <a:blip r:embed="rId9"/>
              <a:stretch>
                <a:fillRect/>
              </a:stretch>
            </p:blipFill>
            <p:spPr>
              <a:xfrm>
                <a:off x="12583114" y="26751382"/>
                <a:ext cx="15745558" cy="2629857"/>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9" name="Graphique 8">
                <a:extLst>
                  <a:ext uri="{FF2B5EF4-FFF2-40B4-BE49-F238E27FC236}">
                    <a16:creationId xmlns:a16="http://schemas.microsoft.com/office/drawing/2014/main" id="{A25D06F6-DB05-3E74-6B97-3BBD5382BDA4}"/>
                  </a:ext>
                </a:extLst>
              </p:cNvPr>
              <p:cNvGraphicFramePr/>
              <p:nvPr>
                <p:extLst>
                  <p:ext uri="{D42A27DB-BD31-4B8C-83A1-F6EECF244321}">
                    <p14:modId xmlns:p14="http://schemas.microsoft.com/office/powerpoint/2010/main" val="1198579315"/>
                  </p:ext>
                </p:extLst>
              </p:nvPr>
            </p:nvGraphicFramePr>
            <p:xfrm>
              <a:off x="12306669" y="29290158"/>
              <a:ext cx="15745558" cy="3492480"/>
            </p:xfrm>
            <a:graphic>
              <a:graphicData uri="http://schemas.microsoft.com/office/drawing/2014/chartex">
                <cx:chart xmlns:cx="http://schemas.microsoft.com/office/drawing/2014/chartex" xmlns:r="http://schemas.openxmlformats.org/officeDocument/2006/relationships" r:id="rId10"/>
              </a:graphicData>
            </a:graphic>
          </p:graphicFrame>
        </mc:Choice>
        <mc:Fallback xmlns="">
          <p:pic>
            <p:nvPicPr>
              <p:cNvPr id="9" name="Graphique 8">
                <a:extLst>
                  <a:ext uri="{FF2B5EF4-FFF2-40B4-BE49-F238E27FC236}">
                    <a16:creationId xmlns:a16="http://schemas.microsoft.com/office/drawing/2014/main" id="{A25D06F6-DB05-3E74-6B97-3BBD5382BDA4}"/>
                  </a:ext>
                </a:extLst>
              </p:cNvPr>
              <p:cNvPicPr>
                <a:picLocks noGrp="1" noRot="1" noChangeAspect="1" noMove="1" noResize="1" noEditPoints="1" noAdjustHandles="1" noChangeArrowheads="1" noChangeShapeType="1"/>
              </p:cNvPicPr>
              <p:nvPr/>
            </p:nvPicPr>
            <p:blipFill>
              <a:blip r:embed="rId11"/>
              <a:stretch>
                <a:fillRect/>
              </a:stretch>
            </p:blipFill>
            <p:spPr>
              <a:xfrm>
                <a:off x="12306669" y="29290158"/>
                <a:ext cx="15745558" cy="3492480"/>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10" name="Graphique 9">
                <a:extLst>
                  <a:ext uri="{FF2B5EF4-FFF2-40B4-BE49-F238E27FC236}">
                    <a16:creationId xmlns:a16="http://schemas.microsoft.com/office/drawing/2014/main" id="{4C58EAC9-6048-FFCF-D517-7F7DBC164993}"/>
                  </a:ext>
                </a:extLst>
              </p:cNvPr>
              <p:cNvGraphicFramePr/>
              <p:nvPr>
                <p:extLst>
                  <p:ext uri="{D42A27DB-BD31-4B8C-83A1-F6EECF244321}">
                    <p14:modId xmlns:p14="http://schemas.microsoft.com/office/powerpoint/2010/main" val="3695222697"/>
                  </p:ext>
                </p:extLst>
              </p:nvPr>
            </p:nvGraphicFramePr>
            <p:xfrm>
              <a:off x="12660721" y="32903948"/>
              <a:ext cx="15547676" cy="3046881"/>
            </p:xfrm>
            <a:graphic>
              <a:graphicData uri="http://schemas.microsoft.com/office/drawing/2014/chartex">
                <cx:chart xmlns:cx="http://schemas.microsoft.com/office/drawing/2014/chartex" xmlns:r="http://schemas.openxmlformats.org/officeDocument/2006/relationships" r:id="rId12"/>
              </a:graphicData>
            </a:graphic>
          </p:graphicFrame>
        </mc:Choice>
        <mc:Fallback xmlns="">
          <p:pic>
            <p:nvPicPr>
              <p:cNvPr id="10" name="Graphique 9">
                <a:extLst>
                  <a:ext uri="{FF2B5EF4-FFF2-40B4-BE49-F238E27FC236}">
                    <a16:creationId xmlns:a16="http://schemas.microsoft.com/office/drawing/2014/main" id="{4C58EAC9-6048-FFCF-D517-7F7DBC164993}"/>
                  </a:ext>
                </a:extLst>
              </p:cNvPr>
              <p:cNvPicPr>
                <a:picLocks noGrp="1" noRot="1" noChangeAspect="1" noMove="1" noResize="1" noEditPoints="1" noAdjustHandles="1" noChangeArrowheads="1" noChangeShapeType="1"/>
              </p:cNvPicPr>
              <p:nvPr/>
            </p:nvPicPr>
            <p:blipFill>
              <a:blip r:embed="rId13"/>
              <a:stretch>
                <a:fillRect/>
              </a:stretch>
            </p:blipFill>
            <p:spPr>
              <a:xfrm>
                <a:off x="12660721" y="32903948"/>
                <a:ext cx="15547676" cy="3046881"/>
              </a:xfrm>
              <a:prstGeom prst="rect">
                <a:avLst/>
              </a:prstGeom>
            </p:spPr>
          </p:pic>
        </mc:Fallback>
      </mc:AlternateContent>
      <mc:AlternateContent xmlns:mc="http://schemas.openxmlformats.org/markup-compatibility/2006" xmlns:cx2="http://schemas.microsoft.com/office/drawing/2015/10/21/chartex">
        <mc:Choice Requires="cx2">
          <p:graphicFrame>
            <p:nvGraphicFramePr>
              <p:cNvPr id="16" name="Graphique 15">
                <a:extLst>
                  <a:ext uri="{FF2B5EF4-FFF2-40B4-BE49-F238E27FC236}">
                    <a16:creationId xmlns:a16="http://schemas.microsoft.com/office/drawing/2014/main" id="{4C58EAC9-6048-FFCF-D517-7F7DBC164993}"/>
                  </a:ext>
                </a:extLst>
              </p:cNvPr>
              <p:cNvGraphicFramePr/>
              <p:nvPr>
                <p:extLst>
                  <p:ext uri="{D42A27DB-BD31-4B8C-83A1-F6EECF244321}">
                    <p14:modId xmlns:p14="http://schemas.microsoft.com/office/powerpoint/2010/main" val="4291300611"/>
                  </p:ext>
                </p:extLst>
              </p:nvPr>
            </p:nvGraphicFramePr>
            <p:xfrm>
              <a:off x="15945130" y="32924821"/>
              <a:ext cx="4572000" cy="2743200"/>
            </p:xfrm>
            <a:graphic>
              <a:graphicData uri="http://schemas.microsoft.com/office/drawing/2014/chartex">
                <cx:chart xmlns:cx="http://schemas.microsoft.com/office/drawing/2014/chartex" xmlns:r="http://schemas.openxmlformats.org/officeDocument/2006/relationships" r:id="rId14"/>
              </a:graphicData>
            </a:graphic>
          </p:graphicFrame>
        </mc:Choice>
        <mc:Fallback xmlns="">
          <p:pic>
            <p:nvPicPr>
              <p:cNvPr id="16" name="Graphique 15">
                <a:extLst>
                  <a:ext uri="{FF2B5EF4-FFF2-40B4-BE49-F238E27FC236}">
                    <a16:creationId xmlns:a16="http://schemas.microsoft.com/office/drawing/2014/main" id="{4C58EAC9-6048-FFCF-D517-7F7DBC164993}"/>
                  </a:ext>
                </a:extLst>
              </p:cNvPr>
              <p:cNvPicPr>
                <a:picLocks noGrp="1" noRot="1" noChangeAspect="1" noMove="1" noResize="1" noEditPoints="1" noAdjustHandles="1" noChangeArrowheads="1" noChangeShapeType="1"/>
              </p:cNvPicPr>
              <p:nvPr/>
            </p:nvPicPr>
            <p:blipFill>
              <a:blip r:embed="rId15"/>
              <a:stretch>
                <a:fillRect/>
              </a:stretch>
            </p:blipFill>
            <p:spPr>
              <a:xfrm>
                <a:off x="15945130" y="32924821"/>
                <a:ext cx="4572000" cy="2743200"/>
              </a:xfrm>
              <a:prstGeom prst="rect">
                <a:avLst/>
              </a:prstGeom>
            </p:spPr>
          </p:pic>
        </mc:Fallback>
      </mc:AlternateContent>
      <p:pic>
        <p:nvPicPr>
          <p:cNvPr id="4" name="Image 3">
            <a:extLst>
              <a:ext uri="{FF2B5EF4-FFF2-40B4-BE49-F238E27FC236}">
                <a16:creationId xmlns:a16="http://schemas.microsoft.com/office/drawing/2014/main" id="{243E523D-8882-4908-B52D-3942A79517F5}"/>
              </a:ext>
            </a:extLst>
          </p:cNvPr>
          <p:cNvPicPr>
            <a:picLocks noChangeAspect="1"/>
          </p:cNvPicPr>
          <p:nvPr/>
        </p:nvPicPr>
        <p:blipFill>
          <a:blip r:embed="rId16"/>
          <a:stretch>
            <a:fillRect/>
          </a:stretch>
        </p:blipFill>
        <p:spPr>
          <a:xfrm>
            <a:off x="994252" y="5796657"/>
            <a:ext cx="1890575" cy="1831185"/>
          </a:xfrm>
          <a:prstGeom prst="rect">
            <a:avLst/>
          </a:prstGeom>
        </p:spPr>
      </p:pic>
      <p:pic>
        <p:nvPicPr>
          <p:cNvPr id="17" name="Image 16">
            <a:extLst>
              <a:ext uri="{FF2B5EF4-FFF2-40B4-BE49-F238E27FC236}">
                <a16:creationId xmlns:a16="http://schemas.microsoft.com/office/drawing/2014/main" id="{81034DA1-3F2B-4B09-BB8E-85B716043438}"/>
              </a:ext>
            </a:extLst>
          </p:cNvPr>
          <p:cNvPicPr>
            <a:picLocks noChangeAspect="1"/>
          </p:cNvPicPr>
          <p:nvPr/>
        </p:nvPicPr>
        <p:blipFill>
          <a:blip r:embed="rId17"/>
          <a:stretch>
            <a:fillRect/>
          </a:stretch>
        </p:blipFill>
        <p:spPr>
          <a:xfrm>
            <a:off x="27750977" y="5585999"/>
            <a:ext cx="1890574" cy="2068990"/>
          </a:xfrm>
          <a:prstGeom prst="rect">
            <a:avLst/>
          </a:prstGeom>
        </p:spPr>
      </p:pic>
    </p:spTree>
    <p:extLst>
      <p:ext uri="{BB962C8B-B14F-4D97-AF65-F5344CB8AC3E}">
        <p14:creationId xmlns:p14="http://schemas.microsoft.com/office/powerpoint/2010/main" val="289758395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2869</TotalTime>
  <Words>478</Words>
  <Application>Microsoft Office PowerPoint</Application>
  <PresentationFormat>Personnalisé</PresentationFormat>
  <Paragraphs>30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Alexis Busson</dc:creator>
  <cp:lastModifiedBy>Laurent GERBAUD</cp:lastModifiedBy>
  <cp:revision>27</cp:revision>
  <cp:lastPrinted>2023-02-01T15:57:37Z</cp:lastPrinted>
  <dcterms:created xsi:type="dcterms:W3CDTF">2023-02-01T15:21:40Z</dcterms:created>
  <dcterms:modified xsi:type="dcterms:W3CDTF">2023-03-01T16:50:30Z</dcterms:modified>
</cp:coreProperties>
</file>