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384750" cy="424799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 d="100"/>
          <a:sy n="11" d="100"/>
        </p:scale>
        <p:origin x="2132"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fr-FR" sz="3600" dirty="0"/>
              <a:t>Mobilisation des CPS</a:t>
            </a:r>
          </a:p>
        </c:rich>
      </c:tx>
      <c:layout>
        <c:manualLayout>
          <c:xMode val="edge"/>
          <c:yMode val="edge"/>
          <c:x val="0.33791313241729609"/>
          <c:y val="3.7544470982440063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fr-FR"/>
        </a:p>
      </c:txPr>
    </c:title>
    <c:autoTitleDeleted val="0"/>
    <c:plotArea>
      <c:layout>
        <c:manualLayout>
          <c:layoutTarget val="inner"/>
          <c:xMode val="edge"/>
          <c:yMode val="edge"/>
          <c:x val="9.0185599353884788E-2"/>
          <c:y val="3.3617914514101489E-2"/>
          <c:w val="0.89309304039017845"/>
          <c:h val="0.74338568121631066"/>
        </c:manualLayout>
      </c:layout>
      <c:barChart>
        <c:barDir val="col"/>
        <c:grouping val="clustered"/>
        <c:varyColors val="0"/>
        <c:ser>
          <c:idx val="0"/>
          <c:order val="0"/>
          <c:tx>
            <c:strRef>
              <c:f>Feuil1!$B$14</c:f>
              <c:strCache>
                <c:ptCount val="1"/>
                <c:pt idx="0">
                  <c:v>Groupe "Selflife"</c:v>
                </c:pt>
              </c:strCache>
            </c:strRef>
          </c:tx>
          <c:spPr>
            <a:solidFill>
              <a:schemeClr val="accent1">
                <a:alpha val="70000"/>
              </a:schemeClr>
            </a:solidFill>
            <a:ln>
              <a:noFill/>
            </a:ln>
            <a:effectLst/>
          </c:spPr>
          <c:invertIfNegative val="0"/>
          <c:dLbls>
            <c:dLbl>
              <c:idx val="0"/>
              <c:layout>
                <c:manualLayout>
                  <c:x val="-9.8360942681980723E-4"/>
                  <c:y val="-5.3256102200557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AC-4F3D-B8E2-E95915E5BFEE}"/>
                </c:ext>
              </c:extLst>
            </c:dLbl>
            <c:dLbl>
              <c:idx val="1"/>
              <c:layout>
                <c:manualLayout>
                  <c:x val="-8.8524848413783011E-3"/>
                  <c:y val="1.3314025550138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AC-4F3D-B8E2-E95915E5BFE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Feuil1!$A$15:$A$19</c:f>
              <c:numCache>
                <c:formatCode>General</c:formatCode>
                <c:ptCount val="5"/>
                <c:pt idx="0">
                  <c:v>1</c:v>
                </c:pt>
                <c:pt idx="1">
                  <c:v>2</c:v>
                </c:pt>
                <c:pt idx="2">
                  <c:v>3</c:v>
                </c:pt>
                <c:pt idx="3">
                  <c:v>4</c:v>
                </c:pt>
                <c:pt idx="4">
                  <c:v>5</c:v>
                </c:pt>
              </c:numCache>
            </c:numRef>
          </c:cat>
          <c:val>
            <c:numRef>
              <c:f>Feuil1!$B$15:$B$19</c:f>
              <c:numCache>
                <c:formatCode>General</c:formatCode>
                <c:ptCount val="5"/>
                <c:pt idx="0">
                  <c:v>7.0350000000000001</c:v>
                </c:pt>
                <c:pt idx="1">
                  <c:v>7.49</c:v>
                </c:pt>
                <c:pt idx="2">
                  <c:v>7.75</c:v>
                </c:pt>
                <c:pt idx="3">
                  <c:v>8.15</c:v>
                </c:pt>
                <c:pt idx="4">
                  <c:v>6.73</c:v>
                </c:pt>
              </c:numCache>
            </c:numRef>
          </c:val>
          <c:extLst>
            <c:ext xmlns:c16="http://schemas.microsoft.com/office/drawing/2014/chart" uri="{C3380CC4-5D6E-409C-BE32-E72D297353CC}">
              <c16:uniqueId val="{00000000-BA68-48E2-A998-5F0FD4A4D5C8}"/>
            </c:ext>
          </c:extLst>
        </c:ser>
        <c:ser>
          <c:idx val="1"/>
          <c:order val="1"/>
          <c:tx>
            <c:strRef>
              <c:f>Feuil1!$C$14</c:f>
              <c:strCache>
                <c:ptCount val="1"/>
                <c:pt idx="0">
                  <c:v>Groupe "étude de cas"</c:v>
                </c:pt>
              </c:strCache>
            </c:strRef>
          </c:tx>
          <c:spPr>
            <a:solidFill>
              <a:schemeClr val="accent2">
                <a:alpha val="70000"/>
              </a:schemeClr>
            </a:solidFill>
            <a:ln>
              <a:noFill/>
            </a:ln>
            <a:effectLst/>
          </c:spPr>
          <c:invertIfNegative val="0"/>
          <c:dLbls>
            <c:dLbl>
              <c:idx val="0"/>
              <c:layout>
                <c:manualLayout>
                  <c:x val="3.9344377072792289E-3"/>
                  <c:y val="-5.3256102200556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AC-4F3D-B8E2-E95915E5BFEE}"/>
                </c:ext>
              </c:extLst>
            </c:dLbl>
            <c:dLbl>
              <c:idx val="1"/>
              <c:layout>
                <c:manualLayout>
                  <c:x val="1.1803313121837614E-2"/>
                  <c:y val="-3.99420766504176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AC-4F3D-B8E2-E95915E5BFEE}"/>
                </c:ext>
              </c:extLst>
            </c:dLbl>
            <c:dLbl>
              <c:idx val="2"/>
              <c:layout>
                <c:manualLayout>
                  <c:x val="7.868875414558529E-3"/>
                  <c:y val="-2.6628051100278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AC-4F3D-B8E2-E95915E5BFEE}"/>
                </c:ext>
              </c:extLst>
            </c:dLbl>
            <c:dLbl>
              <c:idx val="3"/>
              <c:layout>
                <c:manualLayout>
                  <c:x val="6.8852659877386502E-3"/>
                  <c:y val="1.33140255501392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AC-4F3D-B8E2-E95915E5BFEE}"/>
                </c:ext>
              </c:extLst>
            </c:dLbl>
            <c:dLbl>
              <c:idx val="4"/>
              <c:layout>
                <c:manualLayout>
                  <c:x val="6.8852659877386502E-3"/>
                  <c:y val="-7.98841533008352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AC-4F3D-B8E2-E95915E5BFE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Feuil1!$A$15:$A$19</c:f>
              <c:numCache>
                <c:formatCode>General</c:formatCode>
                <c:ptCount val="5"/>
                <c:pt idx="0">
                  <c:v>1</c:v>
                </c:pt>
                <c:pt idx="1">
                  <c:v>2</c:v>
                </c:pt>
                <c:pt idx="2">
                  <c:v>3</c:v>
                </c:pt>
                <c:pt idx="3">
                  <c:v>4</c:v>
                </c:pt>
                <c:pt idx="4">
                  <c:v>5</c:v>
                </c:pt>
              </c:numCache>
            </c:numRef>
          </c:cat>
          <c:val>
            <c:numRef>
              <c:f>Feuil1!$C$15:$C$19</c:f>
              <c:numCache>
                <c:formatCode>General</c:formatCode>
                <c:ptCount val="5"/>
                <c:pt idx="0">
                  <c:v>6.83</c:v>
                </c:pt>
                <c:pt idx="1">
                  <c:v>7.02</c:v>
                </c:pt>
                <c:pt idx="2">
                  <c:v>7.07</c:v>
                </c:pt>
                <c:pt idx="3">
                  <c:v>7.73</c:v>
                </c:pt>
                <c:pt idx="4">
                  <c:v>5.86</c:v>
                </c:pt>
              </c:numCache>
            </c:numRef>
          </c:val>
          <c:extLst>
            <c:ext xmlns:c16="http://schemas.microsoft.com/office/drawing/2014/chart" uri="{C3380CC4-5D6E-409C-BE32-E72D297353CC}">
              <c16:uniqueId val="{00000001-BA68-48E2-A998-5F0FD4A4D5C8}"/>
            </c:ext>
          </c:extLst>
        </c:ser>
        <c:dLbls>
          <c:dLblPos val="outEnd"/>
          <c:showLegendKey val="0"/>
          <c:showVal val="1"/>
          <c:showCatName val="0"/>
          <c:showSerName val="0"/>
          <c:showPercent val="0"/>
          <c:showBubbleSize val="0"/>
        </c:dLbls>
        <c:gapWidth val="80"/>
        <c:overlap val="25"/>
        <c:axId val="240545872"/>
        <c:axId val="240546264"/>
      </c:barChart>
      <c:catAx>
        <c:axId val="240545872"/>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3600" dirty="0"/>
                  <a:t>Type de CPS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cap="none" spc="20" normalizeH="0" baseline="0">
                <a:solidFill>
                  <a:schemeClr val="tx1">
                    <a:lumMod val="65000"/>
                    <a:lumOff val="35000"/>
                  </a:schemeClr>
                </a:solidFill>
                <a:latin typeface="+mn-lt"/>
                <a:ea typeface="+mn-ea"/>
                <a:cs typeface="+mn-cs"/>
              </a:defRPr>
            </a:pPr>
            <a:endParaRPr lang="fr-FR"/>
          </a:p>
        </c:txPr>
        <c:crossAx val="240546264"/>
        <c:crosses val="autoZero"/>
        <c:auto val="1"/>
        <c:lblAlgn val="ctr"/>
        <c:lblOffset val="100"/>
        <c:noMultiLvlLbl val="0"/>
      </c:catAx>
      <c:valAx>
        <c:axId val="240546264"/>
        <c:scaling>
          <c:orientation val="minMax"/>
          <c:max val="10"/>
          <c:min val="5"/>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3600" dirty="0"/>
                  <a:t>Auto-Evaluation des </a:t>
                </a:r>
                <a:r>
                  <a:rPr lang="en-US" sz="3600" dirty="0" err="1"/>
                  <a:t>étudiants</a:t>
                </a:r>
                <a:endParaRPr lang="en-US" sz="3600"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20" baseline="0">
                <a:solidFill>
                  <a:schemeClr val="tx1">
                    <a:lumMod val="65000"/>
                    <a:lumOff val="35000"/>
                  </a:schemeClr>
                </a:solidFill>
                <a:latin typeface="+mn-lt"/>
                <a:ea typeface="+mn-ea"/>
                <a:cs typeface="+mn-cs"/>
              </a:defRPr>
            </a:pPr>
            <a:endParaRPr lang="fr-FR"/>
          </a:p>
        </c:txPr>
        <c:crossAx val="240545872"/>
        <c:crosses val="autoZero"/>
        <c:crossBetween val="between"/>
        <c:majorUnit val="1"/>
        <c:minorUnit val="1"/>
      </c:valAx>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0.25588746392883499"/>
          <c:y val="0.10805453466799275"/>
          <c:w val="0.53740546603375916"/>
          <c:h val="8.1792788103262792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51B6D124-6DD5-4578-BECA-0642E78DFF1B}" type="datetimeFigureOut">
              <a:rPr lang="fr-FR" smtClean="0"/>
              <a:t>01/03/2023</a:t>
            </a:fld>
            <a:endParaRPr lang="fr-FR"/>
          </a:p>
        </p:txBody>
      </p:sp>
      <p:sp>
        <p:nvSpPr>
          <p:cNvPr id="4" name="Espace réservé de l'image des diapositives 3"/>
          <p:cNvSpPr>
            <a:spLocks noGrp="1" noRot="1" noChangeAspect="1"/>
          </p:cNvSpPr>
          <p:nvPr>
            <p:ph type="sldImg" idx="2"/>
          </p:nvPr>
        </p:nvSpPr>
        <p:spPr>
          <a:xfrm>
            <a:off x="2201863" y="1241425"/>
            <a:ext cx="23955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5D979106-38A1-43ED-9665-BBE0B44F98EC}" type="slidenum">
              <a:rPr lang="fr-FR" smtClean="0"/>
              <a:t>‹N°›</a:t>
            </a:fld>
            <a:endParaRPr lang="fr-FR"/>
          </a:p>
        </p:txBody>
      </p:sp>
    </p:spTree>
    <p:extLst>
      <p:ext uri="{BB962C8B-B14F-4D97-AF65-F5344CB8AC3E}">
        <p14:creationId xmlns:p14="http://schemas.microsoft.com/office/powerpoint/2010/main" val="1537337424"/>
      </p:ext>
    </p:extLst>
  </p:cSld>
  <p:clrMap bg1="lt1" tx1="dk1" bg2="lt2" tx2="dk2" accent1="accent1" accent2="accent2" accent3="accent3" accent4="accent4" accent5="accent5" accent6="accent6" hlink="hlink" folHlink="folHlink"/>
  <p:notesStyle>
    <a:lvl1pPr marL="0" algn="l" defTabSz="3497489" rtl="0" eaLnBrk="1" latinLnBrk="0" hangingPunct="1">
      <a:defRPr sz="4590" kern="1200">
        <a:solidFill>
          <a:schemeClr val="tx1"/>
        </a:solidFill>
        <a:latin typeface="+mn-lt"/>
        <a:ea typeface="+mn-ea"/>
        <a:cs typeface="+mn-cs"/>
      </a:defRPr>
    </a:lvl1pPr>
    <a:lvl2pPr marL="1748744" algn="l" defTabSz="3497489" rtl="0" eaLnBrk="1" latinLnBrk="0" hangingPunct="1">
      <a:defRPr sz="4590" kern="1200">
        <a:solidFill>
          <a:schemeClr val="tx1"/>
        </a:solidFill>
        <a:latin typeface="+mn-lt"/>
        <a:ea typeface="+mn-ea"/>
        <a:cs typeface="+mn-cs"/>
      </a:defRPr>
    </a:lvl2pPr>
    <a:lvl3pPr marL="3497489" algn="l" defTabSz="3497489" rtl="0" eaLnBrk="1" latinLnBrk="0" hangingPunct="1">
      <a:defRPr sz="4590" kern="1200">
        <a:solidFill>
          <a:schemeClr val="tx1"/>
        </a:solidFill>
        <a:latin typeface="+mn-lt"/>
        <a:ea typeface="+mn-ea"/>
        <a:cs typeface="+mn-cs"/>
      </a:defRPr>
    </a:lvl3pPr>
    <a:lvl4pPr marL="5246233" algn="l" defTabSz="3497489" rtl="0" eaLnBrk="1" latinLnBrk="0" hangingPunct="1">
      <a:defRPr sz="4590" kern="1200">
        <a:solidFill>
          <a:schemeClr val="tx1"/>
        </a:solidFill>
        <a:latin typeface="+mn-lt"/>
        <a:ea typeface="+mn-ea"/>
        <a:cs typeface="+mn-cs"/>
      </a:defRPr>
    </a:lvl4pPr>
    <a:lvl5pPr marL="6994977" algn="l" defTabSz="3497489" rtl="0" eaLnBrk="1" latinLnBrk="0" hangingPunct="1">
      <a:defRPr sz="4590" kern="1200">
        <a:solidFill>
          <a:schemeClr val="tx1"/>
        </a:solidFill>
        <a:latin typeface="+mn-lt"/>
        <a:ea typeface="+mn-ea"/>
        <a:cs typeface="+mn-cs"/>
      </a:defRPr>
    </a:lvl5pPr>
    <a:lvl6pPr marL="8743721" algn="l" defTabSz="3497489" rtl="0" eaLnBrk="1" latinLnBrk="0" hangingPunct="1">
      <a:defRPr sz="4590" kern="1200">
        <a:solidFill>
          <a:schemeClr val="tx1"/>
        </a:solidFill>
        <a:latin typeface="+mn-lt"/>
        <a:ea typeface="+mn-ea"/>
        <a:cs typeface="+mn-cs"/>
      </a:defRPr>
    </a:lvl6pPr>
    <a:lvl7pPr marL="10492466" algn="l" defTabSz="3497489" rtl="0" eaLnBrk="1" latinLnBrk="0" hangingPunct="1">
      <a:defRPr sz="4590" kern="1200">
        <a:solidFill>
          <a:schemeClr val="tx1"/>
        </a:solidFill>
        <a:latin typeface="+mn-lt"/>
        <a:ea typeface="+mn-ea"/>
        <a:cs typeface="+mn-cs"/>
      </a:defRPr>
    </a:lvl7pPr>
    <a:lvl8pPr marL="12241210" algn="l" defTabSz="3497489" rtl="0" eaLnBrk="1" latinLnBrk="0" hangingPunct="1">
      <a:defRPr sz="4590" kern="1200">
        <a:solidFill>
          <a:schemeClr val="tx1"/>
        </a:solidFill>
        <a:latin typeface="+mn-lt"/>
        <a:ea typeface="+mn-ea"/>
        <a:cs typeface="+mn-cs"/>
      </a:defRPr>
    </a:lvl8pPr>
    <a:lvl9pPr marL="13989954" algn="l" defTabSz="3497489" rtl="0" eaLnBrk="1" latinLnBrk="0" hangingPunct="1">
      <a:defRPr sz="45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8856" y="6952156"/>
            <a:ext cx="25827038" cy="14789303"/>
          </a:xfrm>
        </p:spPr>
        <p:txBody>
          <a:bodyPr anchor="b"/>
          <a:lstStyle>
            <a:lvl1pPr algn="ctr">
              <a:defRPr sz="19937"/>
            </a:lvl1pPr>
          </a:lstStyle>
          <a:p>
            <a:r>
              <a:rPr lang="fr-FR"/>
              <a:t>Modifiez le style du titre</a:t>
            </a:r>
            <a:endParaRPr lang="en-US" dirty="0"/>
          </a:p>
        </p:txBody>
      </p:sp>
      <p:sp>
        <p:nvSpPr>
          <p:cNvPr id="3" name="Subtitle 2"/>
          <p:cNvSpPr>
            <a:spLocks noGrp="1"/>
          </p:cNvSpPr>
          <p:nvPr>
            <p:ph type="subTitle" idx="1"/>
          </p:nvPr>
        </p:nvSpPr>
        <p:spPr>
          <a:xfrm>
            <a:off x="3798094" y="22311791"/>
            <a:ext cx="22788563" cy="10256143"/>
          </a:xfrm>
        </p:spPr>
        <p:txBody>
          <a:bodyPr/>
          <a:lstStyle>
            <a:lvl1pPr marL="0" indent="0" algn="ctr">
              <a:buNone/>
              <a:defRPr sz="7975"/>
            </a:lvl1pPr>
            <a:lvl2pPr marL="1519230" indent="0" algn="ctr">
              <a:buNone/>
              <a:defRPr sz="6646"/>
            </a:lvl2pPr>
            <a:lvl3pPr marL="3038460" indent="0" algn="ctr">
              <a:buNone/>
              <a:defRPr sz="5981"/>
            </a:lvl3pPr>
            <a:lvl4pPr marL="4557690" indent="0" algn="ctr">
              <a:buNone/>
              <a:defRPr sz="5317"/>
            </a:lvl4pPr>
            <a:lvl5pPr marL="6076920" indent="0" algn="ctr">
              <a:buNone/>
              <a:defRPr sz="5317"/>
            </a:lvl5pPr>
            <a:lvl6pPr marL="7596149" indent="0" algn="ctr">
              <a:buNone/>
              <a:defRPr sz="5317"/>
            </a:lvl6pPr>
            <a:lvl7pPr marL="9115379" indent="0" algn="ctr">
              <a:buNone/>
              <a:defRPr sz="5317"/>
            </a:lvl7pPr>
            <a:lvl8pPr marL="10634609" indent="0" algn="ctr">
              <a:buNone/>
              <a:defRPr sz="5317"/>
            </a:lvl8pPr>
            <a:lvl9pPr marL="12153839" indent="0" algn="ctr">
              <a:buNone/>
              <a:defRPr sz="5317"/>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C69106B-D363-44F9-90C5-2E779394D913}"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17676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69106B-D363-44F9-90C5-2E779394D913}"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12552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44088" y="2261662"/>
            <a:ext cx="6551712" cy="3599976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88953" y="2261662"/>
            <a:ext cx="19275326" cy="359997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69106B-D363-44F9-90C5-2E779394D913}"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19621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69106B-D363-44F9-90C5-2E779394D913}"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29420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73128" y="10590491"/>
            <a:ext cx="26206847" cy="17670461"/>
          </a:xfrm>
        </p:spPr>
        <p:txBody>
          <a:bodyPr anchor="b"/>
          <a:lstStyle>
            <a:lvl1pPr>
              <a:defRPr sz="19937"/>
            </a:lvl1pPr>
          </a:lstStyle>
          <a:p>
            <a:r>
              <a:rPr lang="fr-FR"/>
              <a:t>Modifiez le style du titre</a:t>
            </a:r>
            <a:endParaRPr lang="en-US" dirty="0"/>
          </a:p>
        </p:txBody>
      </p:sp>
      <p:sp>
        <p:nvSpPr>
          <p:cNvPr id="3" name="Text Placeholder 2"/>
          <p:cNvSpPr>
            <a:spLocks noGrp="1"/>
          </p:cNvSpPr>
          <p:nvPr>
            <p:ph type="body" idx="1"/>
          </p:nvPr>
        </p:nvSpPr>
        <p:spPr>
          <a:xfrm>
            <a:off x="2073128" y="28428121"/>
            <a:ext cx="26206847" cy="9292478"/>
          </a:xfrm>
        </p:spPr>
        <p:txBody>
          <a:bodyPr/>
          <a:lstStyle>
            <a:lvl1pPr marL="0" indent="0">
              <a:buNone/>
              <a:defRPr sz="7975">
                <a:solidFill>
                  <a:schemeClr val="tx1"/>
                </a:solidFill>
              </a:defRPr>
            </a:lvl1pPr>
            <a:lvl2pPr marL="1519230" indent="0">
              <a:buNone/>
              <a:defRPr sz="6646">
                <a:solidFill>
                  <a:schemeClr val="tx1">
                    <a:tint val="75000"/>
                  </a:schemeClr>
                </a:solidFill>
              </a:defRPr>
            </a:lvl2pPr>
            <a:lvl3pPr marL="3038460" indent="0">
              <a:buNone/>
              <a:defRPr sz="5981">
                <a:solidFill>
                  <a:schemeClr val="tx1">
                    <a:tint val="75000"/>
                  </a:schemeClr>
                </a:solidFill>
              </a:defRPr>
            </a:lvl3pPr>
            <a:lvl4pPr marL="4557690" indent="0">
              <a:buNone/>
              <a:defRPr sz="5317">
                <a:solidFill>
                  <a:schemeClr val="tx1">
                    <a:tint val="75000"/>
                  </a:schemeClr>
                </a:solidFill>
              </a:defRPr>
            </a:lvl4pPr>
            <a:lvl5pPr marL="6076920" indent="0">
              <a:buNone/>
              <a:defRPr sz="5317">
                <a:solidFill>
                  <a:schemeClr val="tx1">
                    <a:tint val="75000"/>
                  </a:schemeClr>
                </a:solidFill>
              </a:defRPr>
            </a:lvl5pPr>
            <a:lvl6pPr marL="7596149" indent="0">
              <a:buNone/>
              <a:defRPr sz="5317">
                <a:solidFill>
                  <a:schemeClr val="tx1">
                    <a:tint val="75000"/>
                  </a:schemeClr>
                </a:solidFill>
              </a:defRPr>
            </a:lvl6pPr>
            <a:lvl7pPr marL="9115379" indent="0">
              <a:buNone/>
              <a:defRPr sz="5317">
                <a:solidFill>
                  <a:schemeClr val="tx1">
                    <a:tint val="75000"/>
                  </a:schemeClr>
                </a:solidFill>
              </a:defRPr>
            </a:lvl7pPr>
            <a:lvl8pPr marL="10634609" indent="0">
              <a:buNone/>
              <a:defRPr sz="5317">
                <a:solidFill>
                  <a:schemeClr val="tx1">
                    <a:tint val="75000"/>
                  </a:schemeClr>
                </a:solidFill>
              </a:defRPr>
            </a:lvl8pPr>
            <a:lvl9pPr marL="12153839" indent="0">
              <a:buNone/>
              <a:defRPr sz="531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C69106B-D363-44F9-90C5-2E779394D913}"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409141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088951" y="11308310"/>
            <a:ext cx="12913519" cy="26953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5382280" y="11308310"/>
            <a:ext cx="12913519" cy="26953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C69106B-D363-44F9-90C5-2E779394D913}"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88349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92909" y="2261671"/>
            <a:ext cx="26206847" cy="8210820"/>
          </a:xfrm>
        </p:spPr>
        <p:txBody>
          <a:bodyPr/>
          <a:lstStyle/>
          <a:p>
            <a:r>
              <a:rPr lang="fr-FR"/>
              <a:t>Modifiez le style du titre</a:t>
            </a:r>
            <a:endParaRPr lang="en-US" dirty="0"/>
          </a:p>
        </p:txBody>
      </p:sp>
      <p:sp>
        <p:nvSpPr>
          <p:cNvPr id="3" name="Text Placeholder 2"/>
          <p:cNvSpPr>
            <a:spLocks noGrp="1"/>
          </p:cNvSpPr>
          <p:nvPr>
            <p:ph type="body" idx="1"/>
          </p:nvPr>
        </p:nvSpPr>
        <p:spPr>
          <a:xfrm>
            <a:off x="2092913" y="10413482"/>
            <a:ext cx="12854171" cy="5103486"/>
          </a:xfrm>
        </p:spPr>
        <p:txBody>
          <a:bodyPr anchor="b"/>
          <a:lstStyle>
            <a:lvl1pPr marL="0" indent="0">
              <a:buNone/>
              <a:defRPr sz="7975" b="1"/>
            </a:lvl1pPr>
            <a:lvl2pPr marL="1519230" indent="0">
              <a:buNone/>
              <a:defRPr sz="6646" b="1"/>
            </a:lvl2pPr>
            <a:lvl3pPr marL="3038460" indent="0">
              <a:buNone/>
              <a:defRPr sz="5981" b="1"/>
            </a:lvl3pPr>
            <a:lvl4pPr marL="4557690" indent="0">
              <a:buNone/>
              <a:defRPr sz="5317" b="1"/>
            </a:lvl4pPr>
            <a:lvl5pPr marL="6076920" indent="0">
              <a:buNone/>
              <a:defRPr sz="5317" b="1"/>
            </a:lvl5pPr>
            <a:lvl6pPr marL="7596149" indent="0">
              <a:buNone/>
              <a:defRPr sz="5317" b="1"/>
            </a:lvl6pPr>
            <a:lvl7pPr marL="9115379" indent="0">
              <a:buNone/>
              <a:defRPr sz="5317" b="1"/>
            </a:lvl7pPr>
            <a:lvl8pPr marL="10634609" indent="0">
              <a:buNone/>
              <a:defRPr sz="5317" b="1"/>
            </a:lvl8pPr>
            <a:lvl9pPr marL="12153839" indent="0">
              <a:buNone/>
              <a:defRPr sz="5317" b="1"/>
            </a:lvl9pPr>
          </a:lstStyle>
          <a:p>
            <a:pPr lvl="0"/>
            <a:r>
              <a:rPr lang="fr-FR"/>
              <a:t>Cliquez pour modifier les styles du texte du masque</a:t>
            </a:r>
          </a:p>
        </p:txBody>
      </p:sp>
      <p:sp>
        <p:nvSpPr>
          <p:cNvPr id="4" name="Content Placeholder 3"/>
          <p:cNvSpPr>
            <a:spLocks noGrp="1"/>
          </p:cNvSpPr>
          <p:nvPr>
            <p:ph sz="half" idx="2"/>
          </p:nvPr>
        </p:nvSpPr>
        <p:spPr>
          <a:xfrm>
            <a:off x="2092913" y="15516968"/>
            <a:ext cx="12854171" cy="228231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5382282" y="10413482"/>
            <a:ext cx="12917476" cy="5103486"/>
          </a:xfrm>
        </p:spPr>
        <p:txBody>
          <a:bodyPr anchor="b"/>
          <a:lstStyle>
            <a:lvl1pPr marL="0" indent="0">
              <a:buNone/>
              <a:defRPr sz="7975" b="1"/>
            </a:lvl1pPr>
            <a:lvl2pPr marL="1519230" indent="0">
              <a:buNone/>
              <a:defRPr sz="6646" b="1"/>
            </a:lvl2pPr>
            <a:lvl3pPr marL="3038460" indent="0">
              <a:buNone/>
              <a:defRPr sz="5981" b="1"/>
            </a:lvl3pPr>
            <a:lvl4pPr marL="4557690" indent="0">
              <a:buNone/>
              <a:defRPr sz="5317" b="1"/>
            </a:lvl4pPr>
            <a:lvl5pPr marL="6076920" indent="0">
              <a:buNone/>
              <a:defRPr sz="5317" b="1"/>
            </a:lvl5pPr>
            <a:lvl6pPr marL="7596149" indent="0">
              <a:buNone/>
              <a:defRPr sz="5317" b="1"/>
            </a:lvl6pPr>
            <a:lvl7pPr marL="9115379" indent="0">
              <a:buNone/>
              <a:defRPr sz="5317" b="1"/>
            </a:lvl7pPr>
            <a:lvl8pPr marL="10634609" indent="0">
              <a:buNone/>
              <a:defRPr sz="5317" b="1"/>
            </a:lvl8pPr>
            <a:lvl9pPr marL="12153839" indent="0">
              <a:buNone/>
              <a:defRPr sz="5317" b="1"/>
            </a:lvl9pPr>
          </a:lstStyle>
          <a:p>
            <a:pPr lvl="0"/>
            <a:r>
              <a:rPr lang="fr-FR"/>
              <a:t>Cliquez pour modifier les styles du texte du masque</a:t>
            </a:r>
          </a:p>
        </p:txBody>
      </p:sp>
      <p:sp>
        <p:nvSpPr>
          <p:cNvPr id="6" name="Content Placeholder 5"/>
          <p:cNvSpPr>
            <a:spLocks noGrp="1"/>
          </p:cNvSpPr>
          <p:nvPr>
            <p:ph sz="quarter" idx="4"/>
          </p:nvPr>
        </p:nvSpPr>
        <p:spPr>
          <a:xfrm>
            <a:off x="15382282" y="15516968"/>
            <a:ext cx="12917476" cy="228231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C69106B-D363-44F9-90C5-2E779394D913}" type="datetimeFigureOut">
              <a:rPr lang="fr-FR" smtClean="0"/>
              <a:t>01/03/2023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51058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C69106B-D363-44F9-90C5-2E779394D913}" type="datetimeFigureOut">
              <a:rPr lang="fr-FR" smtClean="0"/>
              <a:t>01/03/2023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21627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9106B-D363-44F9-90C5-2E779394D913}" type="datetimeFigureOut">
              <a:rPr lang="fr-FR" smtClean="0"/>
              <a:t>01/03/2023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313000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92909" y="2831994"/>
            <a:ext cx="9799873" cy="9911980"/>
          </a:xfrm>
        </p:spPr>
        <p:txBody>
          <a:bodyPr anchor="b"/>
          <a:lstStyle>
            <a:lvl1pPr>
              <a:defRPr sz="10633"/>
            </a:lvl1pPr>
          </a:lstStyle>
          <a:p>
            <a:r>
              <a:rPr lang="fr-FR"/>
              <a:t>Modifiez le style du titre</a:t>
            </a:r>
            <a:endParaRPr lang="en-US" dirty="0"/>
          </a:p>
        </p:txBody>
      </p:sp>
      <p:sp>
        <p:nvSpPr>
          <p:cNvPr id="3" name="Content Placeholder 2"/>
          <p:cNvSpPr>
            <a:spLocks noGrp="1"/>
          </p:cNvSpPr>
          <p:nvPr>
            <p:ph idx="1"/>
          </p:nvPr>
        </p:nvSpPr>
        <p:spPr>
          <a:xfrm>
            <a:off x="12917476" y="6116330"/>
            <a:ext cx="15382280" cy="30188272"/>
          </a:xfrm>
        </p:spPr>
        <p:txBody>
          <a:bodyPr/>
          <a:lstStyle>
            <a:lvl1pPr>
              <a:defRPr sz="10633"/>
            </a:lvl1pPr>
            <a:lvl2pPr>
              <a:defRPr sz="9304"/>
            </a:lvl2pPr>
            <a:lvl3pPr>
              <a:defRPr sz="7975"/>
            </a:lvl3pPr>
            <a:lvl4pPr>
              <a:defRPr sz="6646"/>
            </a:lvl4pPr>
            <a:lvl5pPr>
              <a:defRPr sz="6646"/>
            </a:lvl5pPr>
            <a:lvl6pPr>
              <a:defRPr sz="6646"/>
            </a:lvl6pPr>
            <a:lvl7pPr>
              <a:defRPr sz="6646"/>
            </a:lvl7pPr>
            <a:lvl8pPr>
              <a:defRPr sz="6646"/>
            </a:lvl8pPr>
            <a:lvl9pPr>
              <a:defRPr sz="66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092909" y="12743974"/>
            <a:ext cx="9799873" cy="23609788"/>
          </a:xfrm>
        </p:spPr>
        <p:txBody>
          <a:bodyPr/>
          <a:lstStyle>
            <a:lvl1pPr marL="0" indent="0">
              <a:buNone/>
              <a:defRPr sz="5317"/>
            </a:lvl1pPr>
            <a:lvl2pPr marL="1519230" indent="0">
              <a:buNone/>
              <a:defRPr sz="4652"/>
            </a:lvl2pPr>
            <a:lvl3pPr marL="3038460" indent="0">
              <a:buNone/>
              <a:defRPr sz="3987"/>
            </a:lvl3pPr>
            <a:lvl4pPr marL="4557690" indent="0">
              <a:buNone/>
              <a:defRPr sz="3323"/>
            </a:lvl4pPr>
            <a:lvl5pPr marL="6076920" indent="0">
              <a:buNone/>
              <a:defRPr sz="3323"/>
            </a:lvl5pPr>
            <a:lvl6pPr marL="7596149" indent="0">
              <a:buNone/>
              <a:defRPr sz="3323"/>
            </a:lvl6pPr>
            <a:lvl7pPr marL="9115379" indent="0">
              <a:buNone/>
              <a:defRPr sz="3323"/>
            </a:lvl7pPr>
            <a:lvl8pPr marL="10634609" indent="0">
              <a:buNone/>
              <a:defRPr sz="3323"/>
            </a:lvl8pPr>
            <a:lvl9pPr marL="12153839" indent="0">
              <a:buNone/>
              <a:defRPr sz="332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C69106B-D363-44F9-90C5-2E779394D913}"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318290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92909" y="2831994"/>
            <a:ext cx="9799873" cy="9911980"/>
          </a:xfrm>
        </p:spPr>
        <p:txBody>
          <a:bodyPr anchor="b"/>
          <a:lstStyle>
            <a:lvl1pPr>
              <a:defRPr sz="10633"/>
            </a:lvl1pPr>
          </a:lstStyle>
          <a:p>
            <a:r>
              <a:rPr lang="fr-FR"/>
              <a:t>Modifiez le style du titre</a:t>
            </a:r>
            <a:endParaRPr lang="en-US" dirty="0"/>
          </a:p>
        </p:txBody>
      </p:sp>
      <p:sp>
        <p:nvSpPr>
          <p:cNvPr id="3" name="Picture Placeholder 2"/>
          <p:cNvSpPr>
            <a:spLocks noGrp="1" noChangeAspect="1"/>
          </p:cNvSpPr>
          <p:nvPr>
            <p:ph type="pic" idx="1"/>
          </p:nvPr>
        </p:nvSpPr>
        <p:spPr>
          <a:xfrm>
            <a:off x="12917476" y="6116330"/>
            <a:ext cx="15382280" cy="30188272"/>
          </a:xfrm>
        </p:spPr>
        <p:txBody>
          <a:bodyPr anchor="t"/>
          <a:lstStyle>
            <a:lvl1pPr marL="0" indent="0">
              <a:buNone/>
              <a:defRPr sz="10633"/>
            </a:lvl1pPr>
            <a:lvl2pPr marL="1519230" indent="0">
              <a:buNone/>
              <a:defRPr sz="9304"/>
            </a:lvl2pPr>
            <a:lvl3pPr marL="3038460" indent="0">
              <a:buNone/>
              <a:defRPr sz="7975"/>
            </a:lvl3pPr>
            <a:lvl4pPr marL="4557690" indent="0">
              <a:buNone/>
              <a:defRPr sz="6646"/>
            </a:lvl4pPr>
            <a:lvl5pPr marL="6076920" indent="0">
              <a:buNone/>
              <a:defRPr sz="6646"/>
            </a:lvl5pPr>
            <a:lvl6pPr marL="7596149" indent="0">
              <a:buNone/>
              <a:defRPr sz="6646"/>
            </a:lvl6pPr>
            <a:lvl7pPr marL="9115379" indent="0">
              <a:buNone/>
              <a:defRPr sz="6646"/>
            </a:lvl7pPr>
            <a:lvl8pPr marL="10634609" indent="0">
              <a:buNone/>
              <a:defRPr sz="6646"/>
            </a:lvl8pPr>
            <a:lvl9pPr marL="12153839" indent="0">
              <a:buNone/>
              <a:defRPr sz="6646"/>
            </a:lvl9pPr>
          </a:lstStyle>
          <a:p>
            <a:r>
              <a:rPr lang="fr-FR"/>
              <a:t>Cliquez sur l'icône pour ajouter une image</a:t>
            </a:r>
            <a:endParaRPr lang="en-US" dirty="0"/>
          </a:p>
        </p:txBody>
      </p:sp>
      <p:sp>
        <p:nvSpPr>
          <p:cNvPr id="4" name="Text Placeholder 3"/>
          <p:cNvSpPr>
            <a:spLocks noGrp="1"/>
          </p:cNvSpPr>
          <p:nvPr>
            <p:ph type="body" sz="half" idx="2"/>
          </p:nvPr>
        </p:nvSpPr>
        <p:spPr>
          <a:xfrm>
            <a:off x="2092909" y="12743974"/>
            <a:ext cx="9799873" cy="23609788"/>
          </a:xfrm>
        </p:spPr>
        <p:txBody>
          <a:bodyPr/>
          <a:lstStyle>
            <a:lvl1pPr marL="0" indent="0">
              <a:buNone/>
              <a:defRPr sz="5317"/>
            </a:lvl1pPr>
            <a:lvl2pPr marL="1519230" indent="0">
              <a:buNone/>
              <a:defRPr sz="4652"/>
            </a:lvl2pPr>
            <a:lvl3pPr marL="3038460" indent="0">
              <a:buNone/>
              <a:defRPr sz="3987"/>
            </a:lvl3pPr>
            <a:lvl4pPr marL="4557690" indent="0">
              <a:buNone/>
              <a:defRPr sz="3323"/>
            </a:lvl4pPr>
            <a:lvl5pPr marL="6076920" indent="0">
              <a:buNone/>
              <a:defRPr sz="3323"/>
            </a:lvl5pPr>
            <a:lvl6pPr marL="7596149" indent="0">
              <a:buNone/>
              <a:defRPr sz="3323"/>
            </a:lvl6pPr>
            <a:lvl7pPr marL="9115379" indent="0">
              <a:buNone/>
              <a:defRPr sz="3323"/>
            </a:lvl7pPr>
            <a:lvl8pPr marL="10634609" indent="0">
              <a:buNone/>
              <a:defRPr sz="3323"/>
            </a:lvl8pPr>
            <a:lvl9pPr marL="12153839" indent="0">
              <a:buNone/>
              <a:defRPr sz="332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C69106B-D363-44F9-90C5-2E779394D913}"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359AA9-A131-418C-8A1F-0FDDFD611762}" type="slidenum">
              <a:rPr lang="fr-FR" smtClean="0"/>
              <a:t>‹N°›</a:t>
            </a:fld>
            <a:endParaRPr lang="fr-FR"/>
          </a:p>
        </p:txBody>
      </p:sp>
    </p:spTree>
    <p:extLst>
      <p:ext uri="{BB962C8B-B14F-4D97-AF65-F5344CB8AC3E}">
        <p14:creationId xmlns:p14="http://schemas.microsoft.com/office/powerpoint/2010/main" val="2120687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952" y="2261671"/>
            <a:ext cx="26206847" cy="821082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088952" y="11308310"/>
            <a:ext cx="26206847" cy="26953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088951" y="39372595"/>
            <a:ext cx="6836569" cy="2261662"/>
          </a:xfrm>
          <a:prstGeom prst="rect">
            <a:avLst/>
          </a:prstGeom>
        </p:spPr>
        <p:txBody>
          <a:bodyPr vert="horz" lIns="91440" tIns="45720" rIns="91440" bIns="45720" rtlCol="0" anchor="ctr"/>
          <a:lstStyle>
            <a:lvl1pPr algn="l">
              <a:defRPr sz="3987">
                <a:solidFill>
                  <a:schemeClr val="tx1">
                    <a:tint val="75000"/>
                  </a:schemeClr>
                </a:solidFill>
              </a:defRPr>
            </a:lvl1pPr>
          </a:lstStyle>
          <a:p>
            <a:fld id="{AC69106B-D363-44F9-90C5-2E779394D913}" type="datetimeFigureOut">
              <a:rPr lang="fr-FR" smtClean="0"/>
              <a:t>01/03/2023</a:t>
            </a:fld>
            <a:endParaRPr lang="fr-FR"/>
          </a:p>
        </p:txBody>
      </p:sp>
      <p:sp>
        <p:nvSpPr>
          <p:cNvPr id="5" name="Footer Placeholder 4"/>
          <p:cNvSpPr>
            <a:spLocks noGrp="1"/>
          </p:cNvSpPr>
          <p:nvPr>
            <p:ph type="ftr" sz="quarter" idx="3"/>
          </p:nvPr>
        </p:nvSpPr>
        <p:spPr>
          <a:xfrm>
            <a:off x="10064949" y="39372595"/>
            <a:ext cx="10254853" cy="2261662"/>
          </a:xfrm>
          <a:prstGeom prst="rect">
            <a:avLst/>
          </a:prstGeom>
        </p:spPr>
        <p:txBody>
          <a:bodyPr vert="horz" lIns="91440" tIns="45720" rIns="91440" bIns="45720" rtlCol="0" anchor="ctr"/>
          <a:lstStyle>
            <a:lvl1pPr algn="ctr">
              <a:defRPr sz="3987">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459230" y="39372595"/>
            <a:ext cx="6836569" cy="2261662"/>
          </a:xfrm>
          <a:prstGeom prst="rect">
            <a:avLst/>
          </a:prstGeom>
        </p:spPr>
        <p:txBody>
          <a:bodyPr vert="horz" lIns="91440" tIns="45720" rIns="91440" bIns="45720" rtlCol="0" anchor="ctr"/>
          <a:lstStyle>
            <a:lvl1pPr algn="r">
              <a:defRPr sz="3987">
                <a:solidFill>
                  <a:schemeClr val="tx1">
                    <a:tint val="75000"/>
                  </a:schemeClr>
                </a:solidFill>
              </a:defRPr>
            </a:lvl1pPr>
          </a:lstStyle>
          <a:p>
            <a:fld id="{78359AA9-A131-418C-8A1F-0FDDFD611762}" type="slidenum">
              <a:rPr lang="fr-FR" smtClean="0"/>
              <a:t>‹N°›</a:t>
            </a:fld>
            <a:endParaRPr lang="fr-FR"/>
          </a:p>
        </p:txBody>
      </p:sp>
    </p:spTree>
    <p:extLst>
      <p:ext uri="{BB962C8B-B14F-4D97-AF65-F5344CB8AC3E}">
        <p14:creationId xmlns:p14="http://schemas.microsoft.com/office/powerpoint/2010/main" val="2785966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38460" rtl="0" eaLnBrk="1" latinLnBrk="0" hangingPunct="1">
        <a:lnSpc>
          <a:spcPct val="90000"/>
        </a:lnSpc>
        <a:spcBef>
          <a:spcPct val="0"/>
        </a:spcBef>
        <a:buNone/>
        <a:defRPr sz="14621" kern="1200">
          <a:solidFill>
            <a:schemeClr val="tx1"/>
          </a:solidFill>
          <a:latin typeface="+mj-lt"/>
          <a:ea typeface="+mj-ea"/>
          <a:cs typeface="+mj-cs"/>
        </a:defRPr>
      </a:lvl1pPr>
    </p:titleStyle>
    <p:bodyStyle>
      <a:lvl1pPr marL="759615" indent="-759615" algn="l" defTabSz="3038460" rtl="0" eaLnBrk="1" latinLnBrk="0" hangingPunct="1">
        <a:lnSpc>
          <a:spcPct val="90000"/>
        </a:lnSpc>
        <a:spcBef>
          <a:spcPts val="3323"/>
        </a:spcBef>
        <a:buFont typeface="Arial" panose="020B0604020202020204" pitchFamily="34" charset="0"/>
        <a:buChar char="•"/>
        <a:defRPr sz="9304" kern="1200">
          <a:solidFill>
            <a:schemeClr val="tx1"/>
          </a:solidFill>
          <a:latin typeface="+mn-lt"/>
          <a:ea typeface="+mn-ea"/>
          <a:cs typeface="+mn-cs"/>
        </a:defRPr>
      </a:lvl1pPr>
      <a:lvl2pPr marL="2278845" indent="-759615" algn="l" defTabSz="3038460" rtl="0" eaLnBrk="1" latinLnBrk="0" hangingPunct="1">
        <a:lnSpc>
          <a:spcPct val="90000"/>
        </a:lnSpc>
        <a:spcBef>
          <a:spcPts val="1661"/>
        </a:spcBef>
        <a:buFont typeface="Arial" panose="020B0604020202020204" pitchFamily="34" charset="0"/>
        <a:buChar char="•"/>
        <a:defRPr sz="7975" kern="1200">
          <a:solidFill>
            <a:schemeClr val="tx1"/>
          </a:solidFill>
          <a:latin typeface="+mn-lt"/>
          <a:ea typeface="+mn-ea"/>
          <a:cs typeface="+mn-cs"/>
        </a:defRPr>
      </a:lvl2pPr>
      <a:lvl3pPr marL="3798075" indent="-759615" algn="l" defTabSz="3038460" rtl="0" eaLnBrk="1" latinLnBrk="0" hangingPunct="1">
        <a:lnSpc>
          <a:spcPct val="90000"/>
        </a:lnSpc>
        <a:spcBef>
          <a:spcPts val="1661"/>
        </a:spcBef>
        <a:buFont typeface="Arial" panose="020B0604020202020204" pitchFamily="34" charset="0"/>
        <a:buChar char="•"/>
        <a:defRPr sz="6646" kern="1200">
          <a:solidFill>
            <a:schemeClr val="tx1"/>
          </a:solidFill>
          <a:latin typeface="+mn-lt"/>
          <a:ea typeface="+mn-ea"/>
          <a:cs typeface="+mn-cs"/>
        </a:defRPr>
      </a:lvl3pPr>
      <a:lvl4pPr marL="5317305"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4pPr>
      <a:lvl5pPr marL="683653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5pPr>
      <a:lvl6pPr marL="835576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6pPr>
      <a:lvl7pPr marL="987499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7pPr>
      <a:lvl8pPr marL="1139422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8pPr>
      <a:lvl9pPr marL="12913454" indent="-759615" algn="l" defTabSz="3038460" rtl="0" eaLnBrk="1" latinLnBrk="0" hangingPunct="1">
        <a:lnSpc>
          <a:spcPct val="90000"/>
        </a:lnSpc>
        <a:spcBef>
          <a:spcPts val="1661"/>
        </a:spcBef>
        <a:buFont typeface="Arial" panose="020B0604020202020204" pitchFamily="34" charset="0"/>
        <a:buChar char="•"/>
        <a:defRPr sz="5981" kern="1200">
          <a:solidFill>
            <a:schemeClr val="tx1"/>
          </a:solidFill>
          <a:latin typeface="+mn-lt"/>
          <a:ea typeface="+mn-ea"/>
          <a:cs typeface="+mn-cs"/>
        </a:defRPr>
      </a:lvl9pPr>
    </p:bodyStyle>
    <p:otherStyle>
      <a:defPPr>
        <a:defRPr lang="en-US"/>
      </a:defPPr>
      <a:lvl1pPr marL="0" algn="l" defTabSz="3038460" rtl="0" eaLnBrk="1" latinLnBrk="0" hangingPunct="1">
        <a:defRPr sz="5981" kern="1200">
          <a:solidFill>
            <a:schemeClr val="tx1"/>
          </a:solidFill>
          <a:latin typeface="+mn-lt"/>
          <a:ea typeface="+mn-ea"/>
          <a:cs typeface="+mn-cs"/>
        </a:defRPr>
      </a:lvl1pPr>
      <a:lvl2pPr marL="1519230" algn="l" defTabSz="3038460" rtl="0" eaLnBrk="1" latinLnBrk="0" hangingPunct="1">
        <a:defRPr sz="5981" kern="1200">
          <a:solidFill>
            <a:schemeClr val="tx1"/>
          </a:solidFill>
          <a:latin typeface="+mn-lt"/>
          <a:ea typeface="+mn-ea"/>
          <a:cs typeface="+mn-cs"/>
        </a:defRPr>
      </a:lvl2pPr>
      <a:lvl3pPr marL="3038460" algn="l" defTabSz="3038460" rtl="0" eaLnBrk="1" latinLnBrk="0" hangingPunct="1">
        <a:defRPr sz="5981" kern="1200">
          <a:solidFill>
            <a:schemeClr val="tx1"/>
          </a:solidFill>
          <a:latin typeface="+mn-lt"/>
          <a:ea typeface="+mn-ea"/>
          <a:cs typeface="+mn-cs"/>
        </a:defRPr>
      </a:lvl3pPr>
      <a:lvl4pPr marL="4557690" algn="l" defTabSz="3038460" rtl="0" eaLnBrk="1" latinLnBrk="0" hangingPunct="1">
        <a:defRPr sz="5981" kern="1200">
          <a:solidFill>
            <a:schemeClr val="tx1"/>
          </a:solidFill>
          <a:latin typeface="+mn-lt"/>
          <a:ea typeface="+mn-ea"/>
          <a:cs typeface="+mn-cs"/>
        </a:defRPr>
      </a:lvl4pPr>
      <a:lvl5pPr marL="6076920" algn="l" defTabSz="3038460" rtl="0" eaLnBrk="1" latinLnBrk="0" hangingPunct="1">
        <a:defRPr sz="5981" kern="1200">
          <a:solidFill>
            <a:schemeClr val="tx1"/>
          </a:solidFill>
          <a:latin typeface="+mn-lt"/>
          <a:ea typeface="+mn-ea"/>
          <a:cs typeface="+mn-cs"/>
        </a:defRPr>
      </a:lvl5pPr>
      <a:lvl6pPr marL="7596149" algn="l" defTabSz="3038460" rtl="0" eaLnBrk="1" latinLnBrk="0" hangingPunct="1">
        <a:defRPr sz="5981" kern="1200">
          <a:solidFill>
            <a:schemeClr val="tx1"/>
          </a:solidFill>
          <a:latin typeface="+mn-lt"/>
          <a:ea typeface="+mn-ea"/>
          <a:cs typeface="+mn-cs"/>
        </a:defRPr>
      </a:lvl6pPr>
      <a:lvl7pPr marL="9115379" algn="l" defTabSz="3038460" rtl="0" eaLnBrk="1" latinLnBrk="0" hangingPunct="1">
        <a:defRPr sz="5981" kern="1200">
          <a:solidFill>
            <a:schemeClr val="tx1"/>
          </a:solidFill>
          <a:latin typeface="+mn-lt"/>
          <a:ea typeface="+mn-ea"/>
          <a:cs typeface="+mn-cs"/>
        </a:defRPr>
      </a:lvl7pPr>
      <a:lvl8pPr marL="10634609" algn="l" defTabSz="3038460" rtl="0" eaLnBrk="1" latinLnBrk="0" hangingPunct="1">
        <a:defRPr sz="5981" kern="1200">
          <a:solidFill>
            <a:schemeClr val="tx1"/>
          </a:solidFill>
          <a:latin typeface="+mn-lt"/>
          <a:ea typeface="+mn-ea"/>
          <a:cs typeface="+mn-cs"/>
        </a:defRPr>
      </a:lvl8pPr>
      <a:lvl9pPr marL="12153839" algn="l" defTabSz="3038460" rtl="0" eaLnBrk="1" latinLnBrk="0" hangingPunct="1">
        <a:defRPr sz="59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4DBB985A-E21C-D53F-BAE8-2BB756FF71FB}"/>
              </a:ext>
            </a:extLst>
          </p:cNvPr>
          <p:cNvSpPr/>
          <p:nvPr/>
        </p:nvSpPr>
        <p:spPr>
          <a:xfrm>
            <a:off x="481293" y="4737179"/>
            <a:ext cx="29422164" cy="411672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tabLst>
                <a:tab pos="4637088" algn="l"/>
              </a:tabLst>
            </a:pPr>
            <a:r>
              <a:rPr lang="fr-FR" sz="7200" b="1" dirty="0" err="1">
                <a:solidFill>
                  <a:schemeClr val="tx1"/>
                </a:solidFill>
              </a:rPr>
              <a:t>Selflife</a:t>
            </a:r>
            <a:r>
              <a:rPr lang="fr-FR" sz="7200" b="1" dirty="0">
                <a:solidFill>
                  <a:schemeClr val="tx1"/>
                </a:solidFill>
              </a:rPr>
              <a:t> : apport d’un outil de prévention des violences sexuelles pour former des étudiants du service sanitaire </a:t>
            </a:r>
          </a:p>
          <a:p>
            <a:pPr algn="ctr">
              <a:tabLst>
                <a:tab pos="4637088" algn="l"/>
              </a:tabLst>
            </a:pPr>
            <a:r>
              <a:rPr lang="fr-FR" sz="3200" dirty="0" err="1">
                <a:solidFill>
                  <a:schemeClr val="tx1"/>
                </a:solidFill>
              </a:rPr>
              <a:t>S.Pires</a:t>
            </a:r>
            <a:r>
              <a:rPr lang="fr-FR" sz="3200" dirty="0">
                <a:solidFill>
                  <a:schemeClr val="tx1"/>
                </a:solidFill>
              </a:rPr>
              <a:t> (1), H. </a:t>
            </a:r>
            <a:r>
              <a:rPr lang="fr-FR" sz="3200" dirty="0" err="1">
                <a:solidFill>
                  <a:schemeClr val="tx1"/>
                </a:solidFill>
              </a:rPr>
              <a:t>Denizot</a:t>
            </a:r>
            <a:r>
              <a:rPr lang="fr-FR" sz="3200" dirty="0">
                <a:solidFill>
                  <a:schemeClr val="tx1"/>
                </a:solidFill>
              </a:rPr>
              <a:t> (1,2), A.H </a:t>
            </a:r>
            <a:r>
              <a:rPr lang="fr-FR" sz="3200" dirty="0" err="1">
                <a:solidFill>
                  <a:schemeClr val="tx1"/>
                </a:solidFill>
              </a:rPr>
              <a:t>Boudoukha</a:t>
            </a:r>
            <a:r>
              <a:rPr lang="fr-FR" sz="3200" dirty="0">
                <a:solidFill>
                  <a:schemeClr val="tx1"/>
                </a:solidFill>
              </a:rPr>
              <a:t> (3), J. Mennuti (1), C. Miele (2), C. Potard (3), G. Riquoir (4), P.M. Llorca(5), V. Flaudias (3), &amp; Laurent Gerbaud (4)</a:t>
            </a:r>
          </a:p>
          <a:p>
            <a:pPr algn="ctr">
              <a:tabLst>
                <a:tab pos="4637088" algn="l"/>
              </a:tabLst>
            </a:pPr>
            <a:endParaRPr lang="fr-FR" sz="900" dirty="0">
              <a:solidFill>
                <a:schemeClr val="tx1"/>
              </a:solidFill>
            </a:endParaRPr>
          </a:p>
          <a:p>
            <a:pPr marL="0" marR="0" lvl="0" indent="0" algn="ctr" defTabSz="1179823"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(1)CRIAVS </a:t>
            </a: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ARA,délégation</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 Clermont-Ferrand, Pôle Santé Publique, CHU Gabriel Montpied, Clermont-Ferrand, France; (2) Pôle de psychiatrie B, CHU Gabriel Montpied, Clermont-Ferrand, France;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3)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Nantes Université, Univ Angers, Laboratoire de psychologie des Pays de la Loire, LPPL, UR 4638, Nantes, France; (4)Service de Santé Publique, CHU de Clermont-Ferrand, Université Clermont Auvergne, CNRS-UMR 6602, Institut Pascal, Axe TGI, Clermont-Ferrand, France;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(5)Pôle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 psychiatrie B, CHU de Clermont-Ferrand, Université Clermont Auvergne, CNRS-UMR 6602, Institut Pascal, A</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xe</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TGI, Clermont-Ferrand, France</a:t>
            </a:r>
            <a:endParaRPr lang="fr-FR" sz="7200" dirty="0">
              <a:solidFill>
                <a:schemeClr val="tx1"/>
              </a:solidFill>
            </a:endParaRPr>
          </a:p>
          <a:p>
            <a:pPr algn="ctr">
              <a:tabLst>
                <a:tab pos="4637088" algn="l"/>
              </a:tabLst>
            </a:pPr>
            <a:endParaRPr lang="fr-FR" sz="7200" dirty="0">
              <a:solidFill>
                <a:schemeClr val="tx1"/>
              </a:solidFill>
            </a:endParaRPr>
          </a:p>
        </p:txBody>
      </p:sp>
      <p:sp>
        <p:nvSpPr>
          <p:cNvPr id="12" name="Rectangle : coins arrondis 11">
            <a:extLst>
              <a:ext uri="{FF2B5EF4-FFF2-40B4-BE49-F238E27FC236}">
                <a16:creationId xmlns:a16="http://schemas.microsoft.com/office/drawing/2014/main" id="{CB20EF9E-0CDB-0910-D1DB-3E9BA6354244}"/>
              </a:ext>
            </a:extLst>
          </p:cNvPr>
          <p:cNvSpPr/>
          <p:nvPr/>
        </p:nvSpPr>
        <p:spPr>
          <a:xfrm>
            <a:off x="628282" y="11001428"/>
            <a:ext cx="29422164" cy="593427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5400" b="1" dirty="0">
                <a:solidFill>
                  <a:schemeClr val="tx1"/>
                </a:solidFill>
              </a:rPr>
              <a:t>Introduction</a:t>
            </a:r>
          </a:p>
          <a:p>
            <a:pPr algn="just"/>
            <a:r>
              <a:rPr lang="fr-FR" sz="4000" dirty="0">
                <a:solidFill>
                  <a:schemeClr val="tx1"/>
                </a:solidFill>
              </a:rPr>
              <a:t>Le service sanitaire, pour l'Université Clermont-Auvergne, forme 400 à 500 étudiants en santé (médecine, maïeutique, odontologie, pharmacie, kinésithérapie, ergothérapie, orthoptie, orthophonie, diététique), tous les ans, à construire des interventions d’éducation à la santé. Ces interventions sont centrées sur le développement de la réflexivité des publics et portent dans  51% des cas sur la santé sexuelle.  L’équipe du CRIAVS de Clermont-Ferrand utilise un outil, le </a:t>
            </a:r>
            <a:r>
              <a:rPr lang="fr-FR" sz="4000" i="1" dirty="0">
                <a:solidFill>
                  <a:schemeClr val="tx1"/>
                </a:solidFill>
              </a:rPr>
              <a:t>«</a:t>
            </a:r>
            <a:r>
              <a:rPr lang="fr-FR" sz="4000" i="1" dirty="0" err="1">
                <a:solidFill>
                  <a:schemeClr val="tx1"/>
                </a:solidFill>
              </a:rPr>
              <a:t>Selflife</a:t>
            </a:r>
            <a:r>
              <a:rPr lang="fr-FR" sz="4000" i="1" dirty="0">
                <a:solidFill>
                  <a:schemeClr val="tx1"/>
                </a:solidFill>
              </a:rPr>
              <a:t> », </a:t>
            </a:r>
            <a:r>
              <a:rPr lang="fr-FR" sz="4000" dirty="0">
                <a:solidFill>
                  <a:schemeClr val="tx1"/>
                </a:solidFill>
              </a:rPr>
              <a:t>qu’elle a élaboré, permettant une action d’éducation sur les problématiques sexuelles en mobilisant les compétences psychosociales (CPS) des participants. Le but de notre étude pilote, est d’évaluer l’apport du </a:t>
            </a:r>
            <a:r>
              <a:rPr lang="fr-FR" sz="4000" i="1" dirty="0">
                <a:solidFill>
                  <a:schemeClr val="tx1"/>
                </a:solidFill>
              </a:rPr>
              <a:t>«</a:t>
            </a:r>
            <a:r>
              <a:rPr lang="fr-FR" sz="4000" i="1" dirty="0" err="1">
                <a:solidFill>
                  <a:schemeClr val="tx1"/>
                </a:solidFill>
              </a:rPr>
              <a:t>Selflife</a:t>
            </a:r>
            <a:r>
              <a:rPr lang="fr-FR" sz="4000" i="1" dirty="0">
                <a:solidFill>
                  <a:schemeClr val="tx1"/>
                </a:solidFill>
              </a:rPr>
              <a:t>» </a:t>
            </a:r>
            <a:r>
              <a:rPr lang="fr-FR" sz="4000" dirty="0">
                <a:solidFill>
                  <a:schemeClr val="tx1"/>
                </a:solidFill>
              </a:rPr>
              <a:t>dans la formation des étudiants en santé sur le développement de leurs propres compétences psychosociales, au bénéfice de la prévention et de l’éducation à la santé et de comparer les résultats de cet outil à une approche par études de cas.</a:t>
            </a:r>
          </a:p>
          <a:p>
            <a:endParaRPr lang="fr-FR" sz="3200" dirty="0">
              <a:solidFill>
                <a:schemeClr val="tx1"/>
              </a:solidFill>
            </a:endParaRPr>
          </a:p>
        </p:txBody>
      </p:sp>
      <p:sp>
        <p:nvSpPr>
          <p:cNvPr id="13" name="Rectangle : coins arrondis 12">
            <a:extLst>
              <a:ext uri="{FF2B5EF4-FFF2-40B4-BE49-F238E27FC236}">
                <a16:creationId xmlns:a16="http://schemas.microsoft.com/office/drawing/2014/main" id="{F7C69C04-C251-9798-D887-63EBB819C5C9}"/>
              </a:ext>
            </a:extLst>
          </p:cNvPr>
          <p:cNvSpPr/>
          <p:nvPr/>
        </p:nvSpPr>
        <p:spPr>
          <a:xfrm>
            <a:off x="628282" y="17271460"/>
            <a:ext cx="14256683" cy="17629459"/>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5400" b="1" dirty="0">
                <a:solidFill>
                  <a:schemeClr val="tx1"/>
                </a:solidFill>
              </a:rPr>
              <a:t>Méthode</a:t>
            </a:r>
          </a:p>
          <a:p>
            <a:pPr algn="just"/>
            <a:r>
              <a:rPr lang="fr-FR" sz="4000" dirty="0">
                <a:solidFill>
                  <a:schemeClr val="tx1"/>
                </a:solidFill>
              </a:rPr>
              <a:t>Sur les 480 étudiants concernés, pour des raisons d'organisation, 225 étudiants en santé ont été répartis aléatoirement selon leur groupe de TD, mixant 15-20 étudiant(e)s des diverses filières, soit dans une intervention utilisant l’outil « </a:t>
            </a:r>
            <a:r>
              <a:rPr lang="fr-FR" sz="4000" i="1" dirty="0" err="1">
                <a:solidFill>
                  <a:schemeClr val="tx1"/>
                </a:solidFill>
              </a:rPr>
              <a:t>Selflife</a:t>
            </a:r>
            <a:r>
              <a:rPr lang="fr-FR" sz="4000" i="1" dirty="0">
                <a:solidFill>
                  <a:schemeClr val="tx1"/>
                </a:solidFill>
              </a:rPr>
              <a:t> »</a:t>
            </a:r>
            <a:r>
              <a:rPr lang="fr-FR" sz="4000" dirty="0">
                <a:solidFill>
                  <a:schemeClr val="tx1"/>
                </a:solidFill>
              </a:rPr>
              <a:t>, soit dans une intervention sous forme d'un enseignement par études de cas.</a:t>
            </a:r>
          </a:p>
          <a:p>
            <a:pPr algn="just"/>
            <a:r>
              <a:rPr lang="fr-FR" sz="1000" dirty="0">
                <a:solidFill>
                  <a:schemeClr val="tx1"/>
                </a:solidFill>
              </a:rPr>
              <a:t> </a:t>
            </a:r>
          </a:p>
          <a:p>
            <a:pPr algn="just"/>
            <a:r>
              <a:rPr lang="fr-FR" sz="4000" dirty="0">
                <a:solidFill>
                  <a:schemeClr val="tx1"/>
                </a:solidFill>
              </a:rPr>
              <a:t>A la suite de cette intervention de 2h, les participants devaient répondre sur des échelles auto rapportées leur sentiment liée à la participation (sur 6 items), au développement de leur compétences psychosociales (sur les 10 CPS sur une échelle de 0 à 10, 10 représentant un fort sentiment de mobilisation) puis sur leur satisfaction (sur 5 items évalués sur une échelle allant de 1 à 4, 4 représentant une très bonne satisfaction).</a:t>
            </a:r>
          </a:p>
          <a:p>
            <a:endParaRPr lang="fr-FR" sz="4000" dirty="0">
              <a:solidFill>
                <a:schemeClr val="tx1"/>
              </a:solidFill>
            </a:endParaRPr>
          </a:p>
          <a:p>
            <a:endParaRPr lang="fr-FR" sz="4000" dirty="0">
              <a:solidFill>
                <a:schemeClr val="tx1"/>
              </a:solidFill>
            </a:endParaRPr>
          </a:p>
          <a:p>
            <a:endParaRPr lang="fr-FR" sz="4000" dirty="0">
              <a:solidFill>
                <a:schemeClr val="tx1"/>
              </a:solidFill>
            </a:endParaRPr>
          </a:p>
          <a:p>
            <a:endParaRPr lang="fr-FR" sz="4000" dirty="0">
              <a:solidFill>
                <a:schemeClr val="tx1"/>
              </a:solidFill>
            </a:endParaRPr>
          </a:p>
          <a:p>
            <a:endParaRPr lang="fr-FR" sz="4000" dirty="0">
              <a:solidFill>
                <a:schemeClr val="tx1"/>
              </a:solidFill>
            </a:endParaRPr>
          </a:p>
          <a:p>
            <a:endParaRPr lang="fr-FR" sz="4000" dirty="0">
              <a:solidFill>
                <a:schemeClr val="tx1"/>
              </a:solidFill>
            </a:endParaRPr>
          </a:p>
          <a:p>
            <a:endParaRPr lang="fr-FR" sz="4000" dirty="0">
              <a:solidFill>
                <a:schemeClr val="tx1"/>
              </a:solidFill>
            </a:endParaRPr>
          </a:p>
          <a:p>
            <a:pPr algn="ctr"/>
            <a:endParaRPr lang="fr-FR" sz="3600" dirty="0">
              <a:solidFill>
                <a:schemeClr val="tx1"/>
              </a:solidFill>
              <a:latin typeface="Century Schoolbook" panose="02040604050505020304" pitchFamily="18" charset="0"/>
            </a:endParaRPr>
          </a:p>
          <a:p>
            <a:pPr algn="ctr"/>
            <a:endParaRPr lang="fr-FR" sz="7200" dirty="0">
              <a:solidFill>
                <a:schemeClr val="tx1"/>
              </a:solidFill>
              <a:latin typeface="YAD7Q9NigKI 0"/>
            </a:endParaRPr>
          </a:p>
        </p:txBody>
      </p:sp>
      <p:sp>
        <p:nvSpPr>
          <p:cNvPr id="14" name="Rectangle : coins arrondis 13">
            <a:extLst>
              <a:ext uri="{FF2B5EF4-FFF2-40B4-BE49-F238E27FC236}">
                <a16:creationId xmlns:a16="http://schemas.microsoft.com/office/drawing/2014/main" id="{CA34C422-D535-0665-F29F-099792366709}"/>
              </a:ext>
            </a:extLst>
          </p:cNvPr>
          <p:cNvSpPr/>
          <p:nvPr/>
        </p:nvSpPr>
        <p:spPr>
          <a:xfrm>
            <a:off x="15248233" y="17260332"/>
            <a:ext cx="14256684" cy="17629459"/>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5400" b="1" dirty="0">
                <a:solidFill>
                  <a:schemeClr val="tx1"/>
                </a:solidFill>
              </a:rPr>
              <a:t> Résultats</a:t>
            </a:r>
          </a:p>
          <a:p>
            <a:pPr algn="just"/>
            <a:r>
              <a:rPr lang="fr-FR" sz="4000" dirty="0">
                <a:solidFill>
                  <a:schemeClr val="tx1"/>
                </a:solidFill>
              </a:rPr>
              <a:t>Les étudiants ne différent pas quant à leur sentiment d’acquisition de connaissances en fonction de leur groupe. </a:t>
            </a:r>
            <a:endParaRPr lang="fr-FR" sz="4000" i="1" dirty="0">
              <a:solidFill>
                <a:schemeClr val="tx1"/>
              </a:solidFill>
            </a:endParaRPr>
          </a:p>
          <a:p>
            <a:pPr algn="just"/>
            <a:endParaRPr lang="fr-FR" sz="1000" i="1" dirty="0">
              <a:solidFill>
                <a:schemeClr val="tx1"/>
              </a:solidFill>
            </a:endParaRPr>
          </a:p>
          <a:p>
            <a:pPr algn="just"/>
            <a:r>
              <a:rPr lang="fr-FR" sz="4000" dirty="0">
                <a:solidFill>
                  <a:schemeClr val="tx1"/>
                </a:solidFill>
              </a:rPr>
              <a:t>Ceux ayant bénéficié de l’intervention</a:t>
            </a:r>
            <a:r>
              <a:rPr lang="fr-FR" sz="4000" i="1" dirty="0">
                <a:solidFill>
                  <a:schemeClr val="tx1"/>
                </a:solidFill>
              </a:rPr>
              <a:t> « </a:t>
            </a:r>
            <a:r>
              <a:rPr lang="fr-FR" sz="4000" i="1" dirty="0" err="1">
                <a:solidFill>
                  <a:schemeClr val="tx1"/>
                </a:solidFill>
              </a:rPr>
              <a:t>Selflife</a:t>
            </a:r>
            <a:r>
              <a:rPr lang="fr-FR" sz="4000" i="1" dirty="0">
                <a:solidFill>
                  <a:schemeClr val="tx1"/>
                </a:solidFill>
              </a:rPr>
              <a:t> » </a:t>
            </a:r>
            <a:r>
              <a:rPr lang="fr-FR" sz="4000" dirty="0">
                <a:solidFill>
                  <a:schemeClr val="tx1"/>
                </a:solidFill>
              </a:rPr>
              <a:t>ont déclaré avoir ressenti plus de satisfaction de leur formation (3,55 sur 4) que ceux du groupe étude de cas  (3,20 sur 4; p&lt;0.001).</a:t>
            </a:r>
          </a:p>
          <a:p>
            <a:pPr algn="just"/>
            <a:endParaRPr lang="fr-FR" sz="1000" dirty="0">
              <a:solidFill>
                <a:schemeClr val="tx1"/>
              </a:solidFill>
            </a:endParaRPr>
          </a:p>
          <a:p>
            <a:pPr algn="just"/>
            <a:r>
              <a:rPr lang="fr-FR" sz="4000" dirty="0">
                <a:solidFill>
                  <a:schemeClr val="tx1"/>
                </a:solidFill>
              </a:rPr>
              <a:t>Plus important, les étudiants déclarent avoir davantage mobilisé leurs compétences psychosociales lorsque l’outil </a:t>
            </a:r>
            <a:r>
              <a:rPr lang="fr-FR" sz="4000" i="1" dirty="0">
                <a:solidFill>
                  <a:schemeClr val="tx1"/>
                </a:solidFill>
              </a:rPr>
              <a:t>« </a:t>
            </a:r>
            <a:r>
              <a:rPr lang="fr-FR" sz="4000" i="1" dirty="0" err="1">
                <a:solidFill>
                  <a:schemeClr val="tx1"/>
                </a:solidFill>
              </a:rPr>
              <a:t>Selflife</a:t>
            </a:r>
            <a:r>
              <a:rPr lang="fr-FR" sz="4000" i="1" dirty="0">
                <a:solidFill>
                  <a:schemeClr val="tx1"/>
                </a:solidFill>
              </a:rPr>
              <a:t> » </a:t>
            </a:r>
            <a:r>
              <a:rPr lang="fr-FR" sz="4000" dirty="0">
                <a:solidFill>
                  <a:schemeClr val="tx1"/>
                </a:solidFill>
              </a:rPr>
              <a:t>a été utilisé.</a:t>
            </a:r>
            <a:endParaRPr lang="fr-FR" sz="7200" dirty="0">
              <a:solidFill>
                <a:schemeClr val="tx1"/>
              </a:solidFill>
            </a:endParaRPr>
          </a:p>
        </p:txBody>
      </p:sp>
      <p:sp>
        <p:nvSpPr>
          <p:cNvPr id="15" name="Rectangle : coins arrondis 14">
            <a:extLst>
              <a:ext uri="{FF2B5EF4-FFF2-40B4-BE49-F238E27FC236}">
                <a16:creationId xmlns:a16="http://schemas.microsoft.com/office/drawing/2014/main" id="{E9BF491A-392A-00DE-D2F5-798FFB8E722C}"/>
              </a:ext>
            </a:extLst>
          </p:cNvPr>
          <p:cNvSpPr/>
          <p:nvPr/>
        </p:nvSpPr>
        <p:spPr>
          <a:xfrm>
            <a:off x="386498" y="35300726"/>
            <a:ext cx="29422164" cy="3929560"/>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5400" b="1" dirty="0">
                <a:solidFill>
                  <a:schemeClr val="tx1"/>
                </a:solidFill>
              </a:rPr>
              <a:t>Conclusion – Discussion</a:t>
            </a:r>
          </a:p>
          <a:p>
            <a:pPr algn="just"/>
            <a:r>
              <a:rPr lang="fr-FR" sz="4000" dirty="0">
                <a:solidFill>
                  <a:schemeClr val="tx1"/>
                </a:solidFill>
              </a:rPr>
              <a:t>Au-delà de transmettre des informations sur les violences sexuelles, l’outil « </a:t>
            </a:r>
            <a:r>
              <a:rPr lang="fr-FR" sz="4000" i="1" dirty="0" err="1">
                <a:solidFill>
                  <a:schemeClr val="tx1"/>
                </a:solidFill>
              </a:rPr>
              <a:t>Selflife</a:t>
            </a:r>
            <a:r>
              <a:rPr lang="fr-FR" sz="4000" i="1">
                <a:solidFill>
                  <a:schemeClr val="tx1"/>
                </a:solidFill>
              </a:rPr>
              <a:t> »</a:t>
            </a:r>
            <a:r>
              <a:rPr lang="fr-FR" sz="4000">
                <a:solidFill>
                  <a:schemeClr val="tx1"/>
                </a:solidFill>
              </a:rPr>
              <a:t> </a:t>
            </a:r>
            <a:r>
              <a:rPr lang="fr-FR" sz="4000" dirty="0">
                <a:solidFill>
                  <a:schemeClr val="tx1"/>
                </a:solidFill>
              </a:rPr>
              <a:t>permet une meilleure mobilisation des CPS chez ces étudiants et une plus grande satisfaction, ce qui en fait un outil plus formateur que l’utilisation d’études de cas. </a:t>
            </a:r>
          </a:p>
          <a:p>
            <a:pPr algn="just"/>
            <a:r>
              <a:rPr lang="fr-FR" sz="4000" dirty="0">
                <a:solidFill>
                  <a:schemeClr val="tx1"/>
                </a:solidFill>
              </a:rPr>
              <a:t>Cette formation devrait aussi rendre les étudiants en santé plus efficaces dans leurs actions de prévention et de prise en charge des violences sexuelles en tant que futurs professionnels de santé.</a:t>
            </a:r>
          </a:p>
          <a:p>
            <a:pPr algn="just"/>
            <a:endParaRPr lang="fr-FR" sz="7200" dirty="0">
              <a:solidFill>
                <a:schemeClr val="tx1"/>
              </a:solidFill>
            </a:endParaRPr>
          </a:p>
        </p:txBody>
      </p:sp>
      <p:pic>
        <p:nvPicPr>
          <p:cNvPr id="2" name="Image 1"/>
          <p:cNvPicPr>
            <a:picLocks noChangeAspect="1"/>
          </p:cNvPicPr>
          <p:nvPr/>
        </p:nvPicPr>
        <p:blipFill rotWithShape="1">
          <a:blip r:embed="rId2"/>
          <a:srcRect b="90423"/>
          <a:stretch/>
        </p:blipFill>
        <p:spPr>
          <a:xfrm>
            <a:off x="0" y="0"/>
            <a:ext cx="30384750" cy="4116720"/>
          </a:xfrm>
          <a:prstGeom prst="rect">
            <a:avLst/>
          </a:prstGeom>
        </p:spPr>
      </p:pic>
      <p:pic>
        <p:nvPicPr>
          <p:cNvPr id="3" name="Image 2">
            <a:extLst>
              <a:ext uri="{FF2B5EF4-FFF2-40B4-BE49-F238E27FC236}">
                <a16:creationId xmlns:a16="http://schemas.microsoft.com/office/drawing/2014/main" id="{47507A2A-156B-A6B5-4EB9-776034BDD891}"/>
              </a:ext>
            </a:extLst>
          </p:cNvPr>
          <p:cNvPicPr>
            <a:picLocks noChangeAspect="1"/>
          </p:cNvPicPr>
          <p:nvPr/>
        </p:nvPicPr>
        <p:blipFill>
          <a:blip r:embed="rId3"/>
          <a:stretch>
            <a:fillRect/>
          </a:stretch>
        </p:blipFill>
        <p:spPr>
          <a:xfrm>
            <a:off x="11657483" y="8542359"/>
            <a:ext cx="8391369" cy="2984083"/>
          </a:xfrm>
          <a:prstGeom prst="rect">
            <a:avLst/>
          </a:prstGeom>
        </p:spPr>
      </p:pic>
      <p:pic>
        <p:nvPicPr>
          <p:cNvPr id="7" name="Image 6">
            <a:extLst>
              <a:ext uri="{FF2B5EF4-FFF2-40B4-BE49-F238E27FC236}">
                <a16:creationId xmlns:a16="http://schemas.microsoft.com/office/drawing/2014/main" id="{5EAC8148-8527-FEE6-F864-7A6CEA756597}"/>
              </a:ext>
            </a:extLst>
          </p:cNvPr>
          <p:cNvPicPr>
            <a:picLocks noChangeAspect="1"/>
          </p:cNvPicPr>
          <p:nvPr/>
        </p:nvPicPr>
        <p:blipFill>
          <a:blip r:embed="rId4"/>
          <a:stretch>
            <a:fillRect/>
          </a:stretch>
        </p:blipFill>
        <p:spPr>
          <a:xfrm>
            <a:off x="3742791" y="27342146"/>
            <a:ext cx="7914692" cy="7473483"/>
          </a:xfrm>
          <a:prstGeom prst="rect">
            <a:avLst/>
          </a:prstGeom>
        </p:spPr>
      </p:pic>
      <p:pic>
        <p:nvPicPr>
          <p:cNvPr id="21" name="Image 20" descr="Logo%20CRIAVS%20ARA%20Clermont.png">
            <a:extLst>
              <a:ext uri="{FF2B5EF4-FFF2-40B4-BE49-F238E27FC236}">
                <a16:creationId xmlns:a16="http://schemas.microsoft.com/office/drawing/2014/main" id="{0F434BAD-7F39-38B9-686F-F101A1655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9693" y="39566047"/>
            <a:ext cx="6348089" cy="2859500"/>
          </a:xfrm>
          <a:prstGeom prst="rect">
            <a:avLst/>
          </a:prstGeom>
        </p:spPr>
      </p:pic>
      <p:pic>
        <p:nvPicPr>
          <p:cNvPr id="22" name="Image 21">
            <a:extLst>
              <a:ext uri="{FF2B5EF4-FFF2-40B4-BE49-F238E27FC236}">
                <a16:creationId xmlns:a16="http://schemas.microsoft.com/office/drawing/2014/main" id="{408D533C-42B1-D9DF-B0D6-914624330C50}"/>
              </a:ext>
            </a:extLst>
          </p:cNvPr>
          <p:cNvPicPr>
            <a:picLocks noChangeAspect="1"/>
          </p:cNvPicPr>
          <p:nvPr/>
        </p:nvPicPr>
        <p:blipFill rotWithShape="1">
          <a:blip r:embed="rId6"/>
          <a:srcRect t="14796" r="1453" b="13354"/>
          <a:stretch/>
        </p:blipFill>
        <p:spPr>
          <a:xfrm>
            <a:off x="4080021" y="39856070"/>
            <a:ext cx="3509463" cy="2343499"/>
          </a:xfrm>
          <a:prstGeom prst="rect">
            <a:avLst/>
          </a:prstGeom>
        </p:spPr>
      </p:pic>
      <p:pic>
        <p:nvPicPr>
          <p:cNvPr id="23" name="Image 22">
            <a:extLst>
              <a:ext uri="{FF2B5EF4-FFF2-40B4-BE49-F238E27FC236}">
                <a16:creationId xmlns:a16="http://schemas.microsoft.com/office/drawing/2014/main" id="{FB113707-D15B-93BC-D111-F1D56E418066}"/>
              </a:ext>
            </a:extLst>
          </p:cNvPr>
          <p:cNvPicPr>
            <a:picLocks noChangeAspect="1"/>
          </p:cNvPicPr>
          <p:nvPr/>
        </p:nvPicPr>
        <p:blipFill rotWithShape="1">
          <a:blip r:embed="rId7"/>
          <a:srcRect l="43615"/>
          <a:stretch/>
        </p:blipFill>
        <p:spPr>
          <a:xfrm>
            <a:off x="464607" y="39630093"/>
            <a:ext cx="3959594" cy="2676866"/>
          </a:xfrm>
          <a:prstGeom prst="rect">
            <a:avLst/>
          </a:prstGeom>
        </p:spPr>
      </p:pic>
      <p:pic>
        <p:nvPicPr>
          <p:cNvPr id="5" name="Picture 5">
            <a:extLst>
              <a:ext uri="{FF2B5EF4-FFF2-40B4-BE49-F238E27FC236}">
                <a16:creationId xmlns:a16="http://schemas.microsoft.com/office/drawing/2014/main" id="{E029FA47-375E-150B-37B3-5B3871373B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97128" y="39448307"/>
            <a:ext cx="4853318" cy="256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Graphique 28">
            <a:extLst>
              <a:ext uri="{FF2B5EF4-FFF2-40B4-BE49-F238E27FC236}">
                <a16:creationId xmlns:a16="http://schemas.microsoft.com/office/drawing/2014/main" id="{B591A520-6379-C600-4862-1E44C0C7A7B9}"/>
              </a:ext>
            </a:extLst>
          </p:cNvPr>
          <p:cNvGraphicFramePr>
            <a:graphicFrameLocks/>
          </p:cNvGraphicFramePr>
          <p:nvPr>
            <p:extLst>
              <p:ext uri="{D42A27DB-BD31-4B8C-83A1-F6EECF244321}">
                <p14:modId xmlns:p14="http://schemas.microsoft.com/office/powerpoint/2010/main" val="3242438162"/>
              </p:ext>
            </p:extLst>
          </p:nvPr>
        </p:nvGraphicFramePr>
        <p:xfrm>
          <a:off x="16083547" y="24720954"/>
          <a:ext cx="12911629" cy="9538813"/>
        </p:xfrm>
        <a:graphic>
          <a:graphicData uri="http://schemas.openxmlformats.org/drawingml/2006/chart">
            <c:chart xmlns:c="http://schemas.openxmlformats.org/drawingml/2006/chart" xmlns:r="http://schemas.openxmlformats.org/officeDocument/2006/relationships" r:id="rId9"/>
          </a:graphicData>
        </a:graphic>
      </p:graphicFrame>
      <p:sp>
        <p:nvSpPr>
          <p:cNvPr id="36" name="ZoneTexte 35">
            <a:extLst>
              <a:ext uri="{FF2B5EF4-FFF2-40B4-BE49-F238E27FC236}">
                <a16:creationId xmlns:a16="http://schemas.microsoft.com/office/drawing/2014/main" id="{79257A66-8D24-D863-7384-F6AA66AE0028}"/>
              </a:ext>
            </a:extLst>
          </p:cNvPr>
          <p:cNvSpPr txBox="1"/>
          <p:nvPr/>
        </p:nvSpPr>
        <p:spPr>
          <a:xfrm>
            <a:off x="17474773" y="33277650"/>
            <a:ext cx="10349113" cy="769441"/>
          </a:xfrm>
          <a:prstGeom prst="rect">
            <a:avLst/>
          </a:prstGeom>
          <a:noFill/>
        </p:spPr>
        <p:txBody>
          <a:bodyPr wrap="square" rtlCol="0">
            <a:spAutoFit/>
          </a:bodyPr>
          <a:lstStyle/>
          <a:p>
            <a:r>
              <a:rPr lang="fr-FR" sz="3200" dirty="0">
                <a:latin typeface="+mj-lt"/>
              </a:rPr>
              <a:t> </a:t>
            </a:r>
            <a:r>
              <a:rPr lang="fr-FR" sz="4400" dirty="0"/>
              <a:t>*</a:t>
            </a:r>
            <a:r>
              <a:rPr lang="fr-FR" sz="3200" dirty="0">
                <a:latin typeface="+mj-lt"/>
              </a:rPr>
              <a:t> : p&lt;0.05 ; NS : non significatif </a:t>
            </a:r>
          </a:p>
        </p:txBody>
      </p:sp>
      <p:sp>
        <p:nvSpPr>
          <p:cNvPr id="37" name="ZoneTexte 36">
            <a:extLst>
              <a:ext uri="{FF2B5EF4-FFF2-40B4-BE49-F238E27FC236}">
                <a16:creationId xmlns:a16="http://schemas.microsoft.com/office/drawing/2014/main" id="{7AAC1C0E-1DCD-8F3C-4D18-B6CD435A1F73}"/>
              </a:ext>
            </a:extLst>
          </p:cNvPr>
          <p:cNvSpPr txBox="1"/>
          <p:nvPr/>
        </p:nvSpPr>
        <p:spPr>
          <a:xfrm>
            <a:off x="22979124" y="26906818"/>
            <a:ext cx="1043427" cy="769441"/>
          </a:xfrm>
          <a:prstGeom prst="rect">
            <a:avLst/>
          </a:prstGeom>
          <a:noFill/>
        </p:spPr>
        <p:txBody>
          <a:bodyPr wrap="square" rtlCol="0">
            <a:spAutoFit/>
          </a:bodyPr>
          <a:lstStyle/>
          <a:p>
            <a:r>
              <a:rPr lang="fr-FR" sz="4400" dirty="0"/>
              <a:t>*</a:t>
            </a:r>
          </a:p>
        </p:txBody>
      </p:sp>
      <p:sp>
        <p:nvSpPr>
          <p:cNvPr id="38" name="ZoneTexte 37">
            <a:extLst>
              <a:ext uri="{FF2B5EF4-FFF2-40B4-BE49-F238E27FC236}">
                <a16:creationId xmlns:a16="http://schemas.microsoft.com/office/drawing/2014/main" id="{7AAC1C0E-1DCD-8F3C-4D18-B6CD435A1F73}"/>
              </a:ext>
            </a:extLst>
          </p:cNvPr>
          <p:cNvSpPr txBox="1"/>
          <p:nvPr/>
        </p:nvSpPr>
        <p:spPr>
          <a:xfrm>
            <a:off x="20477458" y="27223263"/>
            <a:ext cx="1043427" cy="769441"/>
          </a:xfrm>
          <a:prstGeom prst="rect">
            <a:avLst/>
          </a:prstGeom>
          <a:noFill/>
        </p:spPr>
        <p:txBody>
          <a:bodyPr wrap="square" rtlCol="0">
            <a:spAutoFit/>
          </a:bodyPr>
          <a:lstStyle/>
          <a:p>
            <a:r>
              <a:rPr lang="fr-FR" sz="4400" dirty="0"/>
              <a:t>*</a:t>
            </a:r>
          </a:p>
        </p:txBody>
      </p:sp>
      <p:sp>
        <p:nvSpPr>
          <p:cNvPr id="39" name="ZoneTexte 38">
            <a:extLst>
              <a:ext uri="{FF2B5EF4-FFF2-40B4-BE49-F238E27FC236}">
                <a16:creationId xmlns:a16="http://schemas.microsoft.com/office/drawing/2014/main" id="{7AAC1C0E-1DCD-8F3C-4D18-B6CD435A1F73}"/>
              </a:ext>
            </a:extLst>
          </p:cNvPr>
          <p:cNvSpPr txBox="1"/>
          <p:nvPr/>
        </p:nvSpPr>
        <p:spPr>
          <a:xfrm>
            <a:off x="25197128" y="26535411"/>
            <a:ext cx="1043427" cy="769441"/>
          </a:xfrm>
          <a:prstGeom prst="rect">
            <a:avLst/>
          </a:prstGeom>
          <a:noFill/>
        </p:spPr>
        <p:txBody>
          <a:bodyPr wrap="square" rtlCol="0">
            <a:spAutoFit/>
          </a:bodyPr>
          <a:lstStyle/>
          <a:p>
            <a:r>
              <a:rPr lang="fr-FR" sz="4400" dirty="0"/>
              <a:t>*</a:t>
            </a:r>
          </a:p>
        </p:txBody>
      </p:sp>
      <p:sp>
        <p:nvSpPr>
          <p:cNvPr id="40" name="ZoneTexte 39">
            <a:extLst>
              <a:ext uri="{FF2B5EF4-FFF2-40B4-BE49-F238E27FC236}">
                <a16:creationId xmlns:a16="http://schemas.microsoft.com/office/drawing/2014/main" id="{7AAC1C0E-1DCD-8F3C-4D18-B6CD435A1F73}"/>
              </a:ext>
            </a:extLst>
          </p:cNvPr>
          <p:cNvSpPr txBox="1"/>
          <p:nvPr/>
        </p:nvSpPr>
        <p:spPr>
          <a:xfrm>
            <a:off x="27589813" y="28280385"/>
            <a:ext cx="1043427" cy="769441"/>
          </a:xfrm>
          <a:prstGeom prst="rect">
            <a:avLst/>
          </a:prstGeom>
          <a:noFill/>
        </p:spPr>
        <p:txBody>
          <a:bodyPr wrap="square" rtlCol="0">
            <a:spAutoFit/>
          </a:bodyPr>
          <a:lstStyle/>
          <a:p>
            <a:r>
              <a:rPr lang="fr-FR" sz="4400" dirty="0"/>
              <a:t>*</a:t>
            </a:r>
          </a:p>
        </p:txBody>
      </p:sp>
      <p:sp>
        <p:nvSpPr>
          <p:cNvPr id="44" name="ZoneTexte 43">
            <a:extLst>
              <a:ext uri="{FF2B5EF4-FFF2-40B4-BE49-F238E27FC236}">
                <a16:creationId xmlns:a16="http://schemas.microsoft.com/office/drawing/2014/main" id="{7AAC1C0E-1DCD-8F3C-4D18-B6CD435A1F73}"/>
              </a:ext>
            </a:extLst>
          </p:cNvPr>
          <p:cNvSpPr txBox="1"/>
          <p:nvPr/>
        </p:nvSpPr>
        <p:spPr>
          <a:xfrm>
            <a:off x="18126655" y="27863005"/>
            <a:ext cx="1043427" cy="461665"/>
          </a:xfrm>
          <a:prstGeom prst="rect">
            <a:avLst/>
          </a:prstGeom>
          <a:noFill/>
        </p:spPr>
        <p:txBody>
          <a:bodyPr wrap="square" rtlCol="0">
            <a:spAutoFit/>
          </a:bodyPr>
          <a:lstStyle/>
          <a:p>
            <a:r>
              <a:rPr lang="fr-FR" sz="2400" dirty="0"/>
              <a:t>NS</a:t>
            </a:r>
          </a:p>
        </p:txBody>
      </p:sp>
      <p:cxnSp>
        <p:nvCxnSpPr>
          <p:cNvPr id="60" name="Connecteur droit 59">
            <a:extLst>
              <a:ext uri="{FF2B5EF4-FFF2-40B4-BE49-F238E27FC236}">
                <a16:creationId xmlns:a16="http://schemas.microsoft.com/office/drawing/2014/main" id="{8C90D329-FD06-50D3-7A88-1757B4040BC6}"/>
              </a:ext>
            </a:extLst>
          </p:cNvPr>
          <p:cNvCxnSpPr>
            <a:cxnSpLocks/>
          </p:cNvCxnSpPr>
          <p:nvPr/>
        </p:nvCxnSpPr>
        <p:spPr>
          <a:xfrm flipH="1">
            <a:off x="27336935" y="28816913"/>
            <a:ext cx="10350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2C6E7399-64E7-B8AC-65DC-284DC2E4AACB}"/>
              </a:ext>
            </a:extLst>
          </p:cNvPr>
          <p:cNvCxnSpPr>
            <a:cxnSpLocks/>
          </p:cNvCxnSpPr>
          <p:nvPr/>
        </p:nvCxnSpPr>
        <p:spPr>
          <a:xfrm flipV="1">
            <a:off x="27336935" y="28819029"/>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2C6E7399-64E7-B8AC-65DC-284DC2E4AACB}"/>
              </a:ext>
            </a:extLst>
          </p:cNvPr>
          <p:cNvCxnSpPr>
            <a:cxnSpLocks/>
          </p:cNvCxnSpPr>
          <p:nvPr/>
        </p:nvCxnSpPr>
        <p:spPr>
          <a:xfrm flipV="1">
            <a:off x="28371985" y="28832342"/>
            <a:ext cx="0" cy="217149"/>
          </a:xfrm>
          <a:prstGeom prst="line">
            <a:avLst/>
          </a:prstGeom>
          <a:ln w="19050"/>
        </p:spPr>
        <p:style>
          <a:lnRef idx="1">
            <a:schemeClr val="dk1"/>
          </a:lnRef>
          <a:fillRef idx="0">
            <a:schemeClr val="dk1"/>
          </a:fillRef>
          <a:effectRef idx="0">
            <a:schemeClr val="dk1"/>
          </a:effectRef>
          <a:fontRef idx="minor">
            <a:schemeClr val="tx1"/>
          </a:fontRef>
        </p:style>
      </p:cxnSp>
      <p:pic>
        <p:nvPicPr>
          <p:cNvPr id="1026" name="Image 1">
            <a:extLst>
              <a:ext uri="{FF2B5EF4-FFF2-40B4-BE49-F238E27FC236}">
                <a16:creationId xmlns:a16="http://schemas.microsoft.com/office/drawing/2014/main" id="{87ADA761-6B8B-8E9A-86C7-4E25B444F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57847" y="39934150"/>
            <a:ext cx="2425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a:extLst>
              <a:ext uri="{FF2B5EF4-FFF2-40B4-BE49-F238E27FC236}">
                <a16:creationId xmlns:a16="http://schemas.microsoft.com/office/drawing/2014/main" id="{E18FD00F-C955-5D4D-0B69-BEBD757B6613}"/>
              </a:ext>
            </a:extLst>
          </p:cNvPr>
          <p:cNvCxnSpPr>
            <a:cxnSpLocks/>
          </p:cNvCxnSpPr>
          <p:nvPr/>
        </p:nvCxnSpPr>
        <p:spPr>
          <a:xfrm flipH="1">
            <a:off x="24920198" y="27058626"/>
            <a:ext cx="10350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6C659EFE-8487-CCDD-70F0-F96D11BA0AB0}"/>
              </a:ext>
            </a:extLst>
          </p:cNvPr>
          <p:cNvCxnSpPr>
            <a:cxnSpLocks/>
          </p:cNvCxnSpPr>
          <p:nvPr/>
        </p:nvCxnSpPr>
        <p:spPr>
          <a:xfrm flipV="1">
            <a:off x="24920198" y="27074390"/>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E3312F47-54D3-C5C0-8188-3EE3AD91101F}"/>
              </a:ext>
            </a:extLst>
          </p:cNvPr>
          <p:cNvCxnSpPr>
            <a:cxnSpLocks/>
          </p:cNvCxnSpPr>
          <p:nvPr/>
        </p:nvCxnSpPr>
        <p:spPr>
          <a:xfrm flipV="1">
            <a:off x="25955248" y="27087703"/>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18514401-368F-88D7-0824-7C98976F3739}"/>
              </a:ext>
            </a:extLst>
          </p:cNvPr>
          <p:cNvCxnSpPr>
            <a:cxnSpLocks/>
          </p:cNvCxnSpPr>
          <p:nvPr/>
        </p:nvCxnSpPr>
        <p:spPr>
          <a:xfrm flipH="1">
            <a:off x="22649329" y="27470333"/>
            <a:ext cx="10350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Connecteur droit 16">
            <a:extLst>
              <a:ext uri="{FF2B5EF4-FFF2-40B4-BE49-F238E27FC236}">
                <a16:creationId xmlns:a16="http://schemas.microsoft.com/office/drawing/2014/main" id="{BDF43528-985E-5014-1DD0-72DDE1F2EE02}"/>
              </a:ext>
            </a:extLst>
          </p:cNvPr>
          <p:cNvCxnSpPr>
            <a:cxnSpLocks/>
          </p:cNvCxnSpPr>
          <p:nvPr/>
        </p:nvCxnSpPr>
        <p:spPr>
          <a:xfrm flipV="1">
            <a:off x="22649329" y="27486097"/>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3628B53E-5A55-0175-BEBA-7E581E07CC5B}"/>
              </a:ext>
            </a:extLst>
          </p:cNvPr>
          <p:cNvCxnSpPr>
            <a:cxnSpLocks/>
          </p:cNvCxnSpPr>
          <p:nvPr/>
        </p:nvCxnSpPr>
        <p:spPr>
          <a:xfrm flipV="1">
            <a:off x="23684379" y="27499410"/>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FD1CD0BB-0E6D-5309-5727-C3FB7D2B5DBC}"/>
              </a:ext>
            </a:extLst>
          </p:cNvPr>
          <p:cNvCxnSpPr>
            <a:cxnSpLocks/>
          </p:cNvCxnSpPr>
          <p:nvPr/>
        </p:nvCxnSpPr>
        <p:spPr>
          <a:xfrm flipH="1">
            <a:off x="20208654" y="27868392"/>
            <a:ext cx="10350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Connecteur droit 19">
            <a:extLst>
              <a:ext uri="{FF2B5EF4-FFF2-40B4-BE49-F238E27FC236}">
                <a16:creationId xmlns:a16="http://schemas.microsoft.com/office/drawing/2014/main" id="{FE06441A-0D4B-43D8-C1E1-BC89C2D9EEB4}"/>
              </a:ext>
            </a:extLst>
          </p:cNvPr>
          <p:cNvCxnSpPr>
            <a:cxnSpLocks/>
          </p:cNvCxnSpPr>
          <p:nvPr/>
        </p:nvCxnSpPr>
        <p:spPr>
          <a:xfrm flipV="1">
            <a:off x="20208654" y="27884156"/>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12E56850-E0CC-1C51-5D95-BCFB720BA7C6}"/>
              </a:ext>
            </a:extLst>
          </p:cNvPr>
          <p:cNvCxnSpPr>
            <a:cxnSpLocks/>
          </p:cNvCxnSpPr>
          <p:nvPr/>
        </p:nvCxnSpPr>
        <p:spPr>
          <a:xfrm flipV="1">
            <a:off x="21243704" y="27897469"/>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8C6FD31A-ECE9-D871-A25C-4CB1E473E530}"/>
              </a:ext>
            </a:extLst>
          </p:cNvPr>
          <p:cNvCxnSpPr>
            <a:cxnSpLocks/>
          </p:cNvCxnSpPr>
          <p:nvPr/>
        </p:nvCxnSpPr>
        <p:spPr>
          <a:xfrm flipH="1">
            <a:off x="17830153" y="28355598"/>
            <a:ext cx="103505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52EA1A67-F09E-C0CA-2F32-825BBEA608BD}"/>
              </a:ext>
            </a:extLst>
          </p:cNvPr>
          <p:cNvCxnSpPr>
            <a:cxnSpLocks/>
          </p:cNvCxnSpPr>
          <p:nvPr/>
        </p:nvCxnSpPr>
        <p:spPr>
          <a:xfrm flipV="1">
            <a:off x="17830153" y="28371362"/>
            <a:ext cx="0" cy="217149"/>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C2538B5E-9E64-90A8-85C8-AA5BCD570B4C}"/>
              </a:ext>
            </a:extLst>
          </p:cNvPr>
          <p:cNvCxnSpPr>
            <a:cxnSpLocks/>
          </p:cNvCxnSpPr>
          <p:nvPr/>
        </p:nvCxnSpPr>
        <p:spPr>
          <a:xfrm flipV="1">
            <a:off x="18865203" y="28384675"/>
            <a:ext cx="0" cy="217149"/>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75839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502</TotalTime>
  <Words>710</Words>
  <Application>Microsoft Office PowerPoint</Application>
  <PresentationFormat>Personnalisé</PresentationFormat>
  <Paragraphs>42</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Calibri</vt:lpstr>
      <vt:lpstr>Calibri Light</vt:lpstr>
      <vt:lpstr>Century Schoolbook</vt:lpstr>
      <vt:lpstr>Times New Roman</vt:lpstr>
      <vt:lpstr>YAD7Q9NigKI 0</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Busson</dc:creator>
  <cp:lastModifiedBy>Laurent GERBAUD</cp:lastModifiedBy>
  <cp:revision>21</cp:revision>
  <cp:lastPrinted>2023-02-01T15:57:37Z</cp:lastPrinted>
  <dcterms:created xsi:type="dcterms:W3CDTF">2023-02-01T15:21:40Z</dcterms:created>
  <dcterms:modified xsi:type="dcterms:W3CDTF">2023-03-01T16:49:39Z</dcterms:modified>
</cp:coreProperties>
</file>