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62" r:id="rId2"/>
  </p:sldMasterIdLst>
  <p:notesMasterIdLst>
    <p:notesMasterId r:id="rId8"/>
  </p:notesMasterIdLst>
  <p:sldIdLst>
    <p:sldId id="291" r:id="rId3"/>
    <p:sldId id="303" r:id="rId4"/>
    <p:sldId id="304" r:id="rId5"/>
    <p:sldId id="305" r:id="rId6"/>
    <p:sldId id="306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8" autoAdjust="0"/>
    <p:restoredTop sz="96197"/>
  </p:normalViewPr>
  <p:slideViewPr>
    <p:cSldViewPr snapToGrid="0">
      <p:cViewPr varScale="1">
        <p:scale>
          <a:sx n="72" d="100"/>
          <a:sy n="72" d="100"/>
        </p:scale>
        <p:origin x="44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7AE2C-7093-43EB-88DD-F95FE56ABB87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79FCD-C5BE-4937-8B94-6306BFA8A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7DCC9169-1DC4-1C63-26CD-64B87BA80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558" t="49527" r="37369" b="36235"/>
          <a:stretch/>
        </p:blipFill>
        <p:spPr>
          <a:xfrm rot="16200000">
            <a:off x="-2936441" y="2936000"/>
            <a:ext cx="6858002" cy="985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790574"/>
            <a:ext cx="928217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2821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79" y="5620802"/>
            <a:ext cx="1829096" cy="1167584"/>
          </a:xfrm>
          <a:prstGeom prst="rect">
            <a:avLst/>
          </a:prstGeom>
        </p:spPr>
      </p:pic>
      <p:pic>
        <p:nvPicPr>
          <p:cNvPr id="1026" name="Picture 2" descr="Logo - Université Angers">
            <a:extLst>
              <a:ext uri="{FF2B5EF4-FFF2-40B4-BE49-F238E27FC236}">
                <a16:creationId xmlns:a16="http://schemas.microsoft.com/office/drawing/2014/main" id="{32342946-3702-337E-29B0-AFF22493CC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57" y="5671121"/>
            <a:ext cx="1088339" cy="10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4F7BEB2A-C76E-C4FE-0032-24A39ECFA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7058" y="6372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Journées Nationales du Service Sanitaire</a:t>
            </a:r>
          </a:p>
          <a:p>
            <a:r>
              <a:rPr lang="fr-FR" dirty="0"/>
              <a:t>16 et 17 mars 2023 - Angers</a:t>
            </a:r>
          </a:p>
        </p:txBody>
      </p:sp>
    </p:spTree>
    <p:extLst>
      <p:ext uri="{BB962C8B-B14F-4D97-AF65-F5344CB8AC3E}">
        <p14:creationId xmlns:p14="http://schemas.microsoft.com/office/powerpoint/2010/main" val="240716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0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579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103E2-4324-7300-61EF-EA13B0067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DD7F27-4197-3A90-E86A-6766002F9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D57636-38A4-8CDA-C515-CEC5922D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89AF2B-43F0-C4D8-2D51-964347A68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9232E7-66FC-E3F1-086E-6FFF614D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93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A4FC9-EBA6-4296-7F78-40815CE5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6F8120-DF3A-4DB6-A84C-9FE7F4AFF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37EC7E-1002-C058-5D86-EF0B475D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EC9571-8468-C76E-2E27-D3CB759AE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ED2338-BBB5-B130-538B-2DB6D988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793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A4460-E33E-ECF5-66F3-368259788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1271A3-C641-3CB4-DF79-F71532343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8C9290-83DC-9847-BCAB-BFD98CF4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1B319E-45EE-D706-8917-F97B64D8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7A8353-C703-2AA1-EC12-CD06220C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761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3E9FB-F2C1-DB5C-24BC-FDC797695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533B1A-A2A9-F9B9-413F-3F42F651A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104C83-EDA6-7AB6-2C4D-1ADB9825B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B90241-620B-484B-2885-D9F50E49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9BE2C0-A531-646D-CDA5-5178E25E3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2EB715-88DC-30A1-3551-1D216E58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564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A5E4D3-C832-6D67-2505-3B120A134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6DBFC9-C50C-80A6-C8B0-F5A25AD96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83399B-4CCC-FB2B-4004-7699D2798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8BC5AA5-D22E-DA77-51B0-F48E098B0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E387677-66F2-F26F-531E-681EF9963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B197C8-9DAC-80F7-4343-E58F03F3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52A44A-EB33-2D36-1F67-31454772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3F66AD2-92C1-947E-BA75-85D263F60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390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0384E-53C5-95F6-FB91-F1904CAA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EDC1F2-06B1-9493-F973-5D5040F7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15DF49-FFFC-6C0D-EABC-C5B0B8EA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1F4496-E5AB-1D9E-DFBE-7124EDCB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257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F0CDF7-A9FB-1B45-0464-9C628348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D2CA4A-B6B9-090F-204A-9D6BF6789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825766-8110-5A93-F19B-5ECED3A7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449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CD899A-0778-1E70-A88F-32E87910D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AF8A0D-C883-8BF2-450D-52B28C919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A01CD8-16D1-2392-3D34-822C474FA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9B6A05-DD4A-7FF6-2B58-0DA138B2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E7FC71-14A7-DD79-9D36-91B80E794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6AC193-33DB-DEC8-C2A0-8DC97DAA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59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89">
            <a:extLst>
              <a:ext uri="{FF2B5EF4-FFF2-40B4-BE49-F238E27FC236}">
                <a16:creationId xmlns:a16="http://schemas.microsoft.com/office/drawing/2014/main" id="{7DCC9169-1DC4-1C63-26CD-64B87BA80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558" t="49527" r="37369" b="36235"/>
          <a:stretch/>
        </p:blipFill>
        <p:spPr>
          <a:xfrm rot="16200000">
            <a:off x="-2936441" y="2936000"/>
            <a:ext cx="6858002" cy="985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868" y="365125"/>
            <a:ext cx="10445776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5868" y="1825625"/>
            <a:ext cx="10445776" cy="414246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72" y="5968093"/>
            <a:ext cx="1206214" cy="769974"/>
          </a:xfrm>
          <a:prstGeom prst="rect">
            <a:avLst/>
          </a:prstGeom>
        </p:spPr>
      </p:pic>
      <p:grpSp>
        <p:nvGrpSpPr>
          <p:cNvPr id="49" name="Groupe 48">
            <a:extLst>
              <a:ext uri="{FF2B5EF4-FFF2-40B4-BE49-F238E27FC236}">
                <a16:creationId xmlns:a16="http://schemas.microsoft.com/office/drawing/2014/main" id="{A466C52C-1535-4345-9373-1CC9C6FA684A}"/>
              </a:ext>
            </a:extLst>
          </p:cNvPr>
          <p:cNvGrpSpPr/>
          <p:nvPr userDrawn="1"/>
        </p:nvGrpSpPr>
        <p:grpSpPr>
          <a:xfrm>
            <a:off x="179614" y="6176963"/>
            <a:ext cx="602400" cy="565238"/>
            <a:chOff x="8016876" y="4884738"/>
            <a:chExt cx="606425" cy="60801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9263E01-6095-48A6-B8B9-DB2D3AF5BF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59789" y="4884738"/>
              <a:ext cx="36513" cy="904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360C755-E523-4B3D-B803-50D56156E7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85139" y="5113338"/>
              <a:ext cx="52388" cy="3016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2" name="Freeform 432">
              <a:extLst>
                <a:ext uri="{FF2B5EF4-FFF2-40B4-BE49-F238E27FC236}">
                  <a16:creationId xmlns:a16="http://schemas.microsoft.com/office/drawing/2014/main" id="{DD4B501E-6BAC-40FB-86BA-896B4F2E7F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37526" y="5067300"/>
              <a:ext cx="61913" cy="65088"/>
            </a:xfrm>
            <a:custGeom>
              <a:avLst/>
              <a:gdLst>
                <a:gd name="T0" fmla="*/ 49 w 128"/>
                <a:gd name="T1" fmla="*/ 135 h 135"/>
                <a:gd name="T2" fmla="*/ 128 w 128"/>
                <a:gd name="T3" fmla="*/ 40 h 135"/>
                <a:gd name="T4" fmla="*/ 80 w 128"/>
                <a:gd name="T5" fmla="*/ 0 h 135"/>
                <a:gd name="T6" fmla="*/ 0 w 128"/>
                <a:gd name="T7" fmla="*/ 95 h 135"/>
                <a:gd name="T8" fmla="*/ 49 w 128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35">
                  <a:moveTo>
                    <a:pt x="49" y="135"/>
                  </a:moveTo>
                  <a:lnTo>
                    <a:pt x="128" y="40"/>
                  </a:lnTo>
                  <a:lnTo>
                    <a:pt x="80" y="0"/>
                  </a:lnTo>
                  <a:lnTo>
                    <a:pt x="0" y="95"/>
                  </a:lnTo>
                  <a:lnTo>
                    <a:pt x="49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3" name="Freeform 433">
              <a:extLst>
                <a:ext uri="{FF2B5EF4-FFF2-40B4-BE49-F238E27FC236}">
                  <a16:creationId xmlns:a16="http://schemas.microsoft.com/office/drawing/2014/main" id="{7B1FCBED-1AB5-4B48-8A98-BD09736534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3226" y="5067300"/>
              <a:ext cx="61913" cy="65088"/>
            </a:xfrm>
            <a:custGeom>
              <a:avLst/>
              <a:gdLst>
                <a:gd name="T0" fmla="*/ 0 w 127"/>
                <a:gd name="T1" fmla="*/ 40 h 135"/>
                <a:gd name="T2" fmla="*/ 80 w 127"/>
                <a:gd name="T3" fmla="*/ 135 h 135"/>
                <a:gd name="T4" fmla="*/ 127 w 127"/>
                <a:gd name="T5" fmla="*/ 95 h 135"/>
                <a:gd name="T6" fmla="*/ 47 w 127"/>
                <a:gd name="T7" fmla="*/ 0 h 135"/>
                <a:gd name="T8" fmla="*/ 0 w 127"/>
                <a:gd name="T9" fmla="*/ 4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5">
                  <a:moveTo>
                    <a:pt x="0" y="40"/>
                  </a:moveTo>
                  <a:lnTo>
                    <a:pt x="80" y="135"/>
                  </a:lnTo>
                  <a:lnTo>
                    <a:pt x="127" y="95"/>
                  </a:lnTo>
                  <a:lnTo>
                    <a:pt x="47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DE3453A-AB55-4986-A859-3235D4C7AF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6876" y="4930775"/>
              <a:ext cx="30163" cy="136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5" name="Freeform 435">
              <a:extLst>
                <a:ext uri="{FF2B5EF4-FFF2-40B4-BE49-F238E27FC236}">
                  <a16:creationId xmlns:a16="http://schemas.microsoft.com/office/drawing/2014/main" id="{1EEBB7E1-6A90-4A47-824A-F6BDD1EA39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24839" y="4924425"/>
              <a:ext cx="196850" cy="222250"/>
            </a:xfrm>
            <a:custGeom>
              <a:avLst/>
              <a:gdLst>
                <a:gd name="T0" fmla="*/ 351 w 405"/>
                <a:gd name="T1" fmla="*/ 324 h 455"/>
                <a:gd name="T2" fmla="*/ 307 w 405"/>
                <a:gd name="T3" fmla="*/ 275 h 455"/>
                <a:gd name="T4" fmla="*/ 248 w 405"/>
                <a:gd name="T5" fmla="*/ 142 h 455"/>
                <a:gd name="T6" fmla="*/ 263 w 405"/>
                <a:gd name="T7" fmla="*/ 62 h 455"/>
                <a:gd name="T8" fmla="*/ 201 w 405"/>
                <a:gd name="T9" fmla="*/ 0 h 455"/>
                <a:gd name="T10" fmla="*/ 138 w 405"/>
                <a:gd name="T11" fmla="*/ 62 h 455"/>
                <a:gd name="T12" fmla="*/ 153 w 405"/>
                <a:gd name="T13" fmla="*/ 142 h 455"/>
                <a:gd name="T14" fmla="*/ 95 w 405"/>
                <a:gd name="T15" fmla="*/ 275 h 455"/>
                <a:gd name="T16" fmla="*/ 51 w 405"/>
                <a:gd name="T17" fmla="*/ 324 h 455"/>
                <a:gd name="T18" fmla="*/ 0 w 405"/>
                <a:gd name="T19" fmla="*/ 397 h 455"/>
                <a:gd name="T20" fmla="*/ 62 w 405"/>
                <a:gd name="T21" fmla="*/ 455 h 455"/>
                <a:gd name="T22" fmla="*/ 127 w 405"/>
                <a:gd name="T23" fmla="*/ 393 h 455"/>
                <a:gd name="T24" fmla="*/ 111 w 405"/>
                <a:gd name="T25" fmla="*/ 295 h 455"/>
                <a:gd name="T26" fmla="*/ 202 w 405"/>
                <a:gd name="T27" fmla="*/ 282 h 455"/>
                <a:gd name="T28" fmla="*/ 293 w 405"/>
                <a:gd name="T29" fmla="*/ 295 h 455"/>
                <a:gd name="T30" fmla="*/ 277 w 405"/>
                <a:gd name="T31" fmla="*/ 393 h 455"/>
                <a:gd name="T32" fmla="*/ 342 w 405"/>
                <a:gd name="T33" fmla="*/ 455 h 455"/>
                <a:gd name="T34" fmla="*/ 405 w 405"/>
                <a:gd name="T35" fmla="*/ 397 h 455"/>
                <a:gd name="T36" fmla="*/ 351 w 405"/>
                <a:gd name="T37" fmla="*/ 324 h 455"/>
                <a:gd name="T38" fmla="*/ 120 w 405"/>
                <a:gd name="T39" fmla="*/ 267 h 455"/>
                <a:gd name="T40" fmla="*/ 162 w 405"/>
                <a:gd name="T41" fmla="*/ 153 h 455"/>
                <a:gd name="T42" fmla="*/ 201 w 405"/>
                <a:gd name="T43" fmla="*/ 125 h 455"/>
                <a:gd name="T44" fmla="*/ 240 w 405"/>
                <a:gd name="T45" fmla="*/ 153 h 455"/>
                <a:gd name="T46" fmla="*/ 282 w 405"/>
                <a:gd name="T47" fmla="*/ 267 h 455"/>
                <a:gd name="T48" fmla="*/ 120 w 405"/>
                <a:gd name="T49" fmla="*/ 267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5" h="455">
                  <a:moveTo>
                    <a:pt x="351" y="324"/>
                  </a:moveTo>
                  <a:cubicBezTo>
                    <a:pt x="336" y="315"/>
                    <a:pt x="320" y="307"/>
                    <a:pt x="307" y="275"/>
                  </a:cubicBezTo>
                  <a:lnTo>
                    <a:pt x="248" y="142"/>
                  </a:lnTo>
                  <a:cubicBezTo>
                    <a:pt x="233" y="108"/>
                    <a:pt x="263" y="103"/>
                    <a:pt x="263" y="62"/>
                  </a:cubicBezTo>
                  <a:cubicBezTo>
                    <a:pt x="263" y="25"/>
                    <a:pt x="238" y="0"/>
                    <a:pt x="201" y="0"/>
                  </a:cubicBezTo>
                  <a:cubicBezTo>
                    <a:pt x="163" y="0"/>
                    <a:pt x="138" y="25"/>
                    <a:pt x="138" y="62"/>
                  </a:cubicBezTo>
                  <a:cubicBezTo>
                    <a:pt x="138" y="102"/>
                    <a:pt x="168" y="108"/>
                    <a:pt x="153" y="142"/>
                  </a:cubicBezTo>
                  <a:lnTo>
                    <a:pt x="95" y="275"/>
                  </a:lnTo>
                  <a:cubicBezTo>
                    <a:pt x="81" y="307"/>
                    <a:pt x="66" y="315"/>
                    <a:pt x="51" y="324"/>
                  </a:cubicBezTo>
                  <a:cubicBezTo>
                    <a:pt x="22" y="340"/>
                    <a:pt x="0" y="359"/>
                    <a:pt x="0" y="397"/>
                  </a:cubicBezTo>
                  <a:cubicBezTo>
                    <a:pt x="0" y="430"/>
                    <a:pt x="23" y="455"/>
                    <a:pt x="62" y="455"/>
                  </a:cubicBezTo>
                  <a:cubicBezTo>
                    <a:pt x="106" y="455"/>
                    <a:pt x="127" y="429"/>
                    <a:pt x="127" y="393"/>
                  </a:cubicBezTo>
                  <a:cubicBezTo>
                    <a:pt x="127" y="344"/>
                    <a:pt x="98" y="330"/>
                    <a:pt x="111" y="295"/>
                  </a:cubicBezTo>
                  <a:cubicBezTo>
                    <a:pt x="128" y="285"/>
                    <a:pt x="150" y="282"/>
                    <a:pt x="202" y="282"/>
                  </a:cubicBezTo>
                  <a:cubicBezTo>
                    <a:pt x="252" y="282"/>
                    <a:pt x="276" y="285"/>
                    <a:pt x="293" y="295"/>
                  </a:cubicBezTo>
                  <a:cubicBezTo>
                    <a:pt x="306" y="330"/>
                    <a:pt x="277" y="344"/>
                    <a:pt x="277" y="393"/>
                  </a:cubicBezTo>
                  <a:cubicBezTo>
                    <a:pt x="277" y="429"/>
                    <a:pt x="297" y="455"/>
                    <a:pt x="342" y="455"/>
                  </a:cubicBezTo>
                  <a:cubicBezTo>
                    <a:pt x="381" y="455"/>
                    <a:pt x="405" y="429"/>
                    <a:pt x="405" y="397"/>
                  </a:cubicBezTo>
                  <a:cubicBezTo>
                    <a:pt x="403" y="359"/>
                    <a:pt x="380" y="340"/>
                    <a:pt x="351" y="324"/>
                  </a:cubicBezTo>
                  <a:close/>
                  <a:moveTo>
                    <a:pt x="120" y="267"/>
                  </a:moveTo>
                  <a:lnTo>
                    <a:pt x="162" y="153"/>
                  </a:lnTo>
                  <a:cubicBezTo>
                    <a:pt x="172" y="127"/>
                    <a:pt x="183" y="125"/>
                    <a:pt x="201" y="125"/>
                  </a:cubicBezTo>
                  <a:cubicBezTo>
                    <a:pt x="218" y="125"/>
                    <a:pt x="230" y="127"/>
                    <a:pt x="240" y="153"/>
                  </a:cubicBezTo>
                  <a:lnTo>
                    <a:pt x="282" y="267"/>
                  </a:lnTo>
                  <a:lnTo>
                    <a:pt x="120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BDA8BEE-BEF9-4B47-9DF6-7D6C72787F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75626" y="4930775"/>
              <a:ext cx="31750" cy="136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7" name="Freeform 437">
              <a:extLst>
                <a:ext uri="{FF2B5EF4-FFF2-40B4-BE49-F238E27FC236}">
                  <a16:creationId xmlns:a16="http://schemas.microsoft.com/office/drawing/2014/main" id="{A9F8B8AB-A511-4E87-8EA5-5E391A5579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6876" y="5229225"/>
              <a:ext cx="41275" cy="63500"/>
            </a:xfrm>
            <a:custGeom>
              <a:avLst/>
              <a:gdLst>
                <a:gd name="T0" fmla="*/ 0 w 87"/>
                <a:gd name="T1" fmla="*/ 133 h 133"/>
                <a:gd name="T2" fmla="*/ 0 w 87"/>
                <a:gd name="T3" fmla="*/ 0 h 133"/>
                <a:gd name="T4" fmla="*/ 87 w 87"/>
                <a:gd name="T5" fmla="*/ 0 h 133"/>
                <a:gd name="T6" fmla="*/ 87 w 87"/>
                <a:gd name="T7" fmla="*/ 25 h 133"/>
                <a:gd name="T8" fmla="*/ 33 w 87"/>
                <a:gd name="T9" fmla="*/ 25 h 133"/>
                <a:gd name="T10" fmla="*/ 33 w 87"/>
                <a:gd name="T11" fmla="*/ 53 h 133"/>
                <a:gd name="T12" fmla="*/ 75 w 87"/>
                <a:gd name="T13" fmla="*/ 53 h 133"/>
                <a:gd name="T14" fmla="*/ 75 w 87"/>
                <a:gd name="T15" fmla="*/ 78 h 133"/>
                <a:gd name="T16" fmla="*/ 33 w 87"/>
                <a:gd name="T17" fmla="*/ 78 h 133"/>
                <a:gd name="T18" fmla="*/ 33 w 87"/>
                <a:gd name="T19" fmla="*/ 133 h 133"/>
                <a:gd name="T20" fmla="*/ 0 w 87"/>
                <a:gd name="T2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33">
                  <a:moveTo>
                    <a:pt x="0" y="133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25"/>
                  </a:lnTo>
                  <a:lnTo>
                    <a:pt x="33" y="25"/>
                  </a:lnTo>
                  <a:lnTo>
                    <a:pt x="33" y="53"/>
                  </a:lnTo>
                  <a:lnTo>
                    <a:pt x="75" y="53"/>
                  </a:lnTo>
                  <a:lnTo>
                    <a:pt x="75" y="78"/>
                  </a:lnTo>
                  <a:lnTo>
                    <a:pt x="33" y="78"/>
                  </a:lnTo>
                  <a:lnTo>
                    <a:pt x="33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8" name="Freeform 438">
              <a:extLst>
                <a:ext uri="{FF2B5EF4-FFF2-40B4-BE49-F238E27FC236}">
                  <a16:creationId xmlns:a16="http://schemas.microsoft.com/office/drawing/2014/main" id="{173C0A09-C33D-435D-B5E9-9014FAEE11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64501" y="5227638"/>
              <a:ext cx="65088" cy="65088"/>
            </a:xfrm>
            <a:custGeom>
              <a:avLst/>
              <a:gdLst>
                <a:gd name="T0" fmla="*/ 99 w 134"/>
                <a:gd name="T1" fmla="*/ 135 h 135"/>
                <a:gd name="T2" fmla="*/ 91 w 134"/>
                <a:gd name="T3" fmla="*/ 113 h 135"/>
                <a:gd name="T4" fmla="*/ 43 w 134"/>
                <a:gd name="T5" fmla="*/ 113 h 135"/>
                <a:gd name="T6" fmla="*/ 35 w 134"/>
                <a:gd name="T7" fmla="*/ 135 h 135"/>
                <a:gd name="T8" fmla="*/ 0 w 134"/>
                <a:gd name="T9" fmla="*/ 135 h 135"/>
                <a:gd name="T10" fmla="*/ 46 w 134"/>
                <a:gd name="T11" fmla="*/ 0 h 135"/>
                <a:gd name="T12" fmla="*/ 86 w 134"/>
                <a:gd name="T13" fmla="*/ 0 h 135"/>
                <a:gd name="T14" fmla="*/ 134 w 134"/>
                <a:gd name="T15" fmla="*/ 135 h 135"/>
                <a:gd name="T16" fmla="*/ 99 w 134"/>
                <a:gd name="T17" fmla="*/ 135 h 135"/>
                <a:gd name="T18" fmla="*/ 51 w 134"/>
                <a:gd name="T19" fmla="*/ 88 h 135"/>
                <a:gd name="T20" fmla="*/ 83 w 134"/>
                <a:gd name="T21" fmla="*/ 88 h 135"/>
                <a:gd name="T22" fmla="*/ 66 w 134"/>
                <a:gd name="T23" fmla="*/ 40 h 135"/>
                <a:gd name="T24" fmla="*/ 51 w 134"/>
                <a:gd name="T25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35">
                  <a:moveTo>
                    <a:pt x="99" y="135"/>
                  </a:moveTo>
                  <a:lnTo>
                    <a:pt x="91" y="113"/>
                  </a:lnTo>
                  <a:lnTo>
                    <a:pt x="43" y="113"/>
                  </a:lnTo>
                  <a:lnTo>
                    <a:pt x="35" y="135"/>
                  </a:lnTo>
                  <a:lnTo>
                    <a:pt x="0" y="135"/>
                  </a:lnTo>
                  <a:lnTo>
                    <a:pt x="46" y="0"/>
                  </a:lnTo>
                  <a:lnTo>
                    <a:pt x="86" y="0"/>
                  </a:lnTo>
                  <a:lnTo>
                    <a:pt x="134" y="135"/>
                  </a:lnTo>
                  <a:lnTo>
                    <a:pt x="99" y="135"/>
                  </a:lnTo>
                  <a:close/>
                  <a:moveTo>
                    <a:pt x="51" y="88"/>
                  </a:moveTo>
                  <a:lnTo>
                    <a:pt x="83" y="88"/>
                  </a:lnTo>
                  <a:lnTo>
                    <a:pt x="66" y="40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9" name="Freeform 439">
              <a:extLst>
                <a:ext uri="{FF2B5EF4-FFF2-40B4-BE49-F238E27FC236}">
                  <a16:creationId xmlns:a16="http://schemas.microsoft.com/office/drawing/2014/main" id="{48904CB4-4A2D-4CBF-A921-FEB74379D8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34351" y="5227638"/>
              <a:ext cx="63500" cy="66675"/>
            </a:xfrm>
            <a:custGeom>
              <a:avLst/>
              <a:gdLst>
                <a:gd name="T0" fmla="*/ 20 w 132"/>
                <a:gd name="T1" fmla="*/ 118 h 138"/>
                <a:gd name="T2" fmla="*/ 0 w 132"/>
                <a:gd name="T3" fmla="*/ 69 h 138"/>
                <a:gd name="T4" fmla="*/ 20 w 132"/>
                <a:gd name="T5" fmla="*/ 20 h 138"/>
                <a:gd name="T6" fmla="*/ 68 w 132"/>
                <a:gd name="T7" fmla="*/ 0 h 138"/>
                <a:gd name="T8" fmla="*/ 108 w 132"/>
                <a:gd name="T9" fmla="*/ 13 h 138"/>
                <a:gd name="T10" fmla="*/ 132 w 132"/>
                <a:gd name="T11" fmla="*/ 45 h 138"/>
                <a:gd name="T12" fmla="*/ 93 w 132"/>
                <a:gd name="T13" fmla="*/ 45 h 138"/>
                <a:gd name="T14" fmla="*/ 68 w 132"/>
                <a:gd name="T15" fmla="*/ 30 h 138"/>
                <a:gd name="T16" fmla="*/ 42 w 132"/>
                <a:gd name="T17" fmla="*/ 40 h 138"/>
                <a:gd name="T18" fmla="*/ 32 w 132"/>
                <a:gd name="T19" fmla="*/ 69 h 138"/>
                <a:gd name="T20" fmla="*/ 42 w 132"/>
                <a:gd name="T21" fmla="*/ 98 h 138"/>
                <a:gd name="T22" fmla="*/ 68 w 132"/>
                <a:gd name="T23" fmla="*/ 108 h 138"/>
                <a:gd name="T24" fmla="*/ 93 w 132"/>
                <a:gd name="T25" fmla="*/ 93 h 138"/>
                <a:gd name="T26" fmla="*/ 132 w 132"/>
                <a:gd name="T27" fmla="*/ 93 h 138"/>
                <a:gd name="T28" fmla="*/ 108 w 132"/>
                <a:gd name="T29" fmla="*/ 125 h 138"/>
                <a:gd name="T30" fmla="*/ 68 w 132"/>
                <a:gd name="T31" fmla="*/ 138 h 138"/>
                <a:gd name="T32" fmla="*/ 20 w 132"/>
                <a:gd name="T33" fmla="*/ 11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38">
                  <a:moveTo>
                    <a:pt x="20" y="118"/>
                  </a:moveTo>
                  <a:cubicBezTo>
                    <a:pt x="6" y="105"/>
                    <a:pt x="0" y="88"/>
                    <a:pt x="0" y="69"/>
                  </a:cubicBezTo>
                  <a:cubicBezTo>
                    <a:pt x="0" y="50"/>
                    <a:pt x="6" y="33"/>
                    <a:pt x="20" y="20"/>
                  </a:cubicBezTo>
                  <a:cubicBezTo>
                    <a:pt x="33" y="8"/>
                    <a:pt x="50" y="0"/>
                    <a:pt x="68" y="0"/>
                  </a:cubicBezTo>
                  <a:cubicBezTo>
                    <a:pt x="83" y="0"/>
                    <a:pt x="97" y="4"/>
                    <a:pt x="108" y="13"/>
                  </a:cubicBezTo>
                  <a:cubicBezTo>
                    <a:pt x="120" y="20"/>
                    <a:pt x="128" y="32"/>
                    <a:pt x="132" y="45"/>
                  </a:cubicBezTo>
                  <a:lnTo>
                    <a:pt x="93" y="45"/>
                  </a:lnTo>
                  <a:cubicBezTo>
                    <a:pt x="88" y="35"/>
                    <a:pt x="80" y="30"/>
                    <a:pt x="68" y="30"/>
                  </a:cubicBezTo>
                  <a:cubicBezTo>
                    <a:pt x="57" y="30"/>
                    <a:pt x="48" y="34"/>
                    <a:pt x="42" y="40"/>
                  </a:cubicBezTo>
                  <a:cubicBezTo>
                    <a:pt x="36" y="48"/>
                    <a:pt x="32" y="57"/>
                    <a:pt x="32" y="69"/>
                  </a:cubicBezTo>
                  <a:cubicBezTo>
                    <a:pt x="32" y="80"/>
                    <a:pt x="36" y="90"/>
                    <a:pt x="42" y="98"/>
                  </a:cubicBezTo>
                  <a:cubicBezTo>
                    <a:pt x="48" y="105"/>
                    <a:pt x="57" y="108"/>
                    <a:pt x="68" y="108"/>
                  </a:cubicBezTo>
                  <a:cubicBezTo>
                    <a:pt x="80" y="108"/>
                    <a:pt x="88" y="103"/>
                    <a:pt x="93" y="93"/>
                  </a:cubicBezTo>
                  <a:lnTo>
                    <a:pt x="132" y="93"/>
                  </a:lnTo>
                  <a:cubicBezTo>
                    <a:pt x="127" y="107"/>
                    <a:pt x="120" y="118"/>
                    <a:pt x="108" y="125"/>
                  </a:cubicBezTo>
                  <a:cubicBezTo>
                    <a:pt x="97" y="133"/>
                    <a:pt x="83" y="138"/>
                    <a:pt x="68" y="138"/>
                  </a:cubicBezTo>
                  <a:cubicBezTo>
                    <a:pt x="48" y="137"/>
                    <a:pt x="32" y="130"/>
                    <a:pt x="20" y="1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0" name="Freeform 440">
              <a:extLst>
                <a:ext uri="{FF2B5EF4-FFF2-40B4-BE49-F238E27FC236}">
                  <a16:creationId xmlns:a16="http://schemas.microsoft.com/office/drawing/2014/main" id="{46330DE1-9E07-4AB0-9466-A106BBFFF3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7376" y="5229225"/>
              <a:ext cx="55563" cy="65088"/>
            </a:xfrm>
            <a:custGeom>
              <a:avLst/>
              <a:gdLst>
                <a:gd name="T0" fmla="*/ 0 w 113"/>
                <a:gd name="T1" fmla="*/ 80 h 136"/>
                <a:gd name="T2" fmla="*/ 0 w 113"/>
                <a:gd name="T3" fmla="*/ 0 h 136"/>
                <a:gd name="T4" fmla="*/ 33 w 113"/>
                <a:gd name="T5" fmla="*/ 0 h 136"/>
                <a:gd name="T6" fmla="*/ 33 w 113"/>
                <a:gd name="T7" fmla="*/ 80 h 136"/>
                <a:gd name="T8" fmla="*/ 39 w 113"/>
                <a:gd name="T9" fmla="*/ 98 h 136"/>
                <a:gd name="T10" fmla="*/ 56 w 113"/>
                <a:gd name="T11" fmla="*/ 105 h 136"/>
                <a:gd name="T12" fmla="*/ 74 w 113"/>
                <a:gd name="T13" fmla="*/ 98 h 136"/>
                <a:gd name="T14" fmla="*/ 80 w 113"/>
                <a:gd name="T15" fmla="*/ 80 h 136"/>
                <a:gd name="T16" fmla="*/ 80 w 113"/>
                <a:gd name="T17" fmla="*/ 0 h 136"/>
                <a:gd name="T18" fmla="*/ 113 w 113"/>
                <a:gd name="T19" fmla="*/ 0 h 136"/>
                <a:gd name="T20" fmla="*/ 113 w 113"/>
                <a:gd name="T21" fmla="*/ 80 h 136"/>
                <a:gd name="T22" fmla="*/ 104 w 113"/>
                <a:gd name="T23" fmla="*/ 111 h 136"/>
                <a:gd name="T24" fmla="*/ 83 w 113"/>
                <a:gd name="T25" fmla="*/ 130 h 136"/>
                <a:gd name="T26" fmla="*/ 55 w 113"/>
                <a:gd name="T27" fmla="*/ 136 h 136"/>
                <a:gd name="T28" fmla="*/ 15 w 113"/>
                <a:gd name="T29" fmla="*/ 121 h 136"/>
                <a:gd name="T30" fmla="*/ 0 w 113"/>
                <a:gd name="T31" fmla="*/ 8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0" y="80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80"/>
                  </a:lnTo>
                  <a:cubicBezTo>
                    <a:pt x="33" y="87"/>
                    <a:pt x="35" y="93"/>
                    <a:pt x="39" y="98"/>
                  </a:cubicBezTo>
                  <a:cubicBezTo>
                    <a:pt x="43" y="102"/>
                    <a:pt x="49" y="105"/>
                    <a:pt x="56" y="105"/>
                  </a:cubicBezTo>
                  <a:cubicBezTo>
                    <a:pt x="64" y="105"/>
                    <a:pt x="70" y="102"/>
                    <a:pt x="74" y="98"/>
                  </a:cubicBezTo>
                  <a:cubicBezTo>
                    <a:pt x="78" y="95"/>
                    <a:pt x="80" y="88"/>
                    <a:pt x="80" y="80"/>
                  </a:cubicBezTo>
                  <a:lnTo>
                    <a:pt x="80" y="0"/>
                  </a:lnTo>
                  <a:lnTo>
                    <a:pt x="113" y="0"/>
                  </a:lnTo>
                  <a:lnTo>
                    <a:pt x="113" y="80"/>
                  </a:lnTo>
                  <a:cubicBezTo>
                    <a:pt x="113" y="92"/>
                    <a:pt x="110" y="102"/>
                    <a:pt x="104" y="111"/>
                  </a:cubicBezTo>
                  <a:cubicBezTo>
                    <a:pt x="99" y="120"/>
                    <a:pt x="91" y="126"/>
                    <a:pt x="83" y="130"/>
                  </a:cubicBezTo>
                  <a:cubicBezTo>
                    <a:pt x="74" y="133"/>
                    <a:pt x="65" y="136"/>
                    <a:pt x="55" y="136"/>
                  </a:cubicBezTo>
                  <a:cubicBezTo>
                    <a:pt x="40" y="136"/>
                    <a:pt x="26" y="131"/>
                    <a:pt x="15" y="121"/>
                  </a:cubicBezTo>
                  <a:cubicBezTo>
                    <a:pt x="6" y="111"/>
                    <a:pt x="0" y="97"/>
                    <a:pt x="0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1" name="Freeform 441">
              <a:extLst>
                <a:ext uri="{FF2B5EF4-FFF2-40B4-BE49-F238E27FC236}">
                  <a16:creationId xmlns:a16="http://schemas.microsoft.com/office/drawing/2014/main" id="{58D394B9-0511-4765-A842-53D082C4B8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7226" y="5229225"/>
              <a:ext cx="36513" cy="65088"/>
            </a:xfrm>
            <a:custGeom>
              <a:avLst/>
              <a:gdLst>
                <a:gd name="T0" fmla="*/ 0 w 74"/>
                <a:gd name="T1" fmla="*/ 0 h 135"/>
                <a:gd name="T2" fmla="*/ 33 w 74"/>
                <a:gd name="T3" fmla="*/ 0 h 135"/>
                <a:gd name="T4" fmla="*/ 33 w 74"/>
                <a:gd name="T5" fmla="*/ 110 h 135"/>
                <a:gd name="T6" fmla="*/ 74 w 74"/>
                <a:gd name="T7" fmla="*/ 110 h 135"/>
                <a:gd name="T8" fmla="*/ 74 w 74"/>
                <a:gd name="T9" fmla="*/ 135 h 135"/>
                <a:gd name="T10" fmla="*/ 0 w 74"/>
                <a:gd name="T11" fmla="*/ 135 h 135"/>
                <a:gd name="T12" fmla="*/ 0 w 74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35">
                  <a:moveTo>
                    <a:pt x="0" y="0"/>
                  </a:moveTo>
                  <a:lnTo>
                    <a:pt x="33" y="0"/>
                  </a:lnTo>
                  <a:lnTo>
                    <a:pt x="33" y="110"/>
                  </a:lnTo>
                  <a:lnTo>
                    <a:pt x="74" y="110"/>
                  </a:lnTo>
                  <a:lnTo>
                    <a:pt x="74" y="135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2" name="Freeform 442">
              <a:extLst>
                <a:ext uri="{FF2B5EF4-FFF2-40B4-BE49-F238E27FC236}">
                  <a16:creationId xmlns:a16="http://schemas.microsoft.com/office/drawing/2014/main" id="{9D6FEBA5-5839-44D1-A60C-E34C9ABC94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6914" y="5229225"/>
              <a:ext cx="52388" cy="63500"/>
            </a:xfrm>
            <a:custGeom>
              <a:avLst/>
              <a:gdLst>
                <a:gd name="T0" fmla="*/ 0 w 106"/>
                <a:gd name="T1" fmla="*/ 25 h 133"/>
                <a:gd name="T2" fmla="*/ 0 w 106"/>
                <a:gd name="T3" fmla="*/ 0 h 133"/>
                <a:gd name="T4" fmla="*/ 106 w 106"/>
                <a:gd name="T5" fmla="*/ 0 h 133"/>
                <a:gd name="T6" fmla="*/ 106 w 106"/>
                <a:gd name="T7" fmla="*/ 25 h 133"/>
                <a:gd name="T8" fmla="*/ 70 w 106"/>
                <a:gd name="T9" fmla="*/ 25 h 133"/>
                <a:gd name="T10" fmla="*/ 70 w 106"/>
                <a:gd name="T11" fmla="*/ 133 h 133"/>
                <a:gd name="T12" fmla="*/ 37 w 106"/>
                <a:gd name="T13" fmla="*/ 133 h 133"/>
                <a:gd name="T14" fmla="*/ 37 w 106"/>
                <a:gd name="T15" fmla="*/ 23 h 133"/>
                <a:gd name="T16" fmla="*/ 0 w 106"/>
                <a:gd name="T17" fmla="*/ 23 h 133"/>
                <a:gd name="T18" fmla="*/ 0 w 106"/>
                <a:gd name="T19" fmla="*/ 2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33">
                  <a:moveTo>
                    <a:pt x="0" y="25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25"/>
                  </a:lnTo>
                  <a:lnTo>
                    <a:pt x="70" y="25"/>
                  </a:lnTo>
                  <a:lnTo>
                    <a:pt x="70" y="133"/>
                  </a:lnTo>
                  <a:lnTo>
                    <a:pt x="37" y="133"/>
                  </a:lnTo>
                  <a:lnTo>
                    <a:pt x="37" y="23"/>
                  </a:lnTo>
                  <a:lnTo>
                    <a:pt x="0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3" name="Freeform 443">
              <a:extLst>
                <a:ext uri="{FF2B5EF4-FFF2-40B4-BE49-F238E27FC236}">
                  <a16:creationId xmlns:a16="http://schemas.microsoft.com/office/drawing/2014/main" id="{9B8F427B-7F69-4F38-AAF2-3E10425EA6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78826" y="5202238"/>
              <a:ext cx="39688" cy="90488"/>
            </a:xfrm>
            <a:custGeom>
              <a:avLst/>
              <a:gdLst>
                <a:gd name="T0" fmla="*/ 81 w 81"/>
                <a:gd name="T1" fmla="*/ 51 h 186"/>
                <a:gd name="T2" fmla="*/ 81 w 81"/>
                <a:gd name="T3" fmla="*/ 76 h 186"/>
                <a:gd name="T4" fmla="*/ 33 w 81"/>
                <a:gd name="T5" fmla="*/ 76 h 186"/>
                <a:gd name="T6" fmla="*/ 33 w 81"/>
                <a:gd name="T7" fmla="*/ 105 h 186"/>
                <a:gd name="T8" fmla="*/ 75 w 81"/>
                <a:gd name="T9" fmla="*/ 105 h 186"/>
                <a:gd name="T10" fmla="*/ 75 w 81"/>
                <a:gd name="T11" fmla="*/ 130 h 186"/>
                <a:gd name="T12" fmla="*/ 33 w 81"/>
                <a:gd name="T13" fmla="*/ 130 h 186"/>
                <a:gd name="T14" fmla="*/ 33 w 81"/>
                <a:gd name="T15" fmla="*/ 161 h 186"/>
                <a:gd name="T16" fmla="*/ 81 w 81"/>
                <a:gd name="T17" fmla="*/ 161 h 186"/>
                <a:gd name="T18" fmla="*/ 81 w 81"/>
                <a:gd name="T19" fmla="*/ 186 h 186"/>
                <a:gd name="T20" fmla="*/ 0 w 81"/>
                <a:gd name="T21" fmla="*/ 186 h 186"/>
                <a:gd name="T22" fmla="*/ 0 w 81"/>
                <a:gd name="T23" fmla="*/ 51 h 186"/>
                <a:gd name="T24" fmla="*/ 81 w 81"/>
                <a:gd name="T25" fmla="*/ 51 h 186"/>
                <a:gd name="T26" fmla="*/ 16 w 81"/>
                <a:gd name="T27" fmla="*/ 23 h 186"/>
                <a:gd name="T28" fmla="*/ 63 w 81"/>
                <a:gd name="T29" fmla="*/ 0 h 186"/>
                <a:gd name="T30" fmla="*/ 63 w 81"/>
                <a:gd name="T31" fmla="*/ 25 h 186"/>
                <a:gd name="T32" fmla="*/ 16 w 81"/>
                <a:gd name="T33" fmla="*/ 44 h 186"/>
                <a:gd name="T34" fmla="*/ 16 w 81"/>
                <a:gd name="T35" fmla="*/ 2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186">
                  <a:moveTo>
                    <a:pt x="81" y="51"/>
                  </a:moveTo>
                  <a:lnTo>
                    <a:pt x="81" y="76"/>
                  </a:lnTo>
                  <a:lnTo>
                    <a:pt x="33" y="76"/>
                  </a:lnTo>
                  <a:lnTo>
                    <a:pt x="33" y="105"/>
                  </a:lnTo>
                  <a:lnTo>
                    <a:pt x="75" y="105"/>
                  </a:lnTo>
                  <a:lnTo>
                    <a:pt x="75" y="130"/>
                  </a:lnTo>
                  <a:lnTo>
                    <a:pt x="33" y="130"/>
                  </a:lnTo>
                  <a:lnTo>
                    <a:pt x="33" y="161"/>
                  </a:lnTo>
                  <a:lnTo>
                    <a:pt x="81" y="161"/>
                  </a:lnTo>
                  <a:lnTo>
                    <a:pt x="81" y="186"/>
                  </a:lnTo>
                  <a:lnTo>
                    <a:pt x="0" y="186"/>
                  </a:lnTo>
                  <a:lnTo>
                    <a:pt x="0" y="51"/>
                  </a:lnTo>
                  <a:lnTo>
                    <a:pt x="81" y="51"/>
                  </a:lnTo>
                  <a:close/>
                  <a:moveTo>
                    <a:pt x="16" y="23"/>
                  </a:moveTo>
                  <a:lnTo>
                    <a:pt x="63" y="0"/>
                  </a:lnTo>
                  <a:lnTo>
                    <a:pt x="63" y="25"/>
                  </a:lnTo>
                  <a:lnTo>
                    <a:pt x="16" y="44"/>
                  </a:lnTo>
                  <a:lnTo>
                    <a:pt x="1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4" name="Freeform 444">
              <a:extLst>
                <a:ext uri="{FF2B5EF4-FFF2-40B4-BE49-F238E27FC236}">
                  <a16:creationId xmlns:a16="http://schemas.microsoft.com/office/drawing/2014/main" id="{643B6B79-6B5C-4ADA-B70D-C1C7303C55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16876" y="5332413"/>
              <a:ext cx="58738" cy="65088"/>
            </a:xfrm>
            <a:custGeom>
              <a:avLst/>
              <a:gdLst>
                <a:gd name="T0" fmla="*/ 47 w 120"/>
                <a:gd name="T1" fmla="*/ 0 h 135"/>
                <a:gd name="T2" fmla="*/ 100 w 120"/>
                <a:gd name="T3" fmla="*/ 19 h 135"/>
                <a:gd name="T4" fmla="*/ 120 w 120"/>
                <a:gd name="T5" fmla="*/ 68 h 135"/>
                <a:gd name="T6" fmla="*/ 100 w 120"/>
                <a:gd name="T7" fmla="*/ 116 h 135"/>
                <a:gd name="T8" fmla="*/ 47 w 120"/>
                <a:gd name="T9" fmla="*/ 135 h 135"/>
                <a:gd name="T10" fmla="*/ 0 w 120"/>
                <a:gd name="T11" fmla="*/ 135 h 135"/>
                <a:gd name="T12" fmla="*/ 0 w 120"/>
                <a:gd name="T13" fmla="*/ 0 h 135"/>
                <a:gd name="T14" fmla="*/ 47 w 120"/>
                <a:gd name="T15" fmla="*/ 0 h 135"/>
                <a:gd name="T16" fmla="*/ 32 w 120"/>
                <a:gd name="T17" fmla="*/ 109 h 135"/>
                <a:gd name="T18" fmla="*/ 47 w 120"/>
                <a:gd name="T19" fmla="*/ 109 h 135"/>
                <a:gd name="T20" fmla="*/ 76 w 120"/>
                <a:gd name="T21" fmla="*/ 98 h 135"/>
                <a:gd name="T22" fmla="*/ 87 w 120"/>
                <a:gd name="T23" fmla="*/ 66 h 135"/>
                <a:gd name="T24" fmla="*/ 76 w 120"/>
                <a:gd name="T25" fmla="*/ 35 h 135"/>
                <a:gd name="T26" fmla="*/ 47 w 120"/>
                <a:gd name="T27" fmla="*/ 24 h 135"/>
                <a:gd name="T28" fmla="*/ 32 w 120"/>
                <a:gd name="T29" fmla="*/ 24 h 135"/>
                <a:gd name="T30" fmla="*/ 32 w 120"/>
                <a:gd name="T31" fmla="*/ 10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35">
                  <a:moveTo>
                    <a:pt x="47" y="0"/>
                  </a:moveTo>
                  <a:cubicBezTo>
                    <a:pt x="68" y="0"/>
                    <a:pt x="86" y="6"/>
                    <a:pt x="100" y="19"/>
                  </a:cubicBezTo>
                  <a:cubicBezTo>
                    <a:pt x="113" y="31"/>
                    <a:pt x="120" y="48"/>
                    <a:pt x="120" y="68"/>
                  </a:cubicBezTo>
                  <a:cubicBezTo>
                    <a:pt x="120" y="88"/>
                    <a:pt x="113" y="104"/>
                    <a:pt x="100" y="116"/>
                  </a:cubicBezTo>
                  <a:cubicBezTo>
                    <a:pt x="86" y="129"/>
                    <a:pt x="68" y="135"/>
                    <a:pt x="47" y="135"/>
                  </a:cubicBezTo>
                  <a:lnTo>
                    <a:pt x="0" y="135"/>
                  </a:lnTo>
                  <a:lnTo>
                    <a:pt x="0" y="0"/>
                  </a:lnTo>
                  <a:lnTo>
                    <a:pt x="47" y="0"/>
                  </a:lnTo>
                  <a:close/>
                  <a:moveTo>
                    <a:pt x="32" y="109"/>
                  </a:moveTo>
                  <a:lnTo>
                    <a:pt x="47" y="109"/>
                  </a:lnTo>
                  <a:cubicBezTo>
                    <a:pt x="60" y="109"/>
                    <a:pt x="70" y="105"/>
                    <a:pt x="76" y="98"/>
                  </a:cubicBezTo>
                  <a:cubicBezTo>
                    <a:pt x="83" y="90"/>
                    <a:pt x="87" y="80"/>
                    <a:pt x="87" y="66"/>
                  </a:cubicBezTo>
                  <a:cubicBezTo>
                    <a:pt x="87" y="54"/>
                    <a:pt x="83" y="44"/>
                    <a:pt x="76" y="35"/>
                  </a:cubicBezTo>
                  <a:cubicBezTo>
                    <a:pt x="68" y="28"/>
                    <a:pt x="58" y="24"/>
                    <a:pt x="47" y="24"/>
                  </a:cubicBezTo>
                  <a:lnTo>
                    <a:pt x="32" y="24"/>
                  </a:lnTo>
                  <a:lnTo>
                    <a:pt x="32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5" name="Freeform 445">
              <a:extLst>
                <a:ext uri="{FF2B5EF4-FFF2-40B4-BE49-F238E27FC236}">
                  <a16:creationId xmlns:a16="http://schemas.microsoft.com/office/drawing/2014/main" id="{3D5A1068-FA15-416B-8DF4-B461C5CDFC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85139" y="5332413"/>
              <a:ext cx="39688" cy="65088"/>
            </a:xfrm>
            <a:custGeom>
              <a:avLst/>
              <a:gdLst>
                <a:gd name="T0" fmla="*/ 81 w 81"/>
                <a:gd name="T1" fmla="*/ 0 h 134"/>
                <a:gd name="T2" fmla="*/ 81 w 81"/>
                <a:gd name="T3" fmla="*/ 25 h 134"/>
                <a:gd name="T4" fmla="*/ 32 w 81"/>
                <a:gd name="T5" fmla="*/ 25 h 134"/>
                <a:gd name="T6" fmla="*/ 32 w 81"/>
                <a:gd name="T7" fmla="*/ 54 h 134"/>
                <a:gd name="T8" fmla="*/ 75 w 81"/>
                <a:gd name="T9" fmla="*/ 54 h 134"/>
                <a:gd name="T10" fmla="*/ 75 w 81"/>
                <a:gd name="T11" fmla="*/ 79 h 134"/>
                <a:gd name="T12" fmla="*/ 32 w 81"/>
                <a:gd name="T13" fmla="*/ 79 h 134"/>
                <a:gd name="T14" fmla="*/ 32 w 81"/>
                <a:gd name="T15" fmla="*/ 109 h 134"/>
                <a:gd name="T16" fmla="*/ 81 w 81"/>
                <a:gd name="T17" fmla="*/ 109 h 134"/>
                <a:gd name="T18" fmla="*/ 81 w 81"/>
                <a:gd name="T19" fmla="*/ 134 h 134"/>
                <a:gd name="T20" fmla="*/ 0 w 81"/>
                <a:gd name="T21" fmla="*/ 134 h 134"/>
                <a:gd name="T22" fmla="*/ 0 w 81"/>
                <a:gd name="T23" fmla="*/ 0 h 134"/>
                <a:gd name="T24" fmla="*/ 81 w 81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134">
                  <a:moveTo>
                    <a:pt x="81" y="0"/>
                  </a:moveTo>
                  <a:lnTo>
                    <a:pt x="81" y="25"/>
                  </a:lnTo>
                  <a:lnTo>
                    <a:pt x="32" y="25"/>
                  </a:lnTo>
                  <a:lnTo>
                    <a:pt x="32" y="54"/>
                  </a:lnTo>
                  <a:lnTo>
                    <a:pt x="75" y="54"/>
                  </a:lnTo>
                  <a:lnTo>
                    <a:pt x="75" y="79"/>
                  </a:lnTo>
                  <a:lnTo>
                    <a:pt x="32" y="79"/>
                  </a:lnTo>
                  <a:lnTo>
                    <a:pt x="32" y="109"/>
                  </a:lnTo>
                  <a:lnTo>
                    <a:pt x="81" y="109"/>
                  </a:lnTo>
                  <a:lnTo>
                    <a:pt x="81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6" name="Freeform 446">
              <a:extLst>
                <a:ext uri="{FF2B5EF4-FFF2-40B4-BE49-F238E27FC236}">
                  <a16:creationId xmlns:a16="http://schemas.microsoft.com/office/drawing/2014/main" id="{3B57C22B-02EA-48A7-B931-FAC8561FDB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66101" y="5330825"/>
              <a:ext cx="47625" cy="68263"/>
            </a:xfrm>
            <a:custGeom>
              <a:avLst/>
              <a:gdLst>
                <a:gd name="T0" fmla="*/ 47 w 100"/>
                <a:gd name="T1" fmla="*/ 26 h 138"/>
                <a:gd name="T2" fmla="*/ 37 w 100"/>
                <a:gd name="T3" fmla="*/ 30 h 138"/>
                <a:gd name="T4" fmla="*/ 33 w 100"/>
                <a:gd name="T5" fmla="*/ 38 h 138"/>
                <a:gd name="T6" fmla="*/ 37 w 100"/>
                <a:gd name="T7" fmla="*/ 48 h 138"/>
                <a:gd name="T8" fmla="*/ 47 w 100"/>
                <a:gd name="T9" fmla="*/ 55 h 138"/>
                <a:gd name="T10" fmla="*/ 60 w 100"/>
                <a:gd name="T11" fmla="*/ 58 h 138"/>
                <a:gd name="T12" fmla="*/ 73 w 100"/>
                <a:gd name="T13" fmla="*/ 63 h 138"/>
                <a:gd name="T14" fmla="*/ 86 w 100"/>
                <a:gd name="T15" fmla="*/ 70 h 138"/>
                <a:gd name="T16" fmla="*/ 96 w 100"/>
                <a:gd name="T17" fmla="*/ 81 h 138"/>
                <a:gd name="T18" fmla="*/ 100 w 100"/>
                <a:gd name="T19" fmla="*/ 97 h 138"/>
                <a:gd name="T20" fmla="*/ 86 w 100"/>
                <a:gd name="T21" fmla="*/ 126 h 138"/>
                <a:gd name="T22" fmla="*/ 50 w 100"/>
                <a:gd name="T23" fmla="*/ 138 h 138"/>
                <a:gd name="T24" fmla="*/ 13 w 100"/>
                <a:gd name="T25" fmla="*/ 127 h 138"/>
                <a:gd name="T26" fmla="*/ 0 w 100"/>
                <a:gd name="T27" fmla="*/ 96 h 138"/>
                <a:gd name="T28" fmla="*/ 35 w 100"/>
                <a:gd name="T29" fmla="*/ 96 h 138"/>
                <a:gd name="T30" fmla="*/ 51 w 100"/>
                <a:gd name="T31" fmla="*/ 112 h 138"/>
                <a:gd name="T32" fmla="*/ 62 w 100"/>
                <a:gd name="T33" fmla="*/ 108 h 138"/>
                <a:gd name="T34" fmla="*/ 66 w 100"/>
                <a:gd name="T35" fmla="*/ 98 h 138"/>
                <a:gd name="T36" fmla="*/ 62 w 100"/>
                <a:gd name="T37" fmla="*/ 90 h 138"/>
                <a:gd name="T38" fmla="*/ 52 w 100"/>
                <a:gd name="T39" fmla="*/ 83 h 138"/>
                <a:gd name="T40" fmla="*/ 40 w 100"/>
                <a:gd name="T41" fmla="*/ 80 h 138"/>
                <a:gd name="T42" fmla="*/ 26 w 100"/>
                <a:gd name="T43" fmla="*/ 75 h 138"/>
                <a:gd name="T44" fmla="*/ 13 w 100"/>
                <a:gd name="T45" fmla="*/ 68 h 138"/>
                <a:gd name="T46" fmla="*/ 3 w 100"/>
                <a:gd name="T47" fmla="*/ 57 h 138"/>
                <a:gd name="T48" fmla="*/ 0 w 100"/>
                <a:gd name="T49" fmla="*/ 41 h 138"/>
                <a:gd name="T50" fmla="*/ 13 w 100"/>
                <a:gd name="T51" fmla="*/ 11 h 138"/>
                <a:gd name="T52" fmla="*/ 48 w 100"/>
                <a:gd name="T53" fmla="*/ 0 h 138"/>
                <a:gd name="T54" fmla="*/ 83 w 100"/>
                <a:gd name="T55" fmla="*/ 10 h 138"/>
                <a:gd name="T56" fmla="*/ 97 w 100"/>
                <a:gd name="T57" fmla="*/ 41 h 138"/>
                <a:gd name="T58" fmla="*/ 62 w 100"/>
                <a:gd name="T59" fmla="*/ 41 h 138"/>
                <a:gd name="T60" fmla="*/ 57 w 100"/>
                <a:gd name="T61" fmla="*/ 30 h 138"/>
                <a:gd name="T62" fmla="*/ 47 w 100"/>
                <a:gd name="T63" fmla="*/ 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138">
                  <a:moveTo>
                    <a:pt x="47" y="26"/>
                  </a:moveTo>
                  <a:cubicBezTo>
                    <a:pt x="43" y="26"/>
                    <a:pt x="40" y="27"/>
                    <a:pt x="37" y="30"/>
                  </a:cubicBezTo>
                  <a:cubicBezTo>
                    <a:pt x="35" y="32"/>
                    <a:pt x="33" y="35"/>
                    <a:pt x="33" y="38"/>
                  </a:cubicBezTo>
                  <a:cubicBezTo>
                    <a:pt x="33" y="42"/>
                    <a:pt x="35" y="46"/>
                    <a:pt x="37" y="48"/>
                  </a:cubicBezTo>
                  <a:cubicBezTo>
                    <a:pt x="40" y="51"/>
                    <a:pt x="42" y="53"/>
                    <a:pt x="47" y="55"/>
                  </a:cubicBezTo>
                  <a:cubicBezTo>
                    <a:pt x="51" y="56"/>
                    <a:pt x="56" y="57"/>
                    <a:pt x="60" y="58"/>
                  </a:cubicBezTo>
                  <a:cubicBezTo>
                    <a:pt x="65" y="60"/>
                    <a:pt x="70" y="61"/>
                    <a:pt x="73" y="63"/>
                  </a:cubicBezTo>
                  <a:cubicBezTo>
                    <a:pt x="78" y="65"/>
                    <a:pt x="82" y="67"/>
                    <a:pt x="86" y="70"/>
                  </a:cubicBezTo>
                  <a:cubicBezTo>
                    <a:pt x="90" y="72"/>
                    <a:pt x="93" y="76"/>
                    <a:pt x="96" y="81"/>
                  </a:cubicBezTo>
                  <a:cubicBezTo>
                    <a:pt x="98" y="86"/>
                    <a:pt x="100" y="91"/>
                    <a:pt x="100" y="97"/>
                  </a:cubicBezTo>
                  <a:cubicBezTo>
                    <a:pt x="100" y="108"/>
                    <a:pt x="95" y="118"/>
                    <a:pt x="86" y="126"/>
                  </a:cubicBezTo>
                  <a:cubicBezTo>
                    <a:pt x="77" y="133"/>
                    <a:pt x="65" y="138"/>
                    <a:pt x="50" y="138"/>
                  </a:cubicBezTo>
                  <a:cubicBezTo>
                    <a:pt x="35" y="138"/>
                    <a:pt x="22" y="135"/>
                    <a:pt x="13" y="127"/>
                  </a:cubicBezTo>
                  <a:cubicBezTo>
                    <a:pt x="5" y="120"/>
                    <a:pt x="0" y="110"/>
                    <a:pt x="0" y="96"/>
                  </a:cubicBezTo>
                  <a:lnTo>
                    <a:pt x="35" y="96"/>
                  </a:lnTo>
                  <a:cubicBezTo>
                    <a:pt x="36" y="107"/>
                    <a:pt x="41" y="112"/>
                    <a:pt x="51" y="112"/>
                  </a:cubicBezTo>
                  <a:cubicBezTo>
                    <a:pt x="56" y="112"/>
                    <a:pt x="60" y="111"/>
                    <a:pt x="62" y="108"/>
                  </a:cubicBezTo>
                  <a:cubicBezTo>
                    <a:pt x="65" y="106"/>
                    <a:pt x="66" y="103"/>
                    <a:pt x="66" y="98"/>
                  </a:cubicBezTo>
                  <a:cubicBezTo>
                    <a:pt x="66" y="95"/>
                    <a:pt x="65" y="91"/>
                    <a:pt x="62" y="90"/>
                  </a:cubicBezTo>
                  <a:cubicBezTo>
                    <a:pt x="60" y="87"/>
                    <a:pt x="57" y="86"/>
                    <a:pt x="52" y="83"/>
                  </a:cubicBezTo>
                  <a:cubicBezTo>
                    <a:pt x="48" y="82"/>
                    <a:pt x="43" y="81"/>
                    <a:pt x="40" y="80"/>
                  </a:cubicBezTo>
                  <a:cubicBezTo>
                    <a:pt x="35" y="78"/>
                    <a:pt x="30" y="77"/>
                    <a:pt x="26" y="75"/>
                  </a:cubicBezTo>
                  <a:cubicBezTo>
                    <a:pt x="21" y="73"/>
                    <a:pt x="17" y="71"/>
                    <a:pt x="13" y="68"/>
                  </a:cubicBezTo>
                  <a:cubicBezTo>
                    <a:pt x="10" y="66"/>
                    <a:pt x="6" y="62"/>
                    <a:pt x="3" y="57"/>
                  </a:cubicBezTo>
                  <a:cubicBezTo>
                    <a:pt x="1" y="52"/>
                    <a:pt x="0" y="47"/>
                    <a:pt x="0" y="41"/>
                  </a:cubicBezTo>
                  <a:cubicBezTo>
                    <a:pt x="0" y="28"/>
                    <a:pt x="5" y="18"/>
                    <a:pt x="13" y="11"/>
                  </a:cubicBezTo>
                  <a:cubicBezTo>
                    <a:pt x="22" y="3"/>
                    <a:pt x="35" y="0"/>
                    <a:pt x="48" y="0"/>
                  </a:cubicBezTo>
                  <a:cubicBezTo>
                    <a:pt x="63" y="0"/>
                    <a:pt x="75" y="3"/>
                    <a:pt x="83" y="10"/>
                  </a:cubicBezTo>
                  <a:cubicBezTo>
                    <a:pt x="92" y="16"/>
                    <a:pt x="97" y="26"/>
                    <a:pt x="97" y="41"/>
                  </a:cubicBezTo>
                  <a:lnTo>
                    <a:pt x="62" y="41"/>
                  </a:lnTo>
                  <a:cubicBezTo>
                    <a:pt x="62" y="36"/>
                    <a:pt x="60" y="32"/>
                    <a:pt x="57" y="30"/>
                  </a:cubicBezTo>
                  <a:cubicBezTo>
                    <a:pt x="55" y="27"/>
                    <a:pt x="51" y="26"/>
                    <a:pt x="47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7" name="Freeform 447">
              <a:extLst>
                <a:ext uri="{FF2B5EF4-FFF2-40B4-BE49-F238E27FC236}">
                  <a16:creationId xmlns:a16="http://schemas.microsoft.com/office/drawing/2014/main" id="{EB663609-D0DD-4CBC-8CD2-9496657677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20076" y="5332413"/>
              <a:ext cx="65088" cy="65088"/>
            </a:xfrm>
            <a:custGeom>
              <a:avLst/>
              <a:gdLst>
                <a:gd name="T0" fmla="*/ 98 w 133"/>
                <a:gd name="T1" fmla="*/ 134 h 134"/>
                <a:gd name="T2" fmla="*/ 90 w 133"/>
                <a:gd name="T3" fmla="*/ 111 h 134"/>
                <a:gd name="T4" fmla="*/ 43 w 133"/>
                <a:gd name="T5" fmla="*/ 111 h 134"/>
                <a:gd name="T6" fmla="*/ 35 w 133"/>
                <a:gd name="T7" fmla="*/ 134 h 134"/>
                <a:gd name="T8" fmla="*/ 0 w 133"/>
                <a:gd name="T9" fmla="*/ 134 h 134"/>
                <a:gd name="T10" fmla="*/ 46 w 133"/>
                <a:gd name="T11" fmla="*/ 0 h 134"/>
                <a:gd name="T12" fmla="*/ 86 w 133"/>
                <a:gd name="T13" fmla="*/ 0 h 134"/>
                <a:gd name="T14" fmla="*/ 133 w 133"/>
                <a:gd name="T15" fmla="*/ 134 h 134"/>
                <a:gd name="T16" fmla="*/ 98 w 133"/>
                <a:gd name="T17" fmla="*/ 134 h 134"/>
                <a:gd name="T18" fmla="*/ 50 w 133"/>
                <a:gd name="T19" fmla="*/ 86 h 134"/>
                <a:gd name="T20" fmla="*/ 83 w 133"/>
                <a:gd name="T21" fmla="*/ 86 h 134"/>
                <a:gd name="T22" fmla="*/ 66 w 133"/>
                <a:gd name="T23" fmla="*/ 39 h 134"/>
                <a:gd name="T24" fmla="*/ 50 w 133"/>
                <a:gd name="T25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34">
                  <a:moveTo>
                    <a:pt x="98" y="134"/>
                  </a:moveTo>
                  <a:lnTo>
                    <a:pt x="90" y="111"/>
                  </a:lnTo>
                  <a:lnTo>
                    <a:pt x="43" y="111"/>
                  </a:lnTo>
                  <a:lnTo>
                    <a:pt x="35" y="134"/>
                  </a:lnTo>
                  <a:lnTo>
                    <a:pt x="0" y="134"/>
                  </a:lnTo>
                  <a:lnTo>
                    <a:pt x="46" y="0"/>
                  </a:lnTo>
                  <a:lnTo>
                    <a:pt x="86" y="0"/>
                  </a:lnTo>
                  <a:lnTo>
                    <a:pt x="133" y="134"/>
                  </a:lnTo>
                  <a:lnTo>
                    <a:pt x="98" y="134"/>
                  </a:lnTo>
                  <a:close/>
                  <a:moveTo>
                    <a:pt x="50" y="86"/>
                  </a:moveTo>
                  <a:lnTo>
                    <a:pt x="83" y="86"/>
                  </a:lnTo>
                  <a:lnTo>
                    <a:pt x="66" y="39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8" name="Freeform 448">
              <a:extLst>
                <a:ext uri="{FF2B5EF4-FFF2-40B4-BE49-F238E27FC236}">
                  <a16:creationId xmlns:a16="http://schemas.microsoft.com/office/drawing/2014/main" id="{309501F3-959C-4005-A819-D56A59E112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93101" y="5332413"/>
              <a:ext cx="58738" cy="65088"/>
            </a:xfrm>
            <a:custGeom>
              <a:avLst/>
              <a:gdLst>
                <a:gd name="T0" fmla="*/ 87 w 120"/>
                <a:gd name="T1" fmla="*/ 0 h 134"/>
                <a:gd name="T2" fmla="*/ 120 w 120"/>
                <a:gd name="T3" fmla="*/ 0 h 134"/>
                <a:gd name="T4" fmla="*/ 120 w 120"/>
                <a:gd name="T5" fmla="*/ 134 h 134"/>
                <a:gd name="T6" fmla="*/ 87 w 120"/>
                <a:gd name="T7" fmla="*/ 134 h 134"/>
                <a:gd name="T8" fmla="*/ 32 w 120"/>
                <a:gd name="T9" fmla="*/ 49 h 134"/>
                <a:gd name="T10" fmla="*/ 32 w 120"/>
                <a:gd name="T11" fmla="*/ 134 h 134"/>
                <a:gd name="T12" fmla="*/ 0 w 120"/>
                <a:gd name="T13" fmla="*/ 134 h 134"/>
                <a:gd name="T14" fmla="*/ 0 w 120"/>
                <a:gd name="T15" fmla="*/ 0 h 134"/>
                <a:gd name="T16" fmla="*/ 32 w 120"/>
                <a:gd name="T17" fmla="*/ 0 h 134"/>
                <a:gd name="T18" fmla="*/ 87 w 120"/>
                <a:gd name="T19" fmla="*/ 85 h 134"/>
                <a:gd name="T20" fmla="*/ 87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87" y="0"/>
                  </a:moveTo>
                  <a:lnTo>
                    <a:pt x="120" y="0"/>
                  </a:lnTo>
                  <a:lnTo>
                    <a:pt x="120" y="134"/>
                  </a:lnTo>
                  <a:lnTo>
                    <a:pt x="87" y="134"/>
                  </a:lnTo>
                  <a:lnTo>
                    <a:pt x="32" y="49"/>
                  </a:lnTo>
                  <a:lnTo>
                    <a:pt x="32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87" y="8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9" name="Freeform 449">
              <a:extLst>
                <a:ext uri="{FF2B5EF4-FFF2-40B4-BE49-F238E27FC236}">
                  <a16:creationId xmlns:a16="http://schemas.microsoft.com/office/drawing/2014/main" id="{A826EECE-0830-4B54-97F8-DA01A2746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1364" y="5332413"/>
              <a:ext cx="50800" cy="65088"/>
            </a:xfrm>
            <a:custGeom>
              <a:avLst/>
              <a:gdLst>
                <a:gd name="T0" fmla="*/ 0 w 105"/>
                <a:gd name="T1" fmla="*/ 25 h 134"/>
                <a:gd name="T2" fmla="*/ 0 w 105"/>
                <a:gd name="T3" fmla="*/ 0 h 134"/>
                <a:gd name="T4" fmla="*/ 105 w 105"/>
                <a:gd name="T5" fmla="*/ 0 h 134"/>
                <a:gd name="T6" fmla="*/ 105 w 105"/>
                <a:gd name="T7" fmla="*/ 25 h 134"/>
                <a:gd name="T8" fmla="*/ 68 w 105"/>
                <a:gd name="T9" fmla="*/ 25 h 134"/>
                <a:gd name="T10" fmla="*/ 68 w 105"/>
                <a:gd name="T11" fmla="*/ 134 h 134"/>
                <a:gd name="T12" fmla="*/ 36 w 105"/>
                <a:gd name="T13" fmla="*/ 134 h 134"/>
                <a:gd name="T14" fmla="*/ 36 w 105"/>
                <a:gd name="T15" fmla="*/ 25 h 134"/>
                <a:gd name="T16" fmla="*/ 0 w 105"/>
                <a:gd name="T17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34">
                  <a:moveTo>
                    <a:pt x="0" y="25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5"/>
                  </a:lnTo>
                  <a:lnTo>
                    <a:pt x="68" y="25"/>
                  </a:lnTo>
                  <a:lnTo>
                    <a:pt x="68" y="134"/>
                  </a:lnTo>
                  <a:lnTo>
                    <a:pt x="36" y="134"/>
                  </a:lnTo>
                  <a:lnTo>
                    <a:pt x="3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0" name="Freeform 450">
              <a:extLst>
                <a:ext uri="{FF2B5EF4-FFF2-40B4-BE49-F238E27FC236}">
                  <a16:creationId xmlns:a16="http://schemas.microsoft.com/office/drawing/2014/main" id="{43920720-58D2-4AC7-9035-368BFB1894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21689" y="5307013"/>
              <a:ext cx="39688" cy="90488"/>
            </a:xfrm>
            <a:custGeom>
              <a:avLst/>
              <a:gdLst>
                <a:gd name="T0" fmla="*/ 81 w 81"/>
                <a:gd name="T1" fmla="*/ 52 h 186"/>
                <a:gd name="T2" fmla="*/ 81 w 81"/>
                <a:gd name="T3" fmla="*/ 77 h 186"/>
                <a:gd name="T4" fmla="*/ 32 w 81"/>
                <a:gd name="T5" fmla="*/ 77 h 186"/>
                <a:gd name="T6" fmla="*/ 32 w 81"/>
                <a:gd name="T7" fmla="*/ 106 h 186"/>
                <a:gd name="T8" fmla="*/ 75 w 81"/>
                <a:gd name="T9" fmla="*/ 106 h 186"/>
                <a:gd name="T10" fmla="*/ 75 w 81"/>
                <a:gd name="T11" fmla="*/ 131 h 186"/>
                <a:gd name="T12" fmla="*/ 32 w 81"/>
                <a:gd name="T13" fmla="*/ 131 h 186"/>
                <a:gd name="T14" fmla="*/ 32 w 81"/>
                <a:gd name="T15" fmla="*/ 161 h 186"/>
                <a:gd name="T16" fmla="*/ 81 w 81"/>
                <a:gd name="T17" fmla="*/ 161 h 186"/>
                <a:gd name="T18" fmla="*/ 81 w 81"/>
                <a:gd name="T19" fmla="*/ 186 h 186"/>
                <a:gd name="T20" fmla="*/ 0 w 81"/>
                <a:gd name="T21" fmla="*/ 186 h 186"/>
                <a:gd name="T22" fmla="*/ 0 w 81"/>
                <a:gd name="T23" fmla="*/ 52 h 186"/>
                <a:gd name="T24" fmla="*/ 81 w 81"/>
                <a:gd name="T25" fmla="*/ 52 h 186"/>
                <a:gd name="T26" fmla="*/ 16 w 81"/>
                <a:gd name="T27" fmla="*/ 22 h 186"/>
                <a:gd name="T28" fmla="*/ 62 w 81"/>
                <a:gd name="T29" fmla="*/ 0 h 186"/>
                <a:gd name="T30" fmla="*/ 62 w 81"/>
                <a:gd name="T31" fmla="*/ 25 h 186"/>
                <a:gd name="T32" fmla="*/ 16 w 81"/>
                <a:gd name="T33" fmla="*/ 43 h 186"/>
                <a:gd name="T34" fmla="*/ 16 w 81"/>
                <a:gd name="T35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186">
                  <a:moveTo>
                    <a:pt x="81" y="52"/>
                  </a:moveTo>
                  <a:lnTo>
                    <a:pt x="81" y="77"/>
                  </a:lnTo>
                  <a:lnTo>
                    <a:pt x="32" y="77"/>
                  </a:lnTo>
                  <a:lnTo>
                    <a:pt x="32" y="106"/>
                  </a:lnTo>
                  <a:lnTo>
                    <a:pt x="75" y="106"/>
                  </a:lnTo>
                  <a:lnTo>
                    <a:pt x="75" y="131"/>
                  </a:lnTo>
                  <a:lnTo>
                    <a:pt x="32" y="131"/>
                  </a:lnTo>
                  <a:lnTo>
                    <a:pt x="32" y="161"/>
                  </a:lnTo>
                  <a:lnTo>
                    <a:pt x="81" y="161"/>
                  </a:lnTo>
                  <a:lnTo>
                    <a:pt x="81" y="186"/>
                  </a:lnTo>
                  <a:lnTo>
                    <a:pt x="0" y="186"/>
                  </a:lnTo>
                  <a:lnTo>
                    <a:pt x="0" y="52"/>
                  </a:lnTo>
                  <a:lnTo>
                    <a:pt x="81" y="52"/>
                  </a:lnTo>
                  <a:close/>
                  <a:moveTo>
                    <a:pt x="16" y="22"/>
                  </a:moveTo>
                  <a:lnTo>
                    <a:pt x="62" y="0"/>
                  </a:lnTo>
                  <a:lnTo>
                    <a:pt x="62" y="25"/>
                  </a:lnTo>
                  <a:lnTo>
                    <a:pt x="16" y="43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1" name="Freeform 451">
              <a:extLst>
                <a:ext uri="{FF2B5EF4-FFF2-40B4-BE49-F238E27FC236}">
                  <a16:creationId xmlns:a16="http://schemas.microsoft.com/office/drawing/2014/main" id="{210659A8-77D7-4358-A94E-3D24F79197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6876" y="5449888"/>
              <a:ext cx="30163" cy="41275"/>
            </a:xfrm>
            <a:custGeom>
              <a:avLst/>
              <a:gdLst>
                <a:gd name="T0" fmla="*/ 52 w 62"/>
                <a:gd name="T1" fmla="*/ 54 h 84"/>
                <a:gd name="T2" fmla="*/ 47 w 62"/>
                <a:gd name="T3" fmla="*/ 69 h 84"/>
                <a:gd name="T4" fmla="*/ 32 w 62"/>
                <a:gd name="T5" fmla="*/ 74 h 84"/>
                <a:gd name="T6" fmla="*/ 17 w 62"/>
                <a:gd name="T7" fmla="*/ 69 h 84"/>
                <a:gd name="T8" fmla="*/ 12 w 62"/>
                <a:gd name="T9" fmla="*/ 54 h 84"/>
                <a:gd name="T10" fmla="*/ 12 w 62"/>
                <a:gd name="T11" fmla="*/ 0 h 84"/>
                <a:gd name="T12" fmla="*/ 0 w 62"/>
                <a:gd name="T13" fmla="*/ 0 h 84"/>
                <a:gd name="T14" fmla="*/ 0 w 62"/>
                <a:gd name="T15" fmla="*/ 54 h 84"/>
                <a:gd name="T16" fmla="*/ 8 w 62"/>
                <a:gd name="T17" fmla="*/ 77 h 84"/>
                <a:gd name="T18" fmla="*/ 31 w 62"/>
                <a:gd name="T19" fmla="*/ 84 h 84"/>
                <a:gd name="T20" fmla="*/ 53 w 62"/>
                <a:gd name="T21" fmla="*/ 77 h 84"/>
                <a:gd name="T22" fmla="*/ 62 w 62"/>
                <a:gd name="T23" fmla="*/ 54 h 84"/>
                <a:gd name="T24" fmla="*/ 62 w 62"/>
                <a:gd name="T25" fmla="*/ 0 h 84"/>
                <a:gd name="T26" fmla="*/ 52 w 62"/>
                <a:gd name="T27" fmla="*/ 0 h 84"/>
                <a:gd name="T28" fmla="*/ 52 w 62"/>
                <a:gd name="T29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84">
                  <a:moveTo>
                    <a:pt x="52" y="54"/>
                  </a:moveTo>
                  <a:cubicBezTo>
                    <a:pt x="52" y="60"/>
                    <a:pt x="51" y="67"/>
                    <a:pt x="47" y="69"/>
                  </a:cubicBezTo>
                  <a:cubicBezTo>
                    <a:pt x="43" y="73"/>
                    <a:pt x="38" y="74"/>
                    <a:pt x="32" y="74"/>
                  </a:cubicBezTo>
                  <a:cubicBezTo>
                    <a:pt x="26" y="74"/>
                    <a:pt x="21" y="73"/>
                    <a:pt x="17" y="69"/>
                  </a:cubicBezTo>
                  <a:cubicBezTo>
                    <a:pt x="13" y="65"/>
                    <a:pt x="12" y="60"/>
                    <a:pt x="12" y="54"/>
                  </a:cubicBezTo>
                  <a:lnTo>
                    <a:pt x="12" y="0"/>
                  </a:lnTo>
                  <a:lnTo>
                    <a:pt x="0" y="0"/>
                  </a:lnTo>
                  <a:lnTo>
                    <a:pt x="0" y="54"/>
                  </a:lnTo>
                  <a:cubicBezTo>
                    <a:pt x="0" y="64"/>
                    <a:pt x="2" y="72"/>
                    <a:pt x="8" y="77"/>
                  </a:cubicBezTo>
                  <a:cubicBezTo>
                    <a:pt x="15" y="82"/>
                    <a:pt x="22" y="84"/>
                    <a:pt x="31" y="84"/>
                  </a:cubicBezTo>
                  <a:cubicBezTo>
                    <a:pt x="40" y="84"/>
                    <a:pt x="47" y="82"/>
                    <a:pt x="53" y="77"/>
                  </a:cubicBezTo>
                  <a:cubicBezTo>
                    <a:pt x="60" y="72"/>
                    <a:pt x="62" y="64"/>
                    <a:pt x="62" y="54"/>
                  </a:cubicBezTo>
                  <a:lnTo>
                    <a:pt x="62" y="0"/>
                  </a:lnTo>
                  <a:lnTo>
                    <a:pt x="52" y="0"/>
                  </a:lnTo>
                  <a:lnTo>
                    <a:pt x="52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2" name="Freeform 452">
              <a:extLst>
                <a:ext uri="{FF2B5EF4-FFF2-40B4-BE49-F238E27FC236}">
                  <a16:creationId xmlns:a16="http://schemas.microsoft.com/office/drawing/2014/main" id="{A01634DC-9360-4CA3-AB55-AD6D268EF4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6564" y="5449888"/>
              <a:ext cx="33338" cy="41275"/>
            </a:xfrm>
            <a:custGeom>
              <a:avLst/>
              <a:gdLst>
                <a:gd name="T0" fmla="*/ 12 w 67"/>
                <a:gd name="T1" fmla="*/ 83 h 83"/>
                <a:gd name="T2" fmla="*/ 12 w 67"/>
                <a:gd name="T3" fmla="*/ 18 h 83"/>
                <a:gd name="T4" fmla="*/ 55 w 67"/>
                <a:gd name="T5" fmla="*/ 83 h 83"/>
                <a:gd name="T6" fmla="*/ 67 w 67"/>
                <a:gd name="T7" fmla="*/ 83 h 83"/>
                <a:gd name="T8" fmla="*/ 67 w 67"/>
                <a:gd name="T9" fmla="*/ 0 h 83"/>
                <a:gd name="T10" fmla="*/ 55 w 67"/>
                <a:gd name="T11" fmla="*/ 0 h 83"/>
                <a:gd name="T12" fmla="*/ 55 w 67"/>
                <a:gd name="T13" fmla="*/ 67 h 83"/>
                <a:gd name="T14" fmla="*/ 12 w 67"/>
                <a:gd name="T15" fmla="*/ 0 h 83"/>
                <a:gd name="T16" fmla="*/ 0 w 67"/>
                <a:gd name="T17" fmla="*/ 0 h 83"/>
                <a:gd name="T18" fmla="*/ 0 w 67"/>
                <a:gd name="T19" fmla="*/ 83 h 83"/>
                <a:gd name="T20" fmla="*/ 12 w 67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3">
                  <a:moveTo>
                    <a:pt x="12" y="83"/>
                  </a:moveTo>
                  <a:lnTo>
                    <a:pt x="12" y="18"/>
                  </a:lnTo>
                  <a:lnTo>
                    <a:pt x="55" y="83"/>
                  </a:lnTo>
                  <a:lnTo>
                    <a:pt x="67" y="83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55" y="6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1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68B1406-A05F-4408-83DD-95CC742361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99426" y="5449888"/>
              <a:ext cx="6350" cy="4127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4" name="Freeform 454">
              <a:extLst>
                <a:ext uri="{FF2B5EF4-FFF2-40B4-BE49-F238E27FC236}">
                  <a16:creationId xmlns:a16="http://schemas.microsoft.com/office/drawing/2014/main" id="{725F1A7F-923A-47F2-92C5-E07A14C78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12126" y="5449888"/>
              <a:ext cx="36513" cy="41275"/>
            </a:xfrm>
            <a:custGeom>
              <a:avLst/>
              <a:gdLst>
                <a:gd name="T0" fmla="*/ 42 w 75"/>
                <a:gd name="T1" fmla="*/ 83 h 83"/>
                <a:gd name="T2" fmla="*/ 75 w 75"/>
                <a:gd name="T3" fmla="*/ 0 h 83"/>
                <a:gd name="T4" fmla="*/ 64 w 75"/>
                <a:gd name="T5" fmla="*/ 0 h 83"/>
                <a:gd name="T6" fmla="*/ 37 w 75"/>
                <a:gd name="T7" fmla="*/ 72 h 83"/>
                <a:gd name="T8" fmla="*/ 11 w 75"/>
                <a:gd name="T9" fmla="*/ 0 h 83"/>
                <a:gd name="T10" fmla="*/ 0 w 75"/>
                <a:gd name="T11" fmla="*/ 0 h 83"/>
                <a:gd name="T12" fmla="*/ 31 w 75"/>
                <a:gd name="T13" fmla="*/ 83 h 83"/>
                <a:gd name="T14" fmla="*/ 42 w 75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3">
                  <a:moveTo>
                    <a:pt x="42" y="83"/>
                  </a:moveTo>
                  <a:lnTo>
                    <a:pt x="75" y="0"/>
                  </a:lnTo>
                  <a:lnTo>
                    <a:pt x="64" y="0"/>
                  </a:lnTo>
                  <a:lnTo>
                    <a:pt x="37" y="7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31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5" name="Freeform 455">
              <a:extLst>
                <a:ext uri="{FF2B5EF4-FFF2-40B4-BE49-F238E27FC236}">
                  <a16:creationId xmlns:a16="http://schemas.microsoft.com/office/drawing/2014/main" id="{136A68C1-F260-4E18-A4DB-26B520EA99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54989" y="5449888"/>
              <a:ext cx="22225" cy="41275"/>
            </a:xfrm>
            <a:custGeom>
              <a:avLst/>
              <a:gdLst>
                <a:gd name="T0" fmla="*/ 11 w 43"/>
                <a:gd name="T1" fmla="*/ 45 h 83"/>
                <a:gd name="T2" fmla="*/ 40 w 43"/>
                <a:gd name="T3" fmla="*/ 45 h 83"/>
                <a:gd name="T4" fmla="*/ 40 w 43"/>
                <a:gd name="T5" fmla="*/ 38 h 83"/>
                <a:gd name="T6" fmla="*/ 11 w 43"/>
                <a:gd name="T7" fmla="*/ 38 h 83"/>
                <a:gd name="T8" fmla="*/ 11 w 43"/>
                <a:gd name="T9" fmla="*/ 9 h 83"/>
                <a:gd name="T10" fmla="*/ 43 w 43"/>
                <a:gd name="T11" fmla="*/ 9 h 83"/>
                <a:gd name="T12" fmla="*/ 43 w 43"/>
                <a:gd name="T13" fmla="*/ 0 h 83"/>
                <a:gd name="T14" fmla="*/ 0 w 43"/>
                <a:gd name="T15" fmla="*/ 0 h 83"/>
                <a:gd name="T16" fmla="*/ 0 w 43"/>
                <a:gd name="T17" fmla="*/ 83 h 83"/>
                <a:gd name="T18" fmla="*/ 43 w 43"/>
                <a:gd name="T19" fmla="*/ 83 h 83"/>
                <a:gd name="T20" fmla="*/ 43 w 43"/>
                <a:gd name="T21" fmla="*/ 74 h 83"/>
                <a:gd name="T22" fmla="*/ 11 w 43"/>
                <a:gd name="T23" fmla="*/ 74 h 83"/>
                <a:gd name="T24" fmla="*/ 11 w 43"/>
                <a:gd name="T25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83">
                  <a:moveTo>
                    <a:pt x="11" y="45"/>
                  </a:moveTo>
                  <a:lnTo>
                    <a:pt x="40" y="45"/>
                  </a:lnTo>
                  <a:lnTo>
                    <a:pt x="40" y="38"/>
                  </a:lnTo>
                  <a:lnTo>
                    <a:pt x="11" y="38"/>
                  </a:lnTo>
                  <a:lnTo>
                    <a:pt x="11" y="9"/>
                  </a:lnTo>
                  <a:lnTo>
                    <a:pt x="43" y="9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43" y="83"/>
                  </a:lnTo>
                  <a:lnTo>
                    <a:pt x="43" y="74"/>
                  </a:lnTo>
                  <a:lnTo>
                    <a:pt x="11" y="74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6" name="Freeform 456">
              <a:extLst>
                <a:ext uri="{FF2B5EF4-FFF2-40B4-BE49-F238E27FC236}">
                  <a16:creationId xmlns:a16="http://schemas.microsoft.com/office/drawing/2014/main" id="{D12776C2-C425-440F-9162-00061F1B2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85151" y="5451475"/>
              <a:ext cx="28575" cy="39688"/>
            </a:xfrm>
            <a:custGeom>
              <a:avLst/>
              <a:gdLst>
                <a:gd name="T0" fmla="*/ 51 w 57"/>
                <a:gd name="T1" fmla="*/ 38 h 82"/>
                <a:gd name="T2" fmla="*/ 56 w 57"/>
                <a:gd name="T3" fmla="*/ 22 h 82"/>
                <a:gd name="T4" fmla="*/ 48 w 57"/>
                <a:gd name="T5" fmla="*/ 6 h 82"/>
                <a:gd name="T6" fmla="*/ 27 w 57"/>
                <a:gd name="T7" fmla="*/ 0 h 82"/>
                <a:gd name="T8" fmla="*/ 0 w 57"/>
                <a:gd name="T9" fmla="*/ 0 h 82"/>
                <a:gd name="T10" fmla="*/ 0 w 57"/>
                <a:gd name="T11" fmla="*/ 82 h 82"/>
                <a:gd name="T12" fmla="*/ 11 w 57"/>
                <a:gd name="T13" fmla="*/ 82 h 82"/>
                <a:gd name="T14" fmla="*/ 11 w 57"/>
                <a:gd name="T15" fmla="*/ 48 h 82"/>
                <a:gd name="T16" fmla="*/ 22 w 57"/>
                <a:gd name="T17" fmla="*/ 48 h 82"/>
                <a:gd name="T18" fmla="*/ 43 w 57"/>
                <a:gd name="T19" fmla="*/ 82 h 82"/>
                <a:gd name="T20" fmla="*/ 57 w 57"/>
                <a:gd name="T21" fmla="*/ 82 h 82"/>
                <a:gd name="T22" fmla="*/ 35 w 57"/>
                <a:gd name="T23" fmla="*/ 47 h 82"/>
                <a:gd name="T24" fmla="*/ 51 w 57"/>
                <a:gd name="T25" fmla="*/ 38 h 82"/>
                <a:gd name="T26" fmla="*/ 12 w 57"/>
                <a:gd name="T27" fmla="*/ 38 h 82"/>
                <a:gd name="T28" fmla="*/ 12 w 57"/>
                <a:gd name="T29" fmla="*/ 7 h 82"/>
                <a:gd name="T30" fmla="*/ 28 w 57"/>
                <a:gd name="T31" fmla="*/ 7 h 82"/>
                <a:gd name="T32" fmla="*/ 46 w 57"/>
                <a:gd name="T33" fmla="*/ 23 h 82"/>
                <a:gd name="T34" fmla="*/ 42 w 57"/>
                <a:gd name="T35" fmla="*/ 35 h 82"/>
                <a:gd name="T36" fmla="*/ 28 w 57"/>
                <a:gd name="T37" fmla="*/ 38 h 82"/>
                <a:gd name="T38" fmla="*/ 12 w 57"/>
                <a:gd name="T3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82">
                  <a:moveTo>
                    <a:pt x="51" y="38"/>
                  </a:moveTo>
                  <a:cubicBezTo>
                    <a:pt x="55" y="33"/>
                    <a:pt x="56" y="28"/>
                    <a:pt x="56" y="22"/>
                  </a:cubicBezTo>
                  <a:cubicBezTo>
                    <a:pt x="56" y="16"/>
                    <a:pt x="53" y="10"/>
                    <a:pt x="48" y="6"/>
                  </a:cubicBezTo>
                  <a:cubicBezTo>
                    <a:pt x="43" y="1"/>
                    <a:pt x="36" y="0"/>
                    <a:pt x="27" y="0"/>
                  </a:cubicBezTo>
                  <a:lnTo>
                    <a:pt x="0" y="0"/>
                  </a:lnTo>
                  <a:lnTo>
                    <a:pt x="0" y="82"/>
                  </a:lnTo>
                  <a:lnTo>
                    <a:pt x="11" y="82"/>
                  </a:lnTo>
                  <a:lnTo>
                    <a:pt x="11" y="48"/>
                  </a:lnTo>
                  <a:lnTo>
                    <a:pt x="22" y="48"/>
                  </a:lnTo>
                  <a:lnTo>
                    <a:pt x="43" y="82"/>
                  </a:lnTo>
                  <a:lnTo>
                    <a:pt x="57" y="82"/>
                  </a:lnTo>
                  <a:lnTo>
                    <a:pt x="35" y="47"/>
                  </a:lnTo>
                  <a:cubicBezTo>
                    <a:pt x="42" y="46"/>
                    <a:pt x="47" y="43"/>
                    <a:pt x="51" y="38"/>
                  </a:cubicBezTo>
                  <a:close/>
                  <a:moveTo>
                    <a:pt x="12" y="38"/>
                  </a:moveTo>
                  <a:lnTo>
                    <a:pt x="12" y="7"/>
                  </a:lnTo>
                  <a:lnTo>
                    <a:pt x="28" y="7"/>
                  </a:lnTo>
                  <a:cubicBezTo>
                    <a:pt x="40" y="7"/>
                    <a:pt x="46" y="12"/>
                    <a:pt x="46" y="23"/>
                  </a:cubicBezTo>
                  <a:cubicBezTo>
                    <a:pt x="46" y="28"/>
                    <a:pt x="45" y="32"/>
                    <a:pt x="42" y="35"/>
                  </a:cubicBezTo>
                  <a:cubicBezTo>
                    <a:pt x="40" y="37"/>
                    <a:pt x="35" y="38"/>
                    <a:pt x="28" y="38"/>
                  </a:cubicBez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7" name="Freeform 457">
              <a:extLst>
                <a:ext uri="{FF2B5EF4-FFF2-40B4-BE49-F238E27FC236}">
                  <a16:creationId xmlns:a16="http://schemas.microsoft.com/office/drawing/2014/main" id="{F67C8C14-7625-4A52-8CF7-90CDCF23CF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20076" y="5449888"/>
              <a:ext cx="26988" cy="42863"/>
            </a:xfrm>
            <a:custGeom>
              <a:avLst/>
              <a:gdLst>
                <a:gd name="T0" fmla="*/ 48 w 56"/>
                <a:gd name="T1" fmla="*/ 43 h 87"/>
                <a:gd name="T2" fmla="*/ 39 w 56"/>
                <a:gd name="T3" fmla="*/ 39 h 87"/>
                <a:gd name="T4" fmla="*/ 29 w 56"/>
                <a:gd name="T5" fmla="*/ 37 h 87"/>
                <a:gd name="T6" fmla="*/ 20 w 56"/>
                <a:gd name="T7" fmla="*/ 34 h 87"/>
                <a:gd name="T8" fmla="*/ 14 w 56"/>
                <a:gd name="T9" fmla="*/ 29 h 87"/>
                <a:gd name="T10" fmla="*/ 11 w 56"/>
                <a:gd name="T11" fmla="*/ 22 h 87"/>
                <a:gd name="T12" fmla="*/ 16 w 56"/>
                <a:gd name="T13" fmla="*/ 12 h 87"/>
                <a:gd name="T14" fmla="*/ 28 w 56"/>
                <a:gd name="T15" fmla="*/ 8 h 87"/>
                <a:gd name="T16" fmla="*/ 39 w 56"/>
                <a:gd name="T17" fmla="*/ 12 h 87"/>
                <a:gd name="T18" fmla="*/ 44 w 56"/>
                <a:gd name="T19" fmla="*/ 20 h 87"/>
                <a:gd name="T20" fmla="*/ 56 w 56"/>
                <a:gd name="T21" fmla="*/ 20 h 87"/>
                <a:gd name="T22" fmla="*/ 48 w 56"/>
                <a:gd name="T23" fmla="*/ 5 h 87"/>
                <a:gd name="T24" fmla="*/ 29 w 56"/>
                <a:gd name="T25" fmla="*/ 0 h 87"/>
                <a:gd name="T26" fmla="*/ 9 w 56"/>
                <a:gd name="T27" fmla="*/ 7 h 87"/>
                <a:gd name="T28" fmla="*/ 1 w 56"/>
                <a:gd name="T29" fmla="*/ 24 h 87"/>
                <a:gd name="T30" fmla="*/ 4 w 56"/>
                <a:gd name="T31" fmla="*/ 35 h 87"/>
                <a:gd name="T32" fmla="*/ 10 w 56"/>
                <a:gd name="T33" fmla="*/ 42 h 87"/>
                <a:gd name="T34" fmla="*/ 19 w 56"/>
                <a:gd name="T35" fmla="*/ 45 h 87"/>
                <a:gd name="T36" fmla="*/ 29 w 56"/>
                <a:gd name="T37" fmla="*/ 48 h 87"/>
                <a:gd name="T38" fmla="*/ 38 w 56"/>
                <a:gd name="T39" fmla="*/ 50 h 87"/>
                <a:gd name="T40" fmla="*/ 44 w 56"/>
                <a:gd name="T41" fmla="*/ 54 h 87"/>
                <a:gd name="T42" fmla="*/ 46 w 56"/>
                <a:gd name="T43" fmla="*/ 63 h 87"/>
                <a:gd name="T44" fmla="*/ 41 w 56"/>
                <a:gd name="T45" fmla="*/ 73 h 87"/>
                <a:gd name="T46" fmla="*/ 29 w 56"/>
                <a:gd name="T47" fmla="*/ 77 h 87"/>
                <a:gd name="T48" fmla="*/ 16 w 56"/>
                <a:gd name="T49" fmla="*/ 73 h 87"/>
                <a:gd name="T50" fmla="*/ 11 w 56"/>
                <a:gd name="T51" fmla="*/ 64 h 87"/>
                <a:gd name="T52" fmla="*/ 0 w 56"/>
                <a:gd name="T53" fmla="*/ 64 h 87"/>
                <a:gd name="T54" fmla="*/ 8 w 56"/>
                <a:gd name="T55" fmla="*/ 80 h 87"/>
                <a:gd name="T56" fmla="*/ 28 w 56"/>
                <a:gd name="T57" fmla="*/ 87 h 87"/>
                <a:gd name="T58" fmla="*/ 48 w 56"/>
                <a:gd name="T59" fmla="*/ 79 h 87"/>
                <a:gd name="T60" fmla="*/ 55 w 56"/>
                <a:gd name="T61" fmla="*/ 63 h 87"/>
                <a:gd name="T62" fmla="*/ 53 w 56"/>
                <a:gd name="T63" fmla="*/ 52 h 87"/>
                <a:gd name="T64" fmla="*/ 48 w 56"/>
                <a:gd name="T65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87">
                  <a:moveTo>
                    <a:pt x="48" y="43"/>
                  </a:moveTo>
                  <a:cubicBezTo>
                    <a:pt x="45" y="42"/>
                    <a:pt x="43" y="40"/>
                    <a:pt x="39" y="39"/>
                  </a:cubicBezTo>
                  <a:cubicBezTo>
                    <a:pt x="35" y="38"/>
                    <a:pt x="33" y="38"/>
                    <a:pt x="29" y="37"/>
                  </a:cubicBezTo>
                  <a:cubicBezTo>
                    <a:pt x="25" y="35"/>
                    <a:pt x="23" y="35"/>
                    <a:pt x="20" y="34"/>
                  </a:cubicBezTo>
                  <a:cubicBezTo>
                    <a:pt x="18" y="33"/>
                    <a:pt x="15" y="32"/>
                    <a:pt x="14" y="29"/>
                  </a:cubicBezTo>
                  <a:cubicBezTo>
                    <a:pt x="13" y="27"/>
                    <a:pt x="11" y="24"/>
                    <a:pt x="11" y="22"/>
                  </a:cubicBezTo>
                  <a:cubicBezTo>
                    <a:pt x="11" y="17"/>
                    <a:pt x="13" y="14"/>
                    <a:pt x="16" y="12"/>
                  </a:cubicBezTo>
                  <a:cubicBezTo>
                    <a:pt x="19" y="9"/>
                    <a:pt x="23" y="8"/>
                    <a:pt x="28" y="8"/>
                  </a:cubicBezTo>
                  <a:cubicBezTo>
                    <a:pt x="33" y="8"/>
                    <a:pt x="36" y="9"/>
                    <a:pt x="39" y="12"/>
                  </a:cubicBezTo>
                  <a:cubicBezTo>
                    <a:pt x="41" y="14"/>
                    <a:pt x="43" y="17"/>
                    <a:pt x="44" y="20"/>
                  </a:cubicBezTo>
                  <a:lnTo>
                    <a:pt x="56" y="20"/>
                  </a:lnTo>
                  <a:cubicBezTo>
                    <a:pt x="55" y="14"/>
                    <a:pt x="53" y="9"/>
                    <a:pt x="48" y="5"/>
                  </a:cubicBezTo>
                  <a:cubicBezTo>
                    <a:pt x="43" y="2"/>
                    <a:pt x="36" y="0"/>
                    <a:pt x="29" y="0"/>
                  </a:cubicBezTo>
                  <a:cubicBezTo>
                    <a:pt x="21" y="0"/>
                    <a:pt x="14" y="3"/>
                    <a:pt x="9" y="7"/>
                  </a:cubicBezTo>
                  <a:cubicBezTo>
                    <a:pt x="4" y="10"/>
                    <a:pt x="1" y="17"/>
                    <a:pt x="1" y="24"/>
                  </a:cubicBezTo>
                  <a:cubicBezTo>
                    <a:pt x="1" y="28"/>
                    <a:pt x="3" y="32"/>
                    <a:pt x="4" y="35"/>
                  </a:cubicBezTo>
                  <a:cubicBezTo>
                    <a:pt x="5" y="38"/>
                    <a:pt x="8" y="40"/>
                    <a:pt x="10" y="42"/>
                  </a:cubicBezTo>
                  <a:cubicBezTo>
                    <a:pt x="13" y="43"/>
                    <a:pt x="15" y="44"/>
                    <a:pt x="19" y="45"/>
                  </a:cubicBezTo>
                  <a:cubicBezTo>
                    <a:pt x="23" y="47"/>
                    <a:pt x="25" y="47"/>
                    <a:pt x="29" y="48"/>
                  </a:cubicBezTo>
                  <a:cubicBezTo>
                    <a:pt x="33" y="49"/>
                    <a:pt x="35" y="49"/>
                    <a:pt x="38" y="50"/>
                  </a:cubicBezTo>
                  <a:cubicBezTo>
                    <a:pt x="40" y="52"/>
                    <a:pt x="43" y="53"/>
                    <a:pt x="44" y="54"/>
                  </a:cubicBezTo>
                  <a:cubicBezTo>
                    <a:pt x="45" y="57"/>
                    <a:pt x="46" y="59"/>
                    <a:pt x="46" y="63"/>
                  </a:cubicBezTo>
                  <a:cubicBezTo>
                    <a:pt x="46" y="67"/>
                    <a:pt x="45" y="69"/>
                    <a:pt x="41" y="73"/>
                  </a:cubicBezTo>
                  <a:cubicBezTo>
                    <a:pt x="39" y="75"/>
                    <a:pt x="34" y="77"/>
                    <a:pt x="29" y="77"/>
                  </a:cubicBezTo>
                  <a:cubicBezTo>
                    <a:pt x="24" y="77"/>
                    <a:pt x="20" y="75"/>
                    <a:pt x="16" y="73"/>
                  </a:cubicBezTo>
                  <a:cubicBezTo>
                    <a:pt x="14" y="70"/>
                    <a:pt x="13" y="68"/>
                    <a:pt x="11" y="64"/>
                  </a:cubicBezTo>
                  <a:lnTo>
                    <a:pt x="0" y="64"/>
                  </a:lnTo>
                  <a:cubicBezTo>
                    <a:pt x="0" y="70"/>
                    <a:pt x="3" y="75"/>
                    <a:pt x="8" y="80"/>
                  </a:cubicBezTo>
                  <a:cubicBezTo>
                    <a:pt x="13" y="84"/>
                    <a:pt x="20" y="87"/>
                    <a:pt x="28" y="87"/>
                  </a:cubicBezTo>
                  <a:cubicBezTo>
                    <a:pt x="36" y="87"/>
                    <a:pt x="43" y="84"/>
                    <a:pt x="48" y="79"/>
                  </a:cubicBezTo>
                  <a:cubicBezTo>
                    <a:pt x="53" y="74"/>
                    <a:pt x="55" y="69"/>
                    <a:pt x="55" y="63"/>
                  </a:cubicBezTo>
                  <a:cubicBezTo>
                    <a:pt x="55" y="59"/>
                    <a:pt x="54" y="55"/>
                    <a:pt x="53" y="52"/>
                  </a:cubicBezTo>
                  <a:cubicBezTo>
                    <a:pt x="53" y="47"/>
                    <a:pt x="50" y="44"/>
                    <a:pt x="48" y="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7F29A9F-E07C-48A4-AB73-329455E2D4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56589" y="5449888"/>
              <a:ext cx="6350" cy="4127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9" name="Freeform 459">
              <a:extLst>
                <a:ext uri="{FF2B5EF4-FFF2-40B4-BE49-F238E27FC236}">
                  <a16:creationId xmlns:a16="http://schemas.microsoft.com/office/drawing/2014/main" id="{56663534-E119-4381-8B49-8CE7E1CD6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9289" y="5449888"/>
              <a:ext cx="26988" cy="41275"/>
            </a:xfrm>
            <a:custGeom>
              <a:avLst/>
              <a:gdLst>
                <a:gd name="T0" fmla="*/ 33 w 54"/>
                <a:gd name="T1" fmla="*/ 9 h 83"/>
                <a:gd name="T2" fmla="*/ 54 w 54"/>
                <a:gd name="T3" fmla="*/ 9 h 83"/>
                <a:gd name="T4" fmla="*/ 54 w 54"/>
                <a:gd name="T5" fmla="*/ 0 h 83"/>
                <a:gd name="T6" fmla="*/ 0 w 54"/>
                <a:gd name="T7" fmla="*/ 0 h 83"/>
                <a:gd name="T8" fmla="*/ 0 w 54"/>
                <a:gd name="T9" fmla="*/ 9 h 83"/>
                <a:gd name="T10" fmla="*/ 22 w 54"/>
                <a:gd name="T11" fmla="*/ 9 h 83"/>
                <a:gd name="T12" fmla="*/ 22 w 54"/>
                <a:gd name="T13" fmla="*/ 83 h 83"/>
                <a:gd name="T14" fmla="*/ 33 w 54"/>
                <a:gd name="T15" fmla="*/ 83 h 83"/>
                <a:gd name="T16" fmla="*/ 33 w 54"/>
                <a:gd name="T17" fmla="*/ 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83">
                  <a:moveTo>
                    <a:pt x="33" y="9"/>
                  </a:moveTo>
                  <a:lnTo>
                    <a:pt x="54" y="9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2" y="9"/>
                  </a:lnTo>
                  <a:lnTo>
                    <a:pt x="22" y="83"/>
                  </a:lnTo>
                  <a:lnTo>
                    <a:pt x="33" y="83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0" name="Freeform 460">
              <a:extLst>
                <a:ext uri="{FF2B5EF4-FFF2-40B4-BE49-F238E27FC236}">
                  <a16:creationId xmlns:a16="http://schemas.microsoft.com/office/drawing/2014/main" id="{30B74159-6672-4AA1-8EEF-1DA92237F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4214" y="5449888"/>
              <a:ext cx="20638" cy="41275"/>
            </a:xfrm>
            <a:custGeom>
              <a:avLst/>
              <a:gdLst>
                <a:gd name="T0" fmla="*/ 10 w 44"/>
                <a:gd name="T1" fmla="*/ 45 h 83"/>
                <a:gd name="T2" fmla="*/ 40 w 44"/>
                <a:gd name="T3" fmla="*/ 45 h 83"/>
                <a:gd name="T4" fmla="*/ 40 w 44"/>
                <a:gd name="T5" fmla="*/ 38 h 83"/>
                <a:gd name="T6" fmla="*/ 10 w 44"/>
                <a:gd name="T7" fmla="*/ 38 h 83"/>
                <a:gd name="T8" fmla="*/ 10 w 44"/>
                <a:gd name="T9" fmla="*/ 9 h 83"/>
                <a:gd name="T10" fmla="*/ 44 w 44"/>
                <a:gd name="T11" fmla="*/ 9 h 83"/>
                <a:gd name="T12" fmla="*/ 44 w 44"/>
                <a:gd name="T13" fmla="*/ 0 h 83"/>
                <a:gd name="T14" fmla="*/ 0 w 44"/>
                <a:gd name="T15" fmla="*/ 0 h 83"/>
                <a:gd name="T16" fmla="*/ 0 w 44"/>
                <a:gd name="T17" fmla="*/ 83 h 83"/>
                <a:gd name="T18" fmla="*/ 44 w 44"/>
                <a:gd name="T19" fmla="*/ 83 h 83"/>
                <a:gd name="T20" fmla="*/ 44 w 44"/>
                <a:gd name="T21" fmla="*/ 74 h 83"/>
                <a:gd name="T22" fmla="*/ 10 w 44"/>
                <a:gd name="T23" fmla="*/ 74 h 83"/>
                <a:gd name="T24" fmla="*/ 10 w 44"/>
                <a:gd name="T25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3">
                  <a:moveTo>
                    <a:pt x="10" y="45"/>
                  </a:moveTo>
                  <a:lnTo>
                    <a:pt x="40" y="45"/>
                  </a:lnTo>
                  <a:lnTo>
                    <a:pt x="40" y="38"/>
                  </a:lnTo>
                  <a:lnTo>
                    <a:pt x="10" y="38"/>
                  </a:lnTo>
                  <a:lnTo>
                    <a:pt x="10" y="9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44" y="83"/>
                  </a:lnTo>
                  <a:lnTo>
                    <a:pt x="44" y="74"/>
                  </a:lnTo>
                  <a:lnTo>
                    <a:pt x="10" y="74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1" name="Freeform 461">
              <a:extLst>
                <a:ext uri="{FF2B5EF4-FFF2-40B4-BE49-F238E27FC236}">
                  <a16:creationId xmlns:a16="http://schemas.microsoft.com/office/drawing/2014/main" id="{B5A56462-B183-432C-B1F2-B472E5BC90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7389" y="5437188"/>
              <a:ext cx="12700" cy="9525"/>
            </a:xfrm>
            <a:custGeom>
              <a:avLst/>
              <a:gdLst>
                <a:gd name="T0" fmla="*/ 26 w 26"/>
                <a:gd name="T1" fmla="*/ 0 h 22"/>
                <a:gd name="T2" fmla="*/ 0 w 26"/>
                <a:gd name="T3" fmla="*/ 15 h 22"/>
                <a:gd name="T4" fmla="*/ 0 w 26"/>
                <a:gd name="T5" fmla="*/ 22 h 22"/>
                <a:gd name="T6" fmla="*/ 26 w 26"/>
                <a:gd name="T7" fmla="*/ 10 h 22"/>
                <a:gd name="T8" fmla="*/ 26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26" y="0"/>
                  </a:moveTo>
                  <a:lnTo>
                    <a:pt x="0" y="15"/>
                  </a:lnTo>
                  <a:lnTo>
                    <a:pt x="0" y="22"/>
                  </a:lnTo>
                  <a:lnTo>
                    <a:pt x="26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2" name="Freeform 462">
              <a:extLst>
                <a:ext uri="{FF2B5EF4-FFF2-40B4-BE49-F238E27FC236}">
                  <a16:creationId xmlns:a16="http://schemas.microsoft.com/office/drawing/2014/main" id="{D975EDD8-3781-48A7-B908-A4DB5496D0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50251" y="5449888"/>
              <a:ext cx="33338" cy="41275"/>
            </a:xfrm>
            <a:custGeom>
              <a:avLst/>
              <a:gdLst>
                <a:gd name="T0" fmla="*/ 27 w 69"/>
                <a:gd name="T1" fmla="*/ 0 h 83"/>
                <a:gd name="T2" fmla="*/ 0 w 69"/>
                <a:gd name="T3" fmla="*/ 0 h 83"/>
                <a:gd name="T4" fmla="*/ 0 w 69"/>
                <a:gd name="T5" fmla="*/ 83 h 83"/>
                <a:gd name="T6" fmla="*/ 27 w 69"/>
                <a:gd name="T7" fmla="*/ 83 h 83"/>
                <a:gd name="T8" fmla="*/ 58 w 69"/>
                <a:gd name="T9" fmla="*/ 72 h 83"/>
                <a:gd name="T10" fmla="*/ 69 w 69"/>
                <a:gd name="T11" fmla="*/ 42 h 83"/>
                <a:gd name="T12" fmla="*/ 58 w 69"/>
                <a:gd name="T13" fmla="*/ 12 h 83"/>
                <a:gd name="T14" fmla="*/ 27 w 69"/>
                <a:gd name="T15" fmla="*/ 0 h 83"/>
                <a:gd name="T16" fmla="*/ 52 w 69"/>
                <a:gd name="T17" fmla="*/ 67 h 83"/>
                <a:gd name="T18" fmla="*/ 28 w 69"/>
                <a:gd name="T19" fmla="*/ 75 h 83"/>
                <a:gd name="T20" fmla="*/ 13 w 69"/>
                <a:gd name="T21" fmla="*/ 75 h 83"/>
                <a:gd name="T22" fmla="*/ 13 w 69"/>
                <a:gd name="T23" fmla="*/ 10 h 83"/>
                <a:gd name="T24" fmla="*/ 28 w 69"/>
                <a:gd name="T25" fmla="*/ 10 h 83"/>
                <a:gd name="T26" fmla="*/ 52 w 69"/>
                <a:gd name="T27" fmla="*/ 19 h 83"/>
                <a:gd name="T28" fmla="*/ 60 w 69"/>
                <a:gd name="T29" fmla="*/ 43 h 83"/>
                <a:gd name="T30" fmla="*/ 52 w 69"/>
                <a:gd name="T31" fmla="*/ 6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83">
                  <a:moveTo>
                    <a:pt x="27" y="0"/>
                  </a:moveTo>
                  <a:lnTo>
                    <a:pt x="0" y="0"/>
                  </a:lnTo>
                  <a:lnTo>
                    <a:pt x="0" y="83"/>
                  </a:lnTo>
                  <a:lnTo>
                    <a:pt x="27" y="83"/>
                  </a:lnTo>
                  <a:cubicBezTo>
                    <a:pt x="40" y="83"/>
                    <a:pt x="50" y="79"/>
                    <a:pt x="58" y="72"/>
                  </a:cubicBezTo>
                  <a:cubicBezTo>
                    <a:pt x="65" y="64"/>
                    <a:pt x="69" y="54"/>
                    <a:pt x="69" y="42"/>
                  </a:cubicBezTo>
                  <a:cubicBezTo>
                    <a:pt x="69" y="29"/>
                    <a:pt x="65" y="19"/>
                    <a:pt x="58" y="12"/>
                  </a:cubicBezTo>
                  <a:cubicBezTo>
                    <a:pt x="52" y="4"/>
                    <a:pt x="40" y="0"/>
                    <a:pt x="27" y="0"/>
                  </a:cubicBezTo>
                  <a:close/>
                  <a:moveTo>
                    <a:pt x="52" y="67"/>
                  </a:moveTo>
                  <a:cubicBezTo>
                    <a:pt x="47" y="73"/>
                    <a:pt x="38" y="75"/>
                    <a:pt x="28" y="75"/>
                  </a:cubicBezTo>
                  <a:lnTo>
                    <a:pt x="13" y="75"/>
                  </a:lnTo>
                  <a:lnTo>
                    <a:pt x="13" y="10"/>
                  </a:lnTo>
                  <a:lnTo>
                    <a:pt x="28" y="10"/>
                  </a:lnTo>
                  <a:cubicBezTo>
                    <a:pt x="38" y="10"/>
                    <a:pt x="47" y="13"/>
                    <a:pt x="52" y="19"/>
                  </a:cubicBezTo>
                  <a:cubicBezTo>
                    <a:pt x="57" y="25"/>
                    <a:pt x="60" y="33"/>
                    <a:pt x="60" y="43"/>
                  </a:cubicBezTo>
                  <a:cubicBezTo>
                    <a:pt x="59" y="53"/>
                    <a:pt x="57" y="60"/>
                    <a:pt x="52" y="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3" name="Freeform 463">
              <a:extLst>
                <a:ext uri="{FF2B5EF4-FFF2-40B4-BE49-F238E27FC236}">
                  <a16:creationId xmlns:a16="http://schemas.microsoft.com/office/drawing/2014/main" id="{1BAAFA19-9274-4EF7-8333-D6EF204FD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88351" y="5445125"/>
              <a:ext cx="6350" cy="11113"/>
            </a:xfrm>
            <a:custGeom>
              <a:avLst/>
              <a:gdLst>
                <a:gd name="T0" fmla="*/ 0 w 12"/>
                <a:gd name="T1" fmla="*/ 1 h 25"/>
                <a:gd name="T2" fmla="*/ 0 w 12"/>
                <a:gd name="T3" fmla="*/ 11 h 25"/>
                <a:gd name="T4" fmla="*/ 6 w 12"/>
                <a:gd name="T5" fmla="*/ 11 h 25"/>
                <a:gd name="T6" fmla="*/ 6 w 12"/>
                <a:gd name="T7" fmla="*/ 14 h 25"/>
                <a:gd name="T8" fmla="*/ 0 w 12"/>
                <a:gd name="T9" fmla="*/ 20 h 25"/>
                <a:gd name="T10" fmla="*/ 0 w 12"/>
                <a:gd name="T11" fmla="*/ 25 h 25"/>
                <a:gd name="T12" fmla="*/ 12 w 12"/>
                <a:gd name="T13" fmla="*/ 11 h 25"/>
                <a:gd name="T14" fmla="*/ 11 w 12"/>
                <a:gd name="T15" fmla="*/ 0 h 25"/>
                <a:gd name="T16" fmla="*/ 0 w 12"/>
                <a:gd name="T17" fmla="*/ 0 h 25"/>
                <a:gd name="T18" fmla="*/ 0 w 12"/>
                <a:gd name="T1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25">
                  <a:moveTo>
                    <a:pt x="0" y="1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6" y="14"/>
                  </a:lnTo>
                  <a:cubicBezTo>
                    <a:pt x="6" y="18"/>
                    <a:pt x="4" y="20"/>
                    <a:pt x="0" y="20"/>
                  </a:cubicBezTo>
                  <a:lnTo>
                    <a:pt x="0" y="25"/>
                  </a:lnTo>
                  <a:cubicBezTo>
                    <a:pt x="9" y="25"/>
                    <a:pt x="12" y="20"/>
                    <a:pt x="12" y="11"/>
                  </a:cubicBezTo>
                  <a:cubicBezTo>
                    <a:pt x="12" y="9"/>
                    <a:pt x="12" y="5"/>
                    <a:pt x="1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4" name="Freeform 464">
              <a:extLst>
                <a:ext uri="{FF2B5EF4-FFF2-40B4-BE49-F238E27FC236}">
                  <a16:creationId xmlns:a16="http://schemas.microsoft.com/office/drawing/2014/main" id="{974B127A-7012-4877-B431-76E07E7B82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99464" y="5449888"/>
              <a:ext cx="34925" cy="41275"/>
            </a:xfrm>
            <a:custGeom>
              <a:avLst/>
              <a:gdLst>
                <a:gd name="T0" fmla="*/ 30 w 71"/>
                <a:gd name="T1" fmla="*/ 0 h 83"/>
                <a:gd name="T2" fmla="*/ 0 w 71"/>
                <a:gd name="T3" fmla="*/ 83 h 83"/>
                <a:gd name="T4" fmla="*/ 11 w 71"/>
                <a:gd name="T5" fmla="*/ 83 h 83"/>
                <a:gd name="T6" fmla="*/ 18 w 71"/>
                <a:gd name="T7" fmla="*/ 64 h 83"/>
                <a:gd name="T8" fmla="*/ 54 w 71"/>
                <a:gd name="T9" fmla="*/ 64 h 83"/>
                <a:gd name="T10" fmla="*/ 60 w 71"/>
                <a:gd name="T11" fmla="*/ 83 h 83"/>
                <a:gd name="T12" fmla="*/ 71 w 71"/>
                <a:gd name="T13" fmla="*/ 83 h 83"/>
                <a:gd name="T14" fmla="*/ 41 w 71"/>
                <a:gd name="T15" fmla="*/ 0 h 83"/>
                <a:gd name="T16" fmla="*/ 30 w 71"/>
                <a:gd name="T17" fmla="*/ 0 h 83"/>
                <a:gd name="T18" fmla="*/ 20 w 71"/>
                <a:gd name="T19" fmla="*/ 57 h 83"/>
                <a:gd name="T20" fmla="*/ 35 w 71"/>
                <a:gd name="T21" fmla="*/ 14 h 83"/>
                <a:gd name="T22" fmla="*/ 50 w 71"/>
                <a:gd name="T23" fmla="*/ 57 h 83"/>
                <a:gd name="T24" fmla="*/ 20 w 71"/>
                <a:gd name="T25" fmla="*/ 5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3">
                  <a:moveTo>
                    <a:pt x="30" y="0"/>
                  </a:moveTo>
                  <a:lnTo>
                    <a:pt x="0" y="83"/>
                  </a:lnTo>
                  <a:lnTo>
                    <a:pt x="11" y="83"/>
                  </a:lnTo>
                  <a:lnTo>
                    <a:pt x="18" y="64"/>
                  </a:lnTo>
                  <a:lnTo>
                    <a:pt x="54" y="64"/>
                  </a:lnTo>
                  <a:lnTo>
                    <a:pt x="60" y="83"/>
                  </a:lnTo>
                  <a:lnTo>
                    <a:pt x="71" y="83"/>
                  </a:lnTo>
                  <a:lnTo>
                    <a:pt x="41" y="0"/>
                  </a:lnTo>
                  <a:lnTo>
                    <a:pt x="30" y="0"/>
                  </a:lnTo>
                  <a:close/>
                  <a:moveTo>
                    <a:pt x="20" y="57"/>
                  </a:moveTo>
                  <a:lnTo>
                    <a:pt x="35" y="14"/>
                  </a:lnTo>
                  <a:lnTo>
                    <a:pt x="50" y="57"/>
                  </a:lnTo>
                  <a:lnTo>
                    <a:pt x="20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5" name="Freeform 465">
              <a:extLst>
                <a:ext uri="{FF2B5EF4-FFF2-40B4-BE49-F238E27FC236}">
                  <a16:creationId xmlns:a16="http://schemas.microsoft.com/office/drawing/2014/main" id="{B33D9832-A851-4A5C-AA69-C8519F0253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40739" y="5449888"/>
              <a:ext cx="33338" cy="41275"/>
            </a:xfrm>
            <a:custGeom>
              <a:avLst/>
              <a:gdLst>
                <a:gd name="T0" fmla="*/ 12 w 67"/>
                <a:gd name="T1" fmla="*/ 83 h 83"/>
                <a:gd name="T2" fmla="*/ 12 w 67"/>
                <a:gd name="T3" fmla="*/ 18 h 83"/>
                <a:gd name="T4" fmla="*/ 55 w 67"/>
                <a:gd name="T5" fmla="*/ 83 h 83"/>
                <a:gd name="T6" fmla="*/ 67 w 67"/>
                <a:gd name="T7" fmla="*/ 83 h 83"/>
                <a:gd name="T8" fmla="*/ 67 w 67"/>
                <a:gd name="T9" fmla="*/ 0 h 83"/>
                <a:gd name="T10" fmla="*/ 55 w 67"/>
                <a:gd name="T11" fmla="*/ 0 h 83"/>
                <a:gd name="T12" fmla="*/ 55 w 67"/>
                <a:gd name="T13" fmla="*/ 67 h 83"/>
                <a:gd name="T14" fmla="*/ 12 w 67"/>
                <a:gd name="T15" fmla="*/ 0 h 83"/>
                <a:gd name="T16" fmla="*/ 0 w 67"/>
                <a:gd name="T17" fmla="*/ 0 h 83"/>
                <a:gd name="T18" fmla="*/ 0 w 67"/>
                <a:gd name="T19" fmla="*/ 83 h 83"/>
                <a:gd name="T20" fmla="*/ 12 w 67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3">
                  <a:moveTo>
                    <a:pt x="12" y="83"/>
                  </a:moveTo>
                  <a:lnTo>
                    <a:pt x="12" y="18"/>
                  </a:lnTo>
                  <a:lnTo>
                    <a:pt x="55" y="83"/>
                  </a:lnTo>
                  <a:lnTo>
                    <a:pt x="67" y="83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55" y="6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1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6" name="Freeform 466">
              <a:extLst>
                <a:ext uri="{FF2B5EF4-FFF2-40B4-BE49-F238E27FC236}">
                  <a16:creationId xmlns:a16="http://schemas.microsoft.com/office/drawing/2014/main" id="{D82EBCCA-B811-4ABC-947D-59C7A99F2F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82014" y="5449888"/>
              <a:ext cx="41275" cy="41275"/>
            </a:xfrm>
            <a:custGeom>
              <a:avLst/>
              <a:gdLst>
                <a:gd name="T0" fmla="*/ 36 w 84"/>
                <a:gd name="T1" fmla="*/ 48 h 85"/>
                <a:gd name="T2" fmla="*/ 70 w 84"/>
                <a:gd name="T3" fmla="*/ 48 h 85"/>
                <a:gd name="T4" fmla="*/ 61 w 84"/>
                <a:gd name="T5" fmla="*/ 68 h 85"/>
                <a:gd name="T6" fmla="*/ 40 w 84"/>
                <a:gd name="T7" fmla="*/ 75 h 85"/>
                <a:gd name="T8" fmla="*/ 19 w 84"/>
                <a:gd name="T9" fmla="*/ 66 h 85"/>
                <a:gd name="T10" fmla="*/ 10 w 84"/>
                <a:gd name="T11" fmla="*/ 43 h 85"/>
                <a:gd name="T12" fmla="*/ 19 w 84"/>
                <a:gd name="T13" fmla="*/ 19 h 85"/>
                <a:gd name="T14" fmla="*/ 41 w 84"/>
                <a:gd name="T15" fmla="*/ 10 h 85"/>
                <a:gd name="T16" fmla="*/ 66 w 84"/>
                <a:gd name="T17" fmla="*/ 24 h 85"/>
                <a:gd name="T18" fmla="*/ 80 w 84"/>
                <a:gd name="T19" fmla="*/ 24 h 85"/>
                <a:gd name="T20" fmla="*/ 65 w 84"/>
                <a:gd name="T21" fmla="*/ 6 h 85"/>
                <a:gd name="T22" fmla="*/ 43 w 84"/>
                <a:gd name="T23" fmla="*/ 0 h 85"/>
                <a:gd name="T24" fmla="*/ 13 w 84"/>
                <a:gd name="T25" fmla="*/ 13 h 85"/>
                <a:gd name="T26" fmla="*/ 0 w 84"/>
                <a:gd name="T27" fmla="*/ 43 h 85"/>
                <a:gd name="T28" fmla="*/ 13 w 84"/>
                <a:gd name="T29" fmla="*/ 73 h 85"/>
                <a:gd name="T30" fmla="*/ 41 w 84"/>
                <a:gd name="T31" fmla="*/ 85 h 85"/>
                <a:gd name="T32" fmla="*/ 70 w 84"/>
                <a:gd name="T33" fmla="*/ 75 h 85"/>
                <a:gd name="T34" fmla="*/ 84 w 84"/>
                <a:gd name="T35" fmla="*/ 49 h 85"/>
                <a:gd name="T36" fmla="*/ 84 w 84"/>
                <a:gd name="T37" fmla="*/ 40 h 85"/>
                <a:gd name="T38" fmla="*/ 38 w 84"/>
                <a:gd name="T39" fmla="*/ 40 h 85"/>
                <a:gd name="T40" fmla="*/ 38 w 84"/>
                <a:gd name="T41" fmla="*/ 48 h 85"/>
                <a:gd name="T42" fmla="*/ 36 w 84"/>
                <a:gd name="T43" fmla="*/ 4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" h="85">
                  <a:moveTo>
                    <a:pt x="36" y="48"/>
                  </a:moveTo>
                  <a:lnTo>
                    <a:pt x="70" y="48"/>
                  </a:lnTo>
                  <a:cubicBezTo>
                    <a:pt x="69" y="56"/>
                    <a:pt x="66" y="63"/>
                    <a:pt x="61" y="68"/>
                  </a:cubicBezTo>
                  <a:cubicBezTo>
                    <a:pt x="56" y="73"/>
                    <a:pt x="49" y="75"/>
                    <a:pt x="40" y="75"/>
                  </a:cubicBezTo>
                  <a:cubicBezTo>
                    <a:pt x="31" y="75"/>
                    <a:pt x="24" y="73"/>
                    <a:pt x="19" y="66"/>
                  </a:cubicBezTo>
                  <a:cubicBezTo>
                    <a:pt x="13" y="60"/>
                    <a:pt x="10" y="53"/>
                    <a:pt x="10" y="43"/>
                  </a:cubicBezTo>
                  <a:cubicBezTo>
                    <a:pt x="10" y="33"/>
                    <a:pt x="13" y="25"/>
                    <a:pt x="19" y="19"/>
                  </a:cubicBezTo>
                  <a:cubicBezTo>
                    <a:pt x="25" y="13"/>
                    <a:pt x="33" y="10"/>
                    <a:pt x="41" y="10"/>
                  </a:cubicBezTo>
                  <a:cubicBezTo>
                    <a:pt x="53" y="10"/>
                    <a:pt x="61" y="15"/>
                    <a:pt x="66" y="24"/>
                  </a:cubicBezTo>
                  <a:lnTo>
                    <a:pt x="80" y="24"/>
                  </a:lnTo>
                  <a:cubicBezTo>
                    <a:pt x="76" y="16"/>
                    <a:pt x="71" y="10"/>
                    <a:pt x="65" y="6"/>
                  </a:cubicBezTo>
                  <a:cubicBezTo>
                    <a:pt x="59" y="3"/>
                    <a:pt x="50" y="0"/>
                    <a:pt x="43" y="0"/>
                  </a:cubicBezTo>
                  <a:cubicBezTo>
                    <a:pt x="31" y="0"/>
                    <a:pt x="21" y="4"/>
                    <a:pt x="13" y="13"/>
                  </a:cubicBezTo>
                  <a:cubicBezTo>
                    <a:pt x="4" y="20"/>
                    <a:pt x="0" y="30"/>
                    <a:pt x="0" y="43"/>
                  </a:cubicBezTo>
                  <a:cubicBezTo>
                    <a:pt x="0" y="55"/>
                    <a:pt x="4" y="65"/>
                    <a:pt x="13" y="73"/>
                  </a:cubicBezTo>
                  <a:cubicBezTo>
                    <a:pt x="21" y="80"/>
                    <a:pt x="30" y="85"/>
                    <a:pt x="41" y="85"/>
                  </a:cubicBezTo>
                  <a:cubicBezTo>
                    <a:pt x="53" y="85"/>
                    <a:pt x="63" y="81"/>
                    <a:pt x="70" y="75"/>
                  </a:cubicBezTo>
                  <a:cubicBezTo>
                    <a:pt x="78" y="68"/>
                    <a:pt x="83" y="59"/>
                    <a:pt x="84" y="49"/>
                  </a:cubicBezTo>
                  <a:lnTo>
                    <a:pt x="84" y="40"/>
                  </a:lnTo>
                  <a:lnTo>
                    <a:pt x="38" y="40"/>
                  </a:lnTo>
                  <a:lnTo>
                    <a:pt x="38" y="48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7" name="Freeform 467">
              <a:extLst>
                <a:ext uri="{FF2B5EF4-FFF2-40B4-BE49-F238E27FC236}">
                  <a16:creationId xmlns:a16="http://schemas.microsoft.com/office/drawing/2014/main" id="{AFD6CD71-B399-4832-AF5A-6EAB9C0082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1226" y="5449888"/>
              <a:ext cx="20638" cy="41275"/>
            </a:xfrm>
            <a:custGeom>
              <a:avLst/>
              <a:gdLst>
                <a:gd name="T0" fmla="*/ 11 w 44"/>
                <a:gd name="T1" fmla="*/ 45 h 83"/>
                <a:gd name="T2" fmla="*/ 40 w 44"/>
                <a:gd name="T3" fmla="*/ 45 h 83"/>
                <a:gd name="T4" fmla="*/ 40 w 44"/>
                <a:gd name="T5" fmla="*/ 38 h 83"/>
                <a:gd name="T6" fmla="*/ 11 w 44"/>
                <a:gd name="T7" fmla="*/ 38 h 83"/>
                <a:gd name="T8" fmla="*/ 11 w 44"/>
                <a:gd name="T9" fmla="*/ 9 h 83"/>
                <a:gd name="T10" fmla="*/ 44 w 44"/>
                <a:gd name="T11" fmla="*/ 9 h 83"/>
                <a:gd name="T12" fmla="*/ 44 w 44"/>
                <a:gd name="T13" fmla="*/ 0 h 83"/>
                <a:gd name="T14" fmla="*/ 0 w 44"/>
                <a:gd name="T15" fmla="*/ 0 h 83"/>
                <a:gd name="T16" fmla="*/ 0 w 44"/>
                <a:gd name="T17" fmla="*/ 83 h 83"/>
                <a:gd name="T18" fmla="*/ 44 w 44"/>
                <a:gd name="T19" fmla="*/ 83 h 83"/>
                <a:gd name="T20" fmla="*/ 44 w 44"/>
                <a:gd name="T21" fmla="*/ 74 h 83"/>
                <a:gd name="T22" fmla="*/ 11 w 44"/>
                <a:gd name="T23" fmla="*/ 74 h 83"/>
                <a:gd name="T24" fmla="*/ 11 w 44"/>
                <a:gd name="T25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3">
                  <a:moveTo>
                    <a:pt x="11" y="45"/>
                  </a:moveTo>
                  <a:lnTo>
                    <a:pt x="40" y="45"/>
                  </a:lnTo>
                  <a:lnTo>
                    <a:pt x="40" y="38"/>
                  </a:lnTo>
                  <a:lnTo>
                    <a:pt x="11" y="38"/>
                  </a:lnTo>
                  <a:lnTo>
                    <a:pt x="11" y="9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44" y="83"/>
                  </a:lnTo>
                  <a:lnTo>
                    <a:pt x="44" y="74"/>
                  </a:lnTo>
                  <a:lnTo>
                    <a:pt x="11" y="74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8" name="Freeform 468">
              <a:extLst>
                <a:ext uri="{FF2B5EF4-FFF2-40B4-BE49-F238E27FC236}">
                  <a16:creationId xmlns:a16="http://schemas.microsoft.com/office/drawing/2014/main" id="{2E17D115-2FBE-4E3C-8795-4407B3B3C9E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59801" y="5451475"/>
              <a:ext cx="28575" cy="39688"/>
            </a:xfrm>
            <a:custGeom>
              <a:avLst/>
              <a:gdLst>
                <a:gd name="T0" fmla="*/ 50 w 58"/>
                <a:gd name="T1" fmla="*/ 38 h 82"/>
                <a:gd name="T2" fmla="*/ 55 w 58"/>
                <a:gd name="T3" fmla="*/ 22 h 82"/>
                <a:gd name="T4" fmla="*/ 48 w 58"/>
                <a:gd name="T5" fmla="*/ 6 h 82"/>
                <a:gd name="T6" fmla="*/ 26 w 58"/>
                <a:gd name="T7" fmla="*/ 0 h 82"/>
                <a:gd name="T8" fmla="*/ 0 w 58"/>
                <a:gd name="T9" fmla="*/ 0 h 82"/>
                <a:gd name="T10" fmla="*/ 0 w 58"/>
                <a:gd name="T11" fmla="*/ 82 h 82"/>
                <a:gd name="T12" fmla="*/ 11 w 58"/>
                <a:gd name="T13" fmla="*/ 82 h 82"/>
                <a:gd name="T14" fmla="*/ 11 w 58"/>
                <a:gd name="T15" fmla="*/ 48 h 82"/>
                <a:gd name="T16" fmla="*/ 23 w 58"/>
                <a:gd name="T17" fmla="*/ 48 h 82"/>
                <a:gd name="T18" fmla="*/ 44 w 58"/>
                <a:gd name="T19" fmla="*/ 82 h 82"/>
                <a:gd name="T20" fmla="*/ 58 w 58"/>
                <a:gd name="T21" fmla="*/ 82 h 82"/>
                <a:gd name="T22" fmla="*/ 35 w 58"/>
                <a:gd name="T23" fmla="*/ 47 h 82"/>
                <a:gd name="T24" fmla="*/ 50 w 58"/>
                <a:gd name="T25" fmla="*/ 38 h 82"/>
                <a:gd name="T26" fmla="*/ 11 w 58"/>
                <a:gd name="T27" fmla="*/ 38 h 82"/>
                <a:gd name="T28" fmla="*/ 11 w 58"/>
                <a:gd name="T29" fmla="*/ 7 h 82"/>
                <a:gd name="T30" fmla="*/ 28 w 58"/>
                <a:gd name="T31" fmla="*/ 7 h 82"/>
                <a:gd name="T32" fmla="*/ 45 w 58"/>
                <a:gd name="T33" fmla="*/ 23 h 82"/>
                <a:gd name="T34" fmla="*/ 41 w 58"/>
                <a:gd name="T35" fmla="*/ 35 h 82"/>
                <a:gd name="T36" fmla="*/ 28 w 58"/>
                <a:gd name="T37" fmla="*/ 38 h 82"/>
                <a:gd name="T38" fmla="*/ 11 w 58"/>
                <a:gd name="T3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82">
                  <a:moveTo>
                    <a:pt x="50" y="38"/>
                  </a:moveTo>
                  <a:cubicBezTo>
                    <a:pt x="54" y="33"/>
                    <a:pt x="55" y="28"/>
                    <a:pt x="55" y="22"/>
                  </a:cubicBezTo>
                  <a:cubicBezTo>
                    <a:pt x="55" y="16"/>
                    <a:pt x="53" y="10"/>
                    <a:pt x="48" y="6"/>
                  </a:cubicBezTo>
                  <a:cubicBezTo>
                    <a:pt x="43" y="1"/>
                    <a:pt x="35" y="0"/>
                    <a:pt x="26" y="0"/>
                  </a:cubicBezTo>
                  <a:lnTo>
                    <a:pt x="0" y="0"/>
                  </a:lnTo>
                  <a:lnTo>
                    <a:pt x="0" y="82"/>
                  </a:lnTo>
                  <a:lnTo>
                    <a:pt x="11" y="82"/>
                  </a:lnTo>
                  <a:lnTo>
                    <a:pt x="11" y="48"/>
                  </a:lnTo>
                  <a:lnTo>
                    <a:pt x="23" y="48"/>
                  </a:lnTo>
                  <a:lnTo>
                    <a:pt x="44" y="82"/>
                  </a:lnTo>
                  <a:lnTo>
                    <a:pt x="58" y="82"/>
                  </a:lnTo>
                  <a:lnTo>
                    <a:pt x="35" y="47"/>
                  </a:lnTo>
                  <a:cubicBezTo>
                    <a:pt x="41" y="46"/>
                    <a:pt x="46" y="43"/>
                    <a:pt x="50" y="38"/>
                  </a:cubicBezTo>
                  <a:close/>
                  <a:moveTo>
                    <a:pt x="11" y="38"/>
                  </a:moveTo>
                  <a:lnTo>
                    <a:pt x="11" y="7"/>
                  </a:lnTo>
                  <a:lnTo>
                    <a:pt x="28" y="7"/>
                  </a:lnTo>
                  <a:cubicBezTo>
                    <a:pt x="39" y="7"/>
                    <a:pt x="45" y="12"/>
                    <a:pt x="45" y="23"/>
                  </a:cubicBezTo>
                  <a:cubicBezTo>
                    <a:pt x="45" y="28"/>
                    <a:pt x="44" y="32"/>
                    <a:pt x="41" y="35"/>
                  </a:cubicBezTo>
                  <a:cubicBezTo>
                    <a:pt x="39" y="37"/>
                    <a:pt x="34" y="38"/>
                    <a:pt x="28" y="38"/>
                  </a:cubicBezTo>
                  <a:lnTo>
                    <a:pt x="1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9" name="Freeform 469">
              <a:extLst>
                <a:ext uri="{FF2B5EF4-FFF2-40B4-BE49-F238E27FC236}">
                  <a16:creationId xmlns:a16="http://schemas.microsoft.com/office/drawing/2014/main" id="{8807F9DE-3610-4342-9002-0FB9FE7BCE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5449888"/>
              <a:ext cx="28575" cy="42863"/>
            </a:xfrm>
            <a:custGeom>
              <a:avLst/>
              <a:gdLst>
                <a:gd name="T0" fmla="*/ 54 w 57"/>
                <a:gd name="T1" fmla="*/ 49 h 87"/>
                <a:gd name="T2" fmla="*/ 48 w 57"/>
                <a:gd name="T3" fmla="*/ 43 h 87"/>
                <a:gd name="T4" fmla="*/ 39 w 57"/>
                <a:gd name="T5" fmla="*/ 39 h 87"/>
                <a:gd name="T6" fmla="*/ 29 w 57"/>
                <a:gd name="T7" fmla="*/ 37 h 87"/>
                <a:gd name="T8" fmla="*/ 20 w 57"/>
                <a:gd name="T9" fmla="*/ 34 h 87"/>
                <a:gd name="T10" fmla="*/ 14 w 57"/>
                <a:gd name="T11" fmla="*/ 29 h 87"/>
                <a:gd name="T12" fmla="*/ 12 w 57"/>
                <a:gd name="T13" fmla="*/ 22 h 87"/>
                <a:gd name="T14" fmla="*/ 17 w 57"/>
                <a:gd name="T15" fmla="*/ 12 h 87"/>
                <a:gd name="T16" fmla="*/ 28 w 57"/>
                <a:gd name="T17" fmla="*/ 8 h 87"/>
                <a:gd name="T18" fmla="*/ 39 w 57"/>
                <a:gd name="T19" fmla="*/ 12 h 87"/>
                <a:gd name="T20" fmla="*/ 44 w 57"/>
                <a:gd name="T21" fmla="*/ 20 h 87"/>
                <a:gd name="T22" fmla="*/ 57 w 57"/>
                <a:gd name="T23" fmla="*/ 20 h 87"/>
                <a:gd name="T24" fmla="*/ 48 w 57"/>
                <a:gd name="T25" fmla="*/ 5 h 87"/>
                <a:gd name="T26" fmla="*/ 29 w 57"/>
                <a:gd name="T27" fmla="*/ 0 h 87"/>
                <a:gd name="T28" fmla="*/ 9 w 57"/>
                <a:gd name="T29" fmla="*/ 7 h 87"/>
                <a:gd name="T30" fmla="*/ 2 w 57"/>
                <a:gd name="T31" fmla="*/ 24 h 87"/>
                <a:gd name="T32" fmla="*/ 4 w 57"/>
                <a:gd name="T33" fmla="*/ 35 h 87"/>
                <a:gd name="T34" fmla="*/ 10 w 57"/>
                <a:gd name="T35" fmla="*/ 42 h 87"/>
                <a:gd name="T36" fmla="*/ 19 w 57"/>
                <a:gd name="T37" fmla="*/ 45 h 87"/>
                <a:gd name="T38" fmla="*/ 29 w 57"/>
                <a:gd name="T39" fmla="*/ 48 h 87"/>
                <a:gd name="T40" fmla="*/ 38 w 57"/>
                <a:gd name="T41" fmla="*/ 50 h 87"/>
                <a:gd name="T42" fmla="*/ 44 w 57"/>
                <a:gd name="T43" fmla="*/ 54 h 87"/>
                <a:gd name="T44" fmla="*/ 47 w 57"/>
                <a:gd name="T45" fmla="*/ 63 h 87"/>
                <a:gd name="T46" fmla="*/ 42 w 57"/>
                <a:gd name="T47" fmla="*/ 73 h 87"/>
                <a:gd name="T48" fmla="*/ 29 w 57"/>
                <a:gd name="T49" fmla="*/ 77 h 87"/>
                <a:gd name="T50" fmla="*/ 17 w 57"/>
                <a:gd name="T51" fmla="*/ 73 h 87"/>
                <a:gd name="T52" fmla="*/ 12 w 57"/>
                <a:gd name="T53" fmla="*/ 64 h 87"/>
                <a:gd name="T54" fmla="*/ 0 w 57"/>
                <a:gd name="T55" fmla="*/ 64 h 87"/>
                <a:gd name="T56" fmla="*/ 8 w 57"/>
                <a:gd name="T57" fmla="*/ 80 h 87"/>
                <a:gd name="T58" fmla="*/ 28 w 57"/>
                <a:gd name="T59" fmla="*/ 87 h 87"/>
                <a:gd name="T60" fmla="*/ 48 w 57"/>
                <a:gd name="T61" fmla="*/ 79 h 87"/>
                <a:gd name="T62" fmla="*/ 55 w 57"/>
                <a:gd name="T63" fmla="*/ 63 h 87"/>
                <a:gd name="T64" fmla="*/ 54 w 57"/>
                <a:gd name="T65" fmla="*/ 4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87">
                  <a:moveTo>
                    <a:pt x="54" y="49"/>
                  </a:moveTo>
                  <a:cubicBezTo>
                    <a:pt x="53" y="47"/>
                    <a:pt x="50" y="44"/>
                    <a:pt x="48" y="43"/>
                  </a:cubicBezTo>
                  <a:cubicBezTo>
                    <a:pt x="45" y="42"/>
                    <a:pt x="43" y="40"/>
                    <a:pt x="39" y="39"/>
                  </a:cubicBezTo>
                  <a:cubicBezTo>
                    <a:pt x="35" y="38"/>
                    <a:pt x="33" y="38"/>
                    <a:pt x="29" y="37"/>
                  </a:cubicBezTo>
                  <a:cubicBezTo>
                    <a:pt x="25" y="35"/>
                    <a:pt x="23" y="35"/>
                    <a:pt x="20" y="34"/>
                  </a:cubicBezTo>
                  <a:cubicBezTo>
                    <a:pt x="18" y="33"/>
                    <a:pt x="15" y="32"/>
                    <a:pt x="14" y="29"/>
                  </a:cubicBezTo>
                  <a:cubicBezTo>
                    <a:pt x="13" y="27"/>
                    <a:pt x="12" y="24"/>
                    <a:pt x="12" y="22"/>
                  </a:cubicBezTo>
                  <a:cubicBezTo>
                    <a:pt x="12" y="17"/>
                    <a:pt x="13" y="14"/>
                    <a:pt x="17" y="12"/>
                  </a:cubicBezTo>
                  <a:cubicBezTo>
                    <a:pt x="19" y="9"/>
                    <a:pt x="23" y="8"/>
                    <a:pt x="28" y="8"/>
                  </a:cubicBezTo>
                  <a:cubicBezTo>
                    <a:pt x="33" y="8"/>
                    <a:pt x="37" y="9"/>
                    <a:pt x="39" y="12"/>
                  </a:cubicBezTo>
                  <a:cubicBezTo>
                    <a:pt x="42" y="14"/>
                    <a:pt x="43" y="17"/>
                    <a:pt x="44" y="20"/>
                  </a:cubicBezTo>
                  <a:lnTo>
                    <a:pt x="57" y="20"/>
                  </a:lnTo>
                  <a:cubicBezTo>
                    <a:pt x="55" y="14"/>
                    <a:pt x="53" y="9"/>
                    <a:pt x="48" y="5"/>
                  </a:cubicBezTo>
                  <a:cubicBezTo>
                    <a:pt x="43" y="2"/>
                    <a:pt x="37" y="0"/>
                    <a:pt x="29" y="0"/>
                  </a:cubicBezTo>
                  <a:cubicBezTo>
                    <a:pt x="22" y="0"/>
                    <a:pt x="14" y="3"/>
                    <a:pt x="9" y="7"/>
                  </a:cubicBezTo>
                  <a:cubicBezTo>
                    <a:pt x="4" y="10"/>
                    <a:pt x="2" y="17"/>
                    <a:pt x="2" y="24"/>
                  </a:cubicBezTo>
                  <a:cubicBezTo>
                    <a:pt x="2" y="28"/>
                    <a:pt x="3" y="32"/>
                    <a:pt x="4" y="35"/>
                  </a:cubicBezTo>
                  <a:cubicBezTo>
                    <a:pt x="5" y="38"/>
                    <a:pt x="8" y="40"/>
                    <a:pt x="10" y="42"/>
                  </a:cubicBezTo>
                  <a:cubicBezTo>
                    <a:pt x="13" y="43"/>
                    <a:pt x="15" y="44"/>
                    <a:pt x="19" y="45"/>
                  </a:cubicBezTo>
                  <a:cubicBezTo>
                    <a:pt x="23" y="47"/>
                    <a:pt x="25" y="47"/>
                    <a:pt x="29" y="48"/>
                  </a:cubicBezTo>
                  <a:cubicBezTo>
                    <a:pt x="33" y="49"/>
                    <a:pt x="35" y="49"/>
                    <a:pt x="38" y="50"/>
                  </a:cubicBezTo>
                  <a:cubicBezTo>
                    <a:pt x="40" y="52"/>
                    <a:pt x="43" y="53"/>
                    <a:pt x="44" y="54"/>
                  </a:cubicBezTo>
                  <a:cubicBezTo>
                    <a:pt x="45" y="57"/>
                    <a:pt x="47" y="59"/>
                    <a:pt x="47" y="63"/>
                  </a:cubicBezTo>
                  <a:cubicBezTo>
                    <a:pt x="47" y="67"/>
                    <a:pt x="45" y="69"/>
                    <a:pt x="42" y="73"/>
                  </a:cubicBezTo>
                  <a:cubicBezTo>
                    <a:pt x="39" y="75"/>
                    <a:pt x="34" y="77"/>
                    <a:pt x="29" y="77"/>
                  </a:cubicBezTo>
                  <a:cubicBezTo>
                    <a:pt x="24" y="77"/>
                    <a:pt x="20" y="75"/>
                    <a:pt x="17" y="73"/>
                  </a:cubicBezTo>
                  <a:cubicBezTo>
                    <a:pt x="14" y="70"/>
                    <a:pt x="13" y="68"/>
                    <a:pt x="12" y="64"/>
                  </a:cubicBezTo>
                  <a:lnTo>
                    <a:pt x="0" y="64"/>
                  </a:lnTo>
                  <a:cubicBezTo>
                    <a:pt x="0" y="70"/>
                    <a:pt x="3" y="75"/>
                    <a:pt x="8" y="80"/>
                  </a:cubicBezTo>
                  <a:cubicBezTo>
                    <a:pt x="13" y="84"/>
                    <a:pt x="20" y="87"/>
                    <a:pt x="28" y="87"/>
                  </a:cubicBezTo>
                  <a:cubicBezTo>
                    <a:pt x="37" y="87"/>
                    <a:pt x="43" y="84"/>
                    <a:pt x="48" y="79"/>
                  </a:cubicBezTo>
                  <a:cubicBezTo>
                    <a:pt x="53" y="74"/>
                    <a:pt x="55" y="69"/>
                    <a:pt x="55" y="63"/>
                  </a:cubicBezTo>
                  <a:cubicBezTo>
                    <a:pt x="57" y="55"/>
                    <a:pt x="57" y="53"/>
                    <a:pt x="54" y="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93049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52115-2687-383E-A10F-41067146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49CB00-0874-25FB-B64F-E8CC5A7CD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304B06-FC52-6E31-9672-9161B6133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20A8B3-6E6B-38D9-F999-FE812B2E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0763DC-61D8-0AF9-27B5-3C603293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3E7D6C-1F0E-A652-D4DC-CF0789B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194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EC51A-461C-02C3-E364-4E462009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8DCC75-6645-755F-8615-F9CE64DEA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1A71B9-1C35-0EAF-2832-7B937FC5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009F70-56D8-A888-A534-C79B414B3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41802D-8DBE-32C8-0788-42CACAFA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400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8298D24-80B6-46A7-4758-038DC0215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D0D818-6B2B-CD0E-58EC-97B293A0A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796F23-D1A0-C1B6-9AB7-B4A0185F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BCD8EB-63DD-0609-7E98-C68C534C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33F748-6210-6204-69E5-0621CDD10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5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24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56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94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33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15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52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56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87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3806CE7-2449-118E-D1BD-9A08C032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BD9358-55CF-AD6C-5A85-00112CBD8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B47C39-0A27-9DA3-9B11-CB5F54091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6E285-78C7-B045-B4CA-99A0DF67DC48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6C68C8-3587-E56F-2B36-7D13A915F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0EE523-4730-F18B-9798-895B456C5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68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.who.int/__data/assets/pdf_file/0006/76479/E92919.pdf" TargetMode="External"/><Relationship Id="rId2" Type="http://schemas.openxmlformats.org/officeDocument/2006/relationships/hyperlink" Target="https://www.santepubliquefrance.fr/content/download/140526/2115279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hyperlink" Target="https://promotionsante.ch/sites/default/files/migration/documents/Document_de_travail_048_PSCH_2019-04_-_La_participation_en_matiere_de_promotion_de_la_sante.pdf" TargetMode="External"/><Relationship Id="rId4" Type="http://schemas.openxmlformats.org/officeDocument/2006/relationships/hyperlink" Target="https://cdn.uclouvain.be/groups/cms-editors-reso/documents/revues-de-litterature/SC_PARTICIPATION_DEC2018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B6543-38CF-4BFE-B3AB-92C80A0E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8 – Concevoir et mettre en place les actions en impliquant le public cible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4A6422-B08C-46C9-B327-B7937018F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868" y="1825625"/>
            <a:ext cx="6794764" cy="4142468"/>
          </a:xfrm>
        </p:spPr>
        <p:txBody>
          <a:bodyPr anchor="ctr"/>
          <a:lstStyle/>
          <a:p>
            <a:pPr marL="0" indent="0">
              <a:buNone/>
            </a:pPr>
            <a:r>
              <a:rPr lang="fr-FR" b="1" dirty="0"/>
              <a:t>Modérateur</a:t>
            </a:r>
            <a:r>
              <a:rPr lang="fr-FR" dirty="0"/>
              <a:t> : Dr Brigitte </a:t>
            </a:r>
            <a:r>
              <a:rPr lang="fr-FR" dirty="0" err="1"/>
              <a:t>Moltrecht</a:t>
            </a:r>
            <a:r>
              <a:rPr lang="fr-FR" dirty="0"/>
              <a:t>, conseillère du DGESCO, Paris</a:t>
            </a:r>
          </a:p>
          <a:p>
            <a:pPr marL="0" indent="0">
              <a:buNone/>
            </a:pPr>
            <a:r>
              <a:rPr lang="fr-FR" b="1" dirty="0"/>
              <a:t>Rapporteur</a:t>
            </a:r>
            <a:r>
              <a:rPr lang="fr-FR" dirty="0"/>
              <a:t> : Dr Isabelle Millot, directrice de l’IREPS Bourgogne Franche Comté</a:t>
            </a:r>
          </a:p>
          <a:p>
            <a:pPr marL="0" indent="0">
              <a:buNone/>
            </a:pPr>
            <a:r>
              <a:rPr lang="fr-FR" b="1" dirty="0"/>
              <a:t>Etudiant référent </a:t>
            </a:r>
            <a:r>
              <a:rPr lang="fr-FR" dirty="0"/>
              <a:t>: Mme Claire Capelli, vice-présidente de la FNEK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A2BD9E3-E9F0-4BD9-B8DB-830BD23DD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09" y="1159221"/>
            <a:ext cx="4247535" cy="48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8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66E83-8895-C461-3AE6-AB5F9037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81" y="313002"/>
            <a:ext cx="10515600" cy="689641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2 points-clés partagés avec le groupe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F493D9-9D93-9178-47C4-6D5A2C5A4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615" y="1253331"/>
            <a:ext cx="5181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Toutes les étapes de la démarche projet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AEE5AC-4423-5A01-9AD1-2620F9823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9644" y="1253331"/>
            <a:ext cx="5334000" cy="533997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dirty="0"/>
              <a:t>Les niveaux de participation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1400" dirty="0"/>
              <a:t>D’après Brager et Specht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96308D6-B3DD-CCDA-23A3-787B18C7FFD5}"/>
              </a:ext>
            </a:extLst>
          </p:cNvPr>
          <p:cNvGrpSpPr/>
          <p:nvPr/>
        </p:nvGrpSpPr>
        <p:grpSpPr>
          <a:xfrm>
            <a:off x="664781" y="2518191"/>
            <a:ext cx="4714267" cy="3046749"/>
            <a:chOff x="1591751" y="1710152"/>
            <a:chExt cx="4714267" cy="3046749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9FD5FA25-003D-F21C-0F73-3C1C10D0606B}"/>
                </a:ext>
              </a:extLst>
            </p:cNvPr>
            <p:cNvSpPr/>
            <p:nvPr/>
          </p:nvSpPr>
          <p:spPr>
            <a:xfrm>
              <a:off x="2677385" y="1853543"/>
              <a:ext cx="2700000" cy="2700000"/>
            </a:xfrm>
            <a:prstGeom prst="ellipse">
              <a:avLst/>
            </a:prstGeom>
            <a:noFill/>
            <a:ln>
              <a:solidFill>
                <a:srgbClr val="681C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300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AF960D-B0B0-5D8E-2FE9-84E85F8532C4}"/>
                </a:ext>
              </a:extLst>
            </p:cNvPr>
            <p:cNvSpPr/>
            <p:nvPr/>
          </p:nvSpPr>
          <p:spPr>
            <a:xfrm>
              <a:off x="4962352" y="2228579"/>
              <a:ext cx="1185863" cy="449766"/>
            </a:xfrm>
            <a:prstGeom prst="rect">
              <a:avLst/>
            </a:prstGeom>
            <a:solidFill>
              <a:srgbClr val="00899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useo 300" panose="02000000000000000000" pitchFamily="50" charset="0"/>
                  <a:ea typeface="+mn-ea"/>
                  <a:cs typeface="+mn-cs"/>
                </a:rPr>
                <a:t>Analyse de la situation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4760FB-D60C-1ED9-ED08-B771F69892F9}"/>
                </a:ext>
              </a:extLst>
            </p:cNvPr>
            <p:cNvSpPr/>
            <p:nvPr/>
          </p:nvSpPr>
          <p:spPr>
            <a:xfrm>
              <a:off x="5197043" y="2956289"/>
              <a:ext cx="963005" cy="446484"/>
            </a:xfrm>
            <a:prstGeom prst="rect">
              <a:avLst/>
            </a:prstGeom>
            <a:solidFill>
              <a:srgbClr val="26B9C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useo 300" panose="02000000000000000000" pitchFamily="50" charset="0"/>
                  <a:ea typeface="+mn-ea"/>
                  <a:cs typeface="+mn-cs"/>
                </a:rPr>
                <a:t>Choix des priorités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4AD2F5BB-C055-E98F-D54A-831C7EFB6469}"/>
                </a:ext>
              </a:extLst>
            </p:cNvPr>
            <p:cNvSpPr/>
            <p:nvPr/>
          </p:nvSpPr>
          <p:spPr>
            <a:xfrm>
              <a:off x="2582316" y="2771750"/>
              <a:ext cx="810000" cy="810000"/>
            </a:xfrm>
            <a:prstGeom prst="ellipse">
              <a:avLst/>
            </a:prstGeom>
            <a:solidFill>
              <a:srgbClr val="681C7A"/>
            </a:solidFill>
            <a:ln>
              <a:solidFill>
                <a:srgbClr val="681C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983EBF-7552-B920-5DC4-07F1F3A16015}"/>
                </a:ext>
              </a:extLst>
            </p:cNvPr>
            <p:cNvSpPr/>
            <p:nvPr/>
          </p:nvSpPr>
          <p:spPr>
            <a:xfrm>
              <a:off x="4954104" y="3674005"/>
              <a:ext cx="1351914" cy="488863"/>
            </a:xfrm>
            <a:prstGeom prst="rect">
              <a:avLst/>
            </a:prstGeom>
            <a:solidFill>
              <a:srgbClr val="4A215D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useo 300" panose="02000000000000000000" pitchFamily="50" charset="0"/>
                  <a:ea typeface="+mn-ea"/>
                  <a:cs typeface="+mn-cs"/>
                </a:rPr>
                <a:t>Définition des objectifs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94E2C7-6468-8132-2A05-0A8FFA677DF6}"/>
                </a:ext>
              </a:extLst>
            </p:cNvPr>
            <p:cNvSpPr/>
            <p:nvPr/>
          </p:nvSpPr>
          <p:spPr>
            <a:xfrm>
              <a:off x="2376225" y="3936301"/>
              <a:ext cx="1244486" cy="441422"/>
            </a:xfrm>
            <a:prstGeom prst="rect">
              <a:avLst/>
            </a:prstGeom>
            <a:solidFill>
              <a:srgbClr val="4A215D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useo 300" panose="02000000000000000000" pitchFamily="50" charset="0"/>
                  <a:ea typeface="+mn-ea"/>
                  <a:cs typeface="+mn-cs"/>
                </a:rPr>
                <a:t>Organisation de l’action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04003B-9F35-4E3F-95A5-8CFE6F9452CE}"/>
                </a:ext>
              </a:extLst>
            </p:cNvPr>
            <p:cNvSpPr/>
            <p:nvPr/>
          </p:nvSpPr>
          <p:spPr>
            <a:xfrm>
              <a:off x="1591751" y="3017086"/>
              <a:ext cx="1415150" cy="324893"/>
            </a:xfrm>
            <a:prstGeom prst="rect">
              <a:avLst/>
            </a:prstGeom>
            <a:solidFill>
              <a:srgbClr val="26B9C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useo 300" panose="02000000000000000000" pitchFamily="50" charset="0"/>
                  <a:ea typeface="+mn-ea"/>
                  <a:cs typeface="+mn-cs"/>
                </a:rPr>
                <a:t>Évaluation  </a:t>
              </a:r>
            </a:p>
          </p:txBody>
        </p:sp>
        <p:sp>
          <p:nvSpPr>
            <p:cNvPr id="15" name="Rectangle 14">
              <a:hlinkClick r:id="rId2" action="ppaction://hlinksldjump"/>
              <a:extLst>
                <a:ext uri="{FF2B5EF4-FFF2-40B4-BE49-F238E27FC236}">
                  <a16:creationId xmlns:a16="http://schemas.microsoft.com/office/drawing/2014/main" id="{65A9A490-EC43-3545-FA5F-61E3DCEF3541}"/>
                </a:ext>
              </a:extLst>
            </p:cNvPr>
            <p:cNvSpPr/>
            <p:nvPr/>
          </p:nvSpPr>
          <p:spPr>
            <a:xfrm>
              <a:off x="2104987" y="2072681"/>
              <a:ext cx="1415150" cy="441422"/>
            </a:xfrm>
            <a:prstGeom prst="rect">
              <a:avLst/>
            </a:prstGeom>
            <a:solidFill>
              <a:srgbClr val="681C7A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useo 300" panose="02000000000000000000" pitchFamily="50" charset="0"/>
                  <a:ea typeface="+mn-ea"/>
                  <a:cs typeface="+mn-cs"/>
                </a:rPr>
                <a:t>Valorisation communication</a:t>
              </a:r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006CCF64-9F73-6710-D286-2982142500FB}"/>
                </a:ext>
              </a:extLst>
            </p:cNvPr>
            <p:cNvCxnSpPr/>
            <p:nvPr/>
          </p:nvCxnSpPr>
          <p:spPr>
            <a:xfrm>
              <a:off x="3392315" y="3153040"/>
              <a:ext cx="1809000" cy="0"/>
            </a:xfrm>
            <a:prstGeom prst="line">
              <a:avLst/>
            </a:prstGeom>
            <a:ln>
              <a:solidFill>
                <a:srgbClr val="681C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38E5F284-54F2-4E26-A9B5-013FCF83B0AD}"/>
                </a:ext>
              </a:extLst>
            </p:cNvPr>
            <p:cNvCxnSpPr>
              <a:cxnSpLocks/>
            </p:cNvCxnSpPr>
            <p:nvPr/>
          </p:nvCxnSpPr>
          <p:spPr>
            <a:xfrm>
              <a:off x="3344953" y="3349108"/>
              <a:ext cx="1616975" cy="545861"/>
            </a:xfrm>
            <a:prstGeom prst="line">
              <a:avLst/>
            </a:prstGeom>
            <a:ln>
              <a:solidFill>
                <a:srgbClr val="681C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5DA520CD-63A2-7F39-3E94-4202369932C8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3271896" y="2453462"/>
              <a:ext cx="1690455" cy="494373"/>
            </a:xfrm>
            <a:prstGeom prst="line">
              <a:avLst/>
            </a:prstGeom>
            <a:ln>
              <a:solidFill>
                <a:srgbClr val="681C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C8B7D8EF-8A0A-0E63-D7A3-C215407174DD}"/>
                </a:ext>
              </a:extLst>
            </p:cNvPr>
            <p:cNvCxnSpPr>
              <a:cxnSpLocks/>
            </p:cNvCxnSpPr>
            <p:nvPr/>
          </p:nvCxnSpPr>
          <p:spPr>
            <a:xfrm>
              <a:off x="3209757" y="3530912"/>
              <a:ext cx="1274114" cy="779506"/>
            </a:xfrm>
            <a:prstGeom prst="line">
              <a:avLst/>
            </a:prstGeom>
            <a:ln>
              <a:solidFill>
                <a:srgbClr val="681C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4660C5AE-29D7-B9B4-D523-484DABAB6166}"/>
                </a:ext>
              </a:extLst>
            </p:cNvPr>
            <p:cNvCxnSpPr>
              <a:cxnSpLocks/>
            </p:cNvCxnSpPr>
            <p:nvPr/>
          </p:nvCxnSpPr>
          <p:spPr>
            <a:xfrm>
              <a:off x="3071510" y="3556750"/>
              <a:ext cx="96200" cy="379551"/>
            </a:xfrm>
            <a:prstGeom prst="line">
              <a:avLst/>
            </a:prstGeom>
            <a:ln>
              <a:solidFill>
                <a:srgbClr val="681C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C3C1F84A-693D-3640-7922-C8506A281B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2608" y="2101686"/>
              <a:ext cx="1152890" cy="721758"/>
            </a:xfrm>
            <a:prstGeom prst="line">
              <a:avLst/>
            </a:prstGeom>
            <a:ln>
              <a:solidFill>
                <a:srgbClr val="681C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0C8E08D9-F765-C4B2-1782-82857C0C86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2996" y="2514104"/>
              <a:ext cx="76615" cy="257647"/>
            </a:xfrm>
            <a:prstGeom prst="line">
              <a:avLst/>
            </a:prstGeom>
            <a:ln>
              <a:solidFill>
                <a:srgbClr val="681C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EFF3FE-924B-6E49-6D03-42C343FD8AC6}"/>
                </a:ext>
              </a:extLst>
            </p:cNvPr>
            <p:cNvSpPr/>
            <p:nvPr/>
          </p:nvSpPr>
          <p:spPr>
            <a:xfrm>
              <a:off x="3994591" y="1710152"/>
              <a:ext cx="794219" cy="445255"/>
            </a:xfrm>
            <a:prstGeom prst="rect">
              <a:avLst/>
            </a:prstGeom>
            <a:solidFill>
              <a:srgbClr val="26B9C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useo 300" panose="02000000000000000000" pitchFamily="50" charset="0"/>
                  <a:ea typeface="+mn-ea"/>
                  <a:cs typeface="+mn-cs"/>
                </a:rPr>
                <a:t>Équipe projet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630822-8F87-CA8D-7EB7-BA9169C58085}"/>
                </a:ext>
              </a:extLst>
            </p:cNvPr>
            <p:cNvSpPr/>
            <p:nvPr/>
          </p:nvSpPr>
          <p:spPr>
            <a:xfrm>
              <a:off x="3779053" y="4310417"/>
              <a:ext cx="1198223" cy="446484"/>
            </a:xfrm>
            <a:prstGeom prst="rect">
              <a:avLst/>
            </a:prstGeom>
            <a:solidFill>
              <a:srgbClr val="681C7A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useo 300" panose="02000000000000000000" pitchFamily="50" charset="0"/>
                  <a:ea typeface="+mn-ea"/>
                  <a:cs typeface="+mn-cs"/>
                </a:rPr>
                <a:t>Choix des stratégies</a:t>
              </a: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64461922-FBAD-A8CD-771C-D5EF59925858}"/>
              </a:ext>
            </a:extLst>
          </p:cNvPr>
          <p:cNvSpPr txBox="1"/>
          <p:nvPr/>
        </p:nvSpPr>
        <p:spPr>
          <a:xfrm>
            <a:off x="3956420" y="2453541"/>
            <a:ext cx="203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Attentes de la population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Besoin des pros </a:t>
            </a:r>
          </a:p>
        </p:txBody>
      </p:sp>
      <p:pic>
        <p:nvPicPr>
          <p:cNvPr id="25" name="Image 24"/>
          <p:cNvPicPr/>
          <p:nvPr/>
        </p:nvPicPr>
        <p:blipFill rotWithShape="1">
          <a:blip r:embed="rId3"/>
          <a:srcRect l="14365" t="25356" r="43053" b="12258"/>
          <a:stretch/>
        </p:blipFill>
        <p:spPr bwMode="auto">
          <a:xfrm>
            <a:off x="6494254" y="1592085"/>
            <a:ext cx="5598613" cy="4737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651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C4E43E-4F4D-0705-1499-636DC9F2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40"/>
            <a:ext cx="11018520" cy="1314604"/>
          </a:xfrm>
        </p:spPr>
        <p:txBody>
          <a:bodyPr anchor="b">
            <a:normAutofit/>
          </a:bodyPr>
          <a:lstStyle/>
          <a:p>
            <a:r>
              <a:rPr lang="fr-FR" sz="5400" dirty="0"/>
              <a:t>Ce qui fonctionne 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5B355B-2E4D-9DAE-134B-AA0150A97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20" y="1934076"/>
            <a:ext cx="10871945" cy="4689680"/>
          </a:xfrm>
        </p:spPr>
        <p:txBody>
          <a:bodyPr anchor="t">
            <a:no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</a:rPr>
              <a:t>L’« A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ller vers » 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appliquer les principes de démocratie sanitaire en prévention et en promotion de la santé : rechercher l’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expertise des populations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 la croiser avec celle des professionnels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algn="just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</a:rPr>
              <a:t>L’immersion en amont et « l’art de la rencontre »</a:t>
            </a:r>
          </a:p>
          <a:p>
            <a:pPr lvl="1" algn="just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</a:rPr>
              <a:t>L’oral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l’écoute active, la rencontre et l’observation plutôt que les questionnaires, les approches plus informelles qui libèrent la parole (les parents d’élèves au moment de l’accueil…)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Plusieurs 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temps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rencontre des publics qui créent lien et confiance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</a:rPr>
              <a:t>La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</a:rPr>
              <a:t>co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hérence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entre les différents acteurs, incluant la bonne communication sur la venue des étudiants et les objectifs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</a:rPr>
              <a:t>La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</a:rPr>
              <a:t>v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alorisation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: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</a:rPr>
              <a:t>importance de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retours d’expérience, des rencontres entre tous les étudiants SSES, les forums </a:t>
            </a: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invitant partenaires, étudiants, structures d’accueil, formateurs-parfois les publics.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Mettre en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</a:rPr>
              <a:t>mouvement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co-construire les outils, visiter quelque chose…  avec les personnes, les faire 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participer activement</a:t>
            </a:r>
          </a:p>
          <a:p>
            <a:pPr algn="just"/>
            <a:endParaRPr lang="fr-FR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FE3313-8AA6-B985-8700-D7F5C84A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72"/>
          <a:stretch/>
        </p:blipFill>
        <p:spPr bwMode="auto">
          <a:xfrm>
            <a:off x="10184754" y="238540"/>
            <a:ext cx="1136819" cy="118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5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82C250-F038-C65B-5B64-3FC69DB2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282253"/>
          </a:xfrm>
        </p:spPr>
        <p:txBody>
          <a:bodyPr anchor="b">
            <a:normAutofit/>
          </a:bodyPr>
          <a:lstStyle/>
          <a:p>
            <a:r>
              <a:rPr lang="fr-FR" sz="5400" dirty="0"/>
              <a:t>Ce qu’on peut faire mieux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AEF4FE-BB5B-21A4-1B8B-1200E81A8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1952788"/>
            <a:ext cx="11080603" cy="4598029"/>
          </a:xfrm>
        </p:spPr>
        <p:txBody>
          <a:bodyPr anchor="t"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 Associer le public cible du diagnostic à l’évaluation</a:t>
            </a:r>
            <a:endParaRPr lang="fr-FR" sz="24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Inscrire le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SeSa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-SSES dans la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continuité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sur un même lieu : savoir ce qui s’est fait avant, relais entre étudiants, diagnostic une année puis actions l’année suivante (éviter l’action ponctuelle)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Connaître et tr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availler avec l’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instance de santé publique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du lieu d’accueil :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CESCE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professionnels de santé de la structure. Collaborer davantage avec le réseau (centre de planification, PMI, acteurs de l’addiction…)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Faire du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</a:rPr>
              <a:t>diagnostic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une action à part entière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400" i="1" dirty="0"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fr-F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exploration des attentes </a:t>
            </a:r>
            <a:r>
              <a:rPr lang="fr-FR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</a:t>
            </a:r>
            <a:r>
              <a:rPr lang="fr-F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des besoins)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Augmenter le temps de présence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dans les lieux d’accueil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Promouvoir une certaine souplesse dans les organisations (</a:t>
            </a:r>
            <a:r>
              <a:rPr lang="fr-FR" sz="2400" i="1" dirty="0">
                <a:latin typeface="Calibri" panose="020F0502020204030204" pitchFamily="34" charset="0"/>
                <a:ea typeface="Calibri" panose="020F0502020204030204" pitchFamily="34" charset="0"/>
              </a:rPr>
              <a:t>temps, lieux, thèmes…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Systématiser la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formation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des étudiants, des référents de proximité, des référents pédagogiques à ces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approches participatives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à la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pédagogie, aux techniques d’animation et à la posture éducative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fr-FR" sz="2400" i="1" dirty="0">
                <a:latin typeface="Calibri" panose="020F0502020204030204" pitchFamily="34" charset="0"/>
                <a:ea typeface="Calibri" panose="020F0502020204030204" pitchFamily="34" charset="0"/>
              </a:rPr>
              <a:t>avec mises en situation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</a:p>
          <a:p>
            <a:pPr algn="just"/>
            <a:endParaRPr lang="fr-FR" sz="2400" dirty="0"/>
          </a:p>
        </p:txBody>
      </p:sp>
      <p:pic>
        <p:nvPicPr>
          <p:cNvPr id="1026" name="Picture 2" descr="Baguette Magique Décorative Avec Une Trace Magique. Accessoire Magique ...">
            <a:extLst>
              <a:ext uri="{FF2B5EF4-FFF2-40B4-BE49-F238E27FC236}">
                <a16:creationId xmlns:a16="http://schemas.microsoft.com/office/drawing/2014/main" id="{C64B9C3C-1644-E4EE-D122-15C4A932B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9" r="1" b="1"/>
          <a:stretch/>
        </p:blipFill>
        <p:spPr bwMode="auto">
          <a:xfrm>
            <a:off x="10139422" y="307183"/>
            <a:ext cx="1179887" cy="122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18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87F4B-68C3-61FA-8804-B6642D18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605"/>
            <a:ext cx="10515600" cy="1717675"/>
          </a:xfrm>
        </p:spPr>
        <p:txBody>
          <a:bodyPr anchor="b">
            <a:normAutofit/>
          </a:bodyPr>
          <a:lstStyle/>
          <a:p>
            <a:r>
              <a:rPr lang="fr-FR" sz="3200" b="1" dirty="0">
                <a:solidFill>
                  <a:srgbClr val="365F9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 petits cadeaux pour aller plus loin </a:t>
            </a:r>
            <a:br>
              <a:rPr lang="fr-FR" sz="3200" b="1" dirty="0">
                <a:solidFill>
                  <a:srgbClr val="365F9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6000" dirty="0">
              <a:latin typeface="+mn-lt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BA5A8C3-1D2B-2533-C1F2-4F706E915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009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preuve est faite : l'</a:t>
            </a:r>
            <a:r>
              <a:rPr lang="fr-FR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empowerment</a:t>
            </a:r>
            <a:r>
              <a:rPr lang="fr-F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et la participation, ça marche.</a:t>
            </a:r>
            <a:r>
              <a:rPr lang="fr-FR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Ferron Christine . La Santé de l'homme 2010 ; 406 : pp. 4-7. En ligne : </a:t>
            </a:r>
            <a:r>
              <a:rPr lang="fr-FR" sz="16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https://www.santepubliquefrance.fr/content/download/140526/2115279</a:t>
            </a:r>
            <a:r>
              <a:rPr lang="fr-FR" sz="16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texte de l’OMS évoqué est ici : </a:t>
            </a:r>
            <a:r>
              <a:rPr lang="fr-FR" sz="16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https://www.euro.who.int/__data/assets/pdf_file/0006/76479/E92919.pdf</a:t>
            </a:r>
            <a:r>
              <a:rPr lang="fr-FR" sz="16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Promotion de la santé et démarches participatives : décryptage et points d’attention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Scheen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Béatrice, </a:t>
            </a:r>
            <a:r>
              <a:rPr lang="fr-F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Malenggreaux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Ségolène, D’</a:t>
            </a:r>
            <a:r>
              <a:rPr lang="fr-F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Hoore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William, </a:t>
            </a:r>
            <a:r>
              <a:rPr lang="fr-F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Aujoulat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Isabelle. Louvain : </a:t>
            </a:r>
            <a:r>
              <a:rPr lang="fr-F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UCLouvain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/ IRSS-RESO, 2018, 40 p. En ligne : </a:t>
            </a:r>
            <a:r>
              <a:rPr lang="fr-FR" sz="1600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https://cdn.uclouvain.be/groups/cms-editors-reso/documents/revues-de-litterature/SC_PARTICIPATION_DEC2018.pdf</a:t>
            </a:r>
            <a:endParaRPr lang="fr-FR" sz="1600" u="sng" dirty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participation en matière de promotion de la santé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Ischer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Patrick, Saas Chloé. Berne : Promotion santé Suisse, 2019, 27 p. En ligne : </a:t>
            </a:r>
            <a:r>
              <a:rPr lang="fr-FR" sz="16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https://promotionsante.ch/sites/default/files/migration/documents/Document_de_travail_048_PSCH_2019-04_-_La_participation_en_matiere_de_promotion_de_la_sante.pdf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fr-FR" sz="1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8FBF9AB-A360-9017-19F9-A9ADEA4C8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2"/>
          <a:stretch/>
        </p:blipFill>
        <p:spPr bwMode="auto">
          <a:xfrm>
            <a:off x="9928850" y="203200"/>
            <a:ext cx="1714509" cy="202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552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</TotalTime>
  <Words>635</Words>
  <Application>Microsoft Office PowerPoint</Application>
  <PresentationFormat>Grand écran</PresentationFormat>
  <Paragraphs>54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300</vt:lpstr>
      <vt:lpstr>Symbol</vt:lpstr>
      <vt:lpstr>Thème Office</vt:lpstr>
      <vt:lpstr>2_Thème Office</vt:lpstr>
      <vt:lpstr>8 – Concevoir et mettre en place les actions en impliquant le public cible</vt:lpstr>
      <vt:lpstr>2 points-clés partagés avec le groupe</vt:lpstr>
      <vt:lpstr>Ce qui fonctionne </vt:lpstr>
      <vt:lpstr>Ce qu’on peut faire mieux</vt:lpstr>
      <vt:lpstr>3 petits cadeaux pour aller plus loin  </vt:lpstr>
    </vt:vector>
  </TitlesOfParts>
  <Company>UANGERS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Alexis Busson</dc:creator>
  <cp:lastModifiedBy>Charlotte Regnault-Leuger</cp:lastModifiedBy>
  <cp:revision>16</cp:revision>
  <dcterms:created xsi:type="dcterms:W3CDTF">2023-03-09T15:40:10Z</dcterms:created>
  <dcterms:modified xsi:type="dcterms:W3CDTF">2023-04-12T08:32:32Z</dcterms:modified>
</cp:coreProperties>
</file>