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6" r:id="rId5"/>
    <p:sldMasterId id="2147483662" r:id="rId6"/>
    <p:sldMasterId id="2147483668" r:id="rId7"/>
  </p:sldMasterIdLst>
  <p:notesMasterIdLst>
    <p:notesMasterId r:id="rId34"/>
  </p:notesMasterIdLst>
  <p:handoutMasterIdLst>
    <p:handoutMasterId r:id="rId35"/>
  </p:handoutMasterIdLst>
  <p:sldIdLst>
    <p:sldId id="256" r:id="rId8"/>
    <p:sldId id="257" r:id="rId9"/>
    <p:sldId id="282" r:id="rId10"/>
    <p:sldId id="277" r:id="rId11"/>
    <p:sldId id="266" r:id="rId12"/>
    <p:sldId id="267" r:id="rId13"/>
    <p:sldId id="279" r:id="rId14"/>
    <p:sldId id="280" r:id="rId15"/>
    <p:sldId id="284" r:id="rId16"/>
    <p:sldId id="283" r:id="rId17"/>
    <p:sldId id="276" r:id="rId18"/>
    <p:sldId id="268" r:id="rId19"/>
    <p:sldId id="270" r:id="rId20"/>
    <p:sldId id="273" r:id="rId21"/>
    <p:sldId id="289" r:id="rId22"/>
    <p:sldId id="274" r:id="rId23"/>
    <p:sldId id="275" r:id="rId24"/>
    <p:sldId id="281" r:id="rId25"/>
    <p:sldId id="286" r:id="rId26"/>
    <p:sldId id="288" r:id="rId27"/>
    <p:sldId id="287" r:id="rId28"/>
    <p:sldId id="264" r:id="rId29"/>
    <p:sldId id="291" r:id="rId30"/>
    <p:sldId id="271" r:id="rId31"/>
    <p:sldId id="292" r:id="rId32"/>
    <p:sldId id="290" r:id="rId33"/>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91" autoAdjust="0"/>
    <p:restoredTop sz="72241" autoAdjust="0"/>
  </p:normalViewPr>
  <p:slideViewPr>
    <p:cSldViewPr snapToGrid="0">
      <p:cViewPr varScale="1">
        <p:scale>
          <a:sx n="59" d="100"/>
          <a:sy n="59" d="100"/>
        </p:scale>
        <p:origin x="1445" y="101"/>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118" d="100"/>
          <a:sy n="118" d="100"/>
        </p:scale>
        <p:origin x="764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C80048-BC3D-454D-B327-CB3DF437896F}" type="doc">
      <dgm:prSet loTypeId="urn:microsoft.com/office/officeart/2005/8/layout/list1" loCatId="list" qsTypeId="urn:microsoft.com/office/officeart/2005/8/quickstyle/simple4" qsCatId="simple" csTypeId="urn:microsoft.com/office/officeart/2005/8/colors/accent1_2" csCatId="accent1" phldr="1"/>
      <dgm:spPr/>
      <dgm:t>
        <a:bodyPr/>
        <a:lstStyle/>
        <a:p>
          <a:endParaRPr lang="en-US"/>
        </a:p>
      </dgm:t>
    </dgm:pt>
    <dgm:pt modelId="{971DF48B-34A2-4710-8D2C-303D502A9E60}">
      <dgm:prSet/>
      <dgm:spPr/>
      <dgm:t>
        <a:bodyPr/>
        <a:lstStyle/>
        <a:p>
          <a:r>
            <a:rPr lang="fr-FR"/>
            <a:t>I. Contexte</a:t>
          </a:r>
          <a:endParaRPr lang="en-US"/>
        </a:p>
      </dgm:t>
    </dgm:pt>
    <dgm:pt modelId="{800E0BD4-EFED-4C12-B74F-B2847DF929DE}" type="parTrans" cxnId="{F97BDF1E-F5A5-4370-9990-B4A1968EABAF}">
      <dgm:prSet/>
      <dgm:spPr/>
      <dgm:t>
        <a:bodyPr/>
        <a:lstStyle/>
        <a:p>
          <a:endParaRPr lang="en-US"/>
        </a:p>
      </dgm:t>
    </dgm:pt>
    <dgm:pt modelId="{D945FA97-1336-4B2D-8B1A-7946A93724AF}" type="sibTrans" cxnId="{F97BDF1E-F5A5-4370-9990-B4A1968EABAF}">
      <dgm:prSet/>
      <dgm:spPr/>
      <dgm:t>
        <a:bodyPr/>
        <a:lstStyle/>
        <a:p>
          <a:endParaRPr lang="en-US"/>
        </a:p>
      </dgm:t>
    </dgm:pt>
    <dgm:pt modelId="{970E3F31-4763-4BCA-87B4-FE6F8C4B87C4}">
      <dgm:prSet/>
      <dgm:spPr/>
      <dgm:t>
        <a:bodyPr/>
        <a:lstStyle/>
        <a:p>
          <a:r>
            <a:rPr lang="fr-FR" b="0" i="0" dirty="0"/>
            <a:t>II. Formation à la prévention dans les pays européens</a:t>
          </a:r>
          <a:endParaRPr lang="en-US" dirty="0"/>
        </a:p>
      </dgm:t>
    </dgm:pt>
    <dgm:pt modelId="{62F8C0AB-B043-45E8-81C1-EA2AF0049B3A}" type="parTrans" cxnId="{603C7460-EEE7-41A4-A985-1EC482E3C688}">
      <dgm:prSet/>
      <dgm:spPr/>
      <dgm:t>
        <a:bodyPr/>
        <a:lstStyle/>
        <a:p>
          <a:endParaRPr lang="en-US"/>
        </a:p>
      </dgm:t>
    </dgm:pt>
    <dgm:pt modelId="{7408A51C-68BE-4561-B28E-BC9495CB42A1}" type="sibTrans" cxnId="{603C7460-EEE7-41A4-A985-1EC482E3C688}">
      <dgm:prSet/>
      <dgm:spPr/>
      <dgm:t>
        <a:bodyPr/>
        <a:lstStyle/>
        <a:p>
          <a:endParaRPr lang="en-US"/>
        </a:p>
      </dgm:t>
    </dgm:pt>
    <dgm:pt modelId="{66D1FA42-A7DA-4EDB-A86E-AF81BA26A07E}">
      <dgm:prSet/>
      <dgm:spPr/>
      <dgm:t>
        <a:bodyPr/>
        <a:lstStyle/>
        <a:p>
          <a:r>
            <a:rPr lang="fr-FR" dirty="0"/>
            <a:t>Pays bas</a:t>
          </a:r>
          <a:endParaRPr lang="en-US" dirty="0"/>
        </a:p>
      </dgm:t>
    </dgm:pt>
    <dgm:pt modelId="{232FE723-DC43-4154-9C7B-D223F9FD49C0}" type="parTrans" cxnId="{2BB11FD9-8D27-4BD2-94CD-0DC185D4B183}">
      <dgm:prSet/>
      <dgm:spPr/>
      <dgm:t>
        <a:bodyPr/>
        <a:lstStyle/>
        <a:p>
          <a:endParaRPr lang="en-US"/>
        </a:p>
      </dgm:t>
    </dgm:pt>
    <dgm:pt modelId="{F4B95C78-5C1E-4548-8ADC-CD6295A26390}" type="sibTrans" cxnId="{2BB11FD9-8D27-4BD2-94CD-0DC185D4B183}">
      <dgm:prSet/>
      <dgm:spPr/>
      <dgm:t>
        <a:bodyPr/>
        <a:lstStyle/>
        <a:p>
          <a:endParaRPr lang="en-US"/>
        </a:p>
      </dgm:t>
    </dgm:pt>
    <dgm:pt modelId="{FF5A5EC9-7CC0-4D2D-850D-5B6298055E7A}">
      <dgm:prSet/>
      <dgm:spPr/>
      <dgm:t>
        <a:bodyPr/>
        <a:lstStyle/>
        <a:p>
          <a:r>
            <a:rPr lang="fr-FR"/>
            <a:t>Espagne</a:t>
          </a:r>
          <a:endParaRPr lang="en-US"/>
        </a:p>
      </dgm:t>
    </dgm:pt>
    <dgm:pt modelId="{484C4420-0F99-4756-B07D-0C67D91D73AA}" type="parTrans" cxnId="{4E37A97D-F313-4624-B21A-708DE47BB2E7}">
      <dgm:prSet/>
      <dgm:spPr/>
      <dgm:t>
        <a:bodyPr/>
        <a:lstStyle/>
        <a:p>
          <a:endParaRPr lang="en-US"/>
        </a:p>
      </dgm:t>
    </dgm:pt>
    <dgm:pt modelId="{0C47EA75-6AEC-4B38-9956-BCCE9BDD7F4D}" type="sibTrans" cxnId="{4E37A97D-F313-4624-B21A-708DE47BB2E7}">
      <dgm:prSet/>
      <dgm:spPr/>
      <dgm:t>
        <a:bodyPr/>
        <a:lstStyle/>
        <a:p>
          <a:endParaRPr lang="en-US"/>
        </a:p>
      </dgm:t>
    </dgm:pt>
    <dgm:pt modelId="{D32A32FA-0DBA-4F0A-B9C4-A47C7A5A655E}">
      <dgm:prSet/>
      <dgm:spPr/>
      <dgm:t>
        <a:bodyPr/>
        <a:lstStyle/>
        <a:p>
          <a:r>
            <a:rPr lang="fr-FR" dirty="0"/>
            <a:t>Royaume Uni</a:t>
          </a:r>
          <a:endParaRPr lang="en-US" dirty="0"/>
        </a:p>
      </dgm:t>
    </dgm:pt>
    <dgm:pt modelId="{FE6F46E2-9735-4807-98FD-9A7F6E405E85}" type="parTrans" cxnId="{27ACF993-408E-4585-82D1-2C657FEC8CA3}">
      <dgm:prSet/>
      <dgm:spPr/>
      <dgm:t>
        <a:bodyPr/>
        <a:lstStyle/>
        <a:p>
          <a:endParaRPr lang="en-US"/>
        </a:p>
      </dgm:t>
    </dgm:pt>
    <dgm:pt modelId="{8A8E1F6F-21FC-4018-906D-7068D0A15855}" type="sibTrans" cxnId="{27ACF993-408E-4585-82D1-2C657FEC8CA3}">
      <dgm:prSet/>
      <dgm:spPr/>
      <dgm:t>
        <a:bodyPr/>
        <a:lstStyle/>
        <a:p>
          <a:endParaRPr lang="en-US"/>
        </a:p>
      </dgm:t>
    </dgm:pt>
    <dgm:pt modelId="{70B3A3B4-2A7A-44C7-9466-CBBCA0C871F6}">
      <dgm:prSet/>
      <dgm:spPr/>
      <dgm:t>
        <a:bodyPr/>
        <a:lstStyle/>
        <a:p>
          <a:r>
            <a:rPr lang="fr-FR" dirty="0"/>
            <a:t>Norvège, Suède</a:t>
          </a:r>
          <a:endParaRPr lang="en-US" dirty="0"/>
        </a:p>
      </dgm:t>
    </dgm:pt>
    <dgm:pt modelId="{C83C45ED-B3A8-4579-81E7-E08B999AB689}" type="parTrans" cxnId="{65C7E9FA-5A59-4EB4-BD55-B18BBAB12587}">
      <dgm:prSet/>
      <dgm:spPr/>
      <dgm:t>
        <a:bodyPr/>
        <a:lstStyle/>
        <a:p>
          <a:endParaRPr lang="en-US"/>
        </a:p>
      </dgm:t>
    </dgm:pt>
    <dgm:pt modelId="{F863508D-1426-498B-9CBE-802C5884A69D}" type="sibTrans" cxnId="{65C7E9FA-5A59-4EB4-BD55-B18BBAB12587}">
      <dgm:prSet/>
      <dgm:spPr/>
      <dgm:t>
        <a:bodyPr/>
        <a:lstStyle/>
        <a:p>
          <a:endParaRPr lang="en-US"/>
        </a:p>
      </dgm:t>
    </dgm:pt>
    <dgm:pt modelId="{83220D78-D739-4E06-BD9A-B2C3C499AB49}">
      <dgm:prSet/>
      <dgm:spPr/>
      <dgm:t>
        <a:bodyPr/>
        <a:lstStyle/>
        <a:p>
          <a:r>
            <a:rPr lang="fr-FR" dirty="0" err="1"/>
            <a:t>Take</a:t>
          </a:r>
          <a:r>
            <a:rPr lang="fr-FR" dirty="0"/>
            <a:t> home message</a:t>
          </a:r>
          <a:endParaRPr lang="en-US" dirty="0"/>
        </a:p>
      </dgm:t>
    </dgm:pt>
    <dgm:pt modelId="{DB6C6144-1D12-4D59-A18D-D08673DFEC0D}" type="parTrans" cxnId="{F7A23F64-1343-4C0E-9796-7CC24A2ECB37}">
      <dgm:prSet/>
      <dgm:spPr/>
      <dgm:t>
        <a:bodyPr/>
        <a:lstStyle/>
        <a:p>
          <a:endParaRPr lang="en-US"/>
        </a:p>
      </dgm:t>
    </dgm:pt>
    <dgm:pt modelId="{049392D2-A181-4611-A817-A4D1F0BBF599}" type="sibTrans" cxnId="{F7A23F64-1343-4C0E-9796-7CC24A2ECB37}">
      <dgm:prSet/>
      <dgm:spPr/>
      <dgm:t>
        <a:bodyPr/>
        <a:lstStyle/>
        <a:p>
          <a:endParaRPr lang="en-US"/>
        </a:p>
      </dgm:t>
    </dgm:pt>
    <dgm:pt modelId="{D68AFB6E-A32F-416F-B3ED-AD8B6297EE01}" type="pres">
      <dgm:prSet presAssocID="{7AC80048-BC3D-454D-B327-CB3DF437896F}" presName="linear" presStyleCnt="0">
        <dgm:presLayoutVars>
          <dgm:dir/>
          <dgm:animLvl val="lvl"/>
          <dgm:resizeHandles val="exact"/>
        </dgm:presLayoutVars>
      </dgm:prSet>
      <dgm:spPr/>
    </dgm:pt>
    <dgm:pt modelId="{3E8B6AFB-2AA0-4FC5-957D-652F4A481A8B}" type="pres">
      <dgm:prSet presAssocID="{971DF48B-34A2-4710-8D2C-303D502A9E60}" presName="parentLin" presStyleCnt="0"/>
      <dgm:spPr/>
    </dgm:pt>
    <dgm:pt modelId="{04D394C5-6E28-49EE-BF6C-FA05917E2BBD}" type="pres">
      <dgm:prSet presAssocID="{971DF48B-34A2-4710-8D2C-303D502A9E60}" presName="parentLeftMargin" presStyleLbl="node1" presStyleIdx="0" presStyleCnt="3"/>
      <dgm:spPr/>
    </dgm:pt>
    <dgm:pt modelId="{051F13DB-52FA-4532-B701-2E134CBEF617}" type="pres">
      <dgm:prSet presAssocID="{971DF48B-34A2-4710-8D2C-303D502A9E60}" presName="parentText" presStyleLbl="node1" presStyleIdx="0" presStyleCnt="3">
        <dgm:presLayoutVars>
          <dgm:chMax val="0"/>
          <dgm:bulletEnabled val="1"/>
        </dgm:presLayoutVars>
      </dgm:prSet>
      <dgm:spPr/>
    </dgm:pt>
    <dgm:pt modelId="{906A8D23-B6BD-4F08-9200-C121BAAB4A23}" type="pres">
      <dgm:prSet presAssocID="{971DF48B-34A2-4710-8D2C-303D502A9E60}" presName="negativeSpace" presStyleCnt="0"/>
      <dgm:spPr/>
    </dgm:pt>
    <dgm:pt modelId="{4A3C5DB4-B8F8-4AE7-9714-A5539EF135C3}" type="pres">
      <dgm:prSet presAssocID="{971DF48B-34A2-4710-8D2C-303D502A9E60}" presName="childText" presStyleLbl="conFgAcc1" presStyleIdx="0" presStyleCnt="3">
        <dgm:presLayoutVars>
          <dgm:bulletEnabled val="1"/>
        </dgm:presLayoutVars>
      </dgm:prSet>
      <dgm:spPr/>
    </dgm:pt>
    <dgm:pt modelId="{11AD4E00-B3FC-4118-BAFB-3306565E09D5}" type="pres">
      <dgm:prSet presAssocID="{D945FA97-1336-4B2D-8B1A-7946A93724AF}" presName="spaceBetweenRectangles" presStyleCnt="0"/>
      <dgm:spPr/>
    </dgm:pt>
    <dgm:pt modelId="{368A9682-9A20-4438-B398-DD53AB46CEE4}" type="pres">
      <dgm:prSet presAssocID="{970E3F31-4763-4BCA-87B4-FE6F8C4B87C4}" presName="parentLin" presStyleCnt="0"/>
      <dgm:spPr/>
    </dgm:pt>
    <dgm:pt modelId="{5682CB86-6653-453C-9E42-B9B86BDB391B}" type="pres">
      <dgm:prSet presAssocID="{970E3F31-4763-4BCA-87B4-FE6F8C4B87C4}" presName="parentLeftMargin" presStyleLbl="node1" presStyleIdx="0" presStyleCnt="3"/>
      <dgm:spPr/>
    </dgm:pt>
    <dgm:pt modelId="{4707AEE9-A9A4-4409-BEB7-6C9AE0CB9FB3}" type="pres">
      <dgm:prSet presAssocID="{970E3F31-4763-4BCA-87B4-FE6F8C4B87C4}" presName="parentText" presStyleLbl="node1" presStyleIdx="1" presStyleCnt="3">
        <dgm:presLayoutVars>
          <dgm:chMax val="0"/>
          <dgm:bulletEnabled val="1"/>
        </dgm:presLayoutVars>
      </dgm:prSet>
      <dgm:spPr/>
    </dgm:pt>
    <dgm:pt modelId="{C61DB24A-D16D-4E76-A606-47CA7517F86C}" type="pres">
      <dgm:prSet presAssocID="{970E3F31-4763-4BCA-87B4-FE6F8C4B87C4}" presName="negativeSpace" presStyleCnt="0"/>
      <dgm:spPr/>
    </dgm:pt>
    <dgm:pt modelId="{979635FC-A4ED-40AF-9F54-A360030AA629}" type="pres">
      <dgm:prSet presAssocID="{970E3F31-4763-4BCA-87B4-FE6F8C4B87C4}" presName="childText" presStyleLbl="conFgAcc1" presStyleIdx="1" presStyleCnt="3">
        <dgm:presLayoutVars>
          <dgm:bulletEnabled val="1"/>
        </dgm:presLayoutVars>
      </dgm:prSet>
      <dgm:spPr/>
    </dgm:pt>
    <dgm:pt modelId="{A6376377-4C74-4B5A-93B2-0A9438D3E90E}" type="pres">
      <dgm:prSet presAssocID="{7408A51C-68BE-4561-B28E-BC9495CB42A1}" presName="spaceBetweenRectangles" presStyleCnt="0"/>
      <dgm:spPr/>
    </dgm:pt>
    <dgm:pt modelId="{049B5EBE-58C3-408F-8188-BDAC37B2CB4F}" type="pres">
      <dgm:prSet presAssocID="{83220D78-D739-4E06-BD9A-B2C3C499AB49}" presName="parentLin" presStyleCnt="0"/>
      <dgm:spPr/>
    </dgm:pt>
    <dgm:pt modelId="{A23AD573-D286-467D-A649-93345DC679F6}" type="pres">
      <dgm:prSet presAssocID="{83220D78-D739-4E06-BD9A-B2C3C499AB49}" presName="parentLeftMargin" presStyleLbl="node1" presStyleIdx="1" presStyleCnt="3"/>
      <dgm:spPr/>
    </dgm:pt>
    <dgm:pt modelId="{057C825E-9A39-46ED-A3A9-9B74A7745A71}" type="pres">
      <dgm:prSet presAssocID="{83220D78-D739-4E06-BD9A-B2C3C499AB49}" presName="parentText" presStyleLbl="node1" presStyleIdx="2" presStyleCnt="3">
        <dgm:presLayoutVars>
          <dgm:chMax val="0"/>
          <dgm:bulletEnabled val="1"/>
        </dgm:presLayoutVars>
      </dgm:prSet>
      <dgm:spPr/>
    </dgm:pt>
    <dgm:pt modelId="{CE0F0221-36BD-4272-8ED7-C3B7E1BAFE93}" type="pres">
      <dgm:prSet presAssocID="{83220D78-D739-4E06-BD9A-B2C3C499AB49}" presName="negativeSpace" presStyleCnt="0"/>
      <dgm:spPr/>
    </dgm:pt>
    <dgm:pt modelId="{42EDEBB2-45F6-4323-A173-2069691DF159}" type="pres">
      <dgm:prSet presAssocID="{83220D78-D739-4E06-BD9A-B2C3C499AB49}" presName="childText" presStyleLbl="conFgAcc1" presStyleIdx="2" presStyleCnt="3">
        <dgm:presLayoutVars>
          <dgm:bulletEnabled val="1"/>
        </dgm:presLayoutVars>
      </dgm:prSet>
      <dgm:spPr/>
    </dgm:pt>
  </dgm:ptLst>
  <dgm:cxnLst>
    <dgm:cxn modelId="{92CBFE06-17A4-4B22-82AC-165C60130BA3}" type="presOf" srcId="{FF5A5EC9-7CC0-4D2D-850D-5B6298055E7A}" destId="{979635FC-A4ED-40AF-9F54-A360030AA629}" srcOrd="0" destOrd="1" presId="urn:microsoft.com/office/officeart/2005/8/layout/list1"/>
    <dgm:cxn modelId="{F97BDF1E-F5A5-4370-9990-B4A1968EABAF}" srcId="{7AC80048-BC3D-454D-B327-CB3DF437896F}" destId="{971DF48B-34A2-4710-8D2C-303D502A9E60}" srcOrd="0" destOrd="0" parTransId="{800E0BD4-EFED-4C12-B74F-B2847DF929DE}" sibTransId="{D945FA97-1336-4B2D-8B1A-7946A93724AF}"/>
    <dgm:cxn modelId="{11AB7934-6679-4C1B-8921-94257FEDD115}" type="presOf" srcId="{970E3F31-4763-4BCA-87B4-FE6F8C4B87C4}" destId="{5682CB86-6653-453C-9E42-B9B86BDB391B}" srcOrd="0" destOrd="0" presId="urn:microsoft.com/office/officeart/2005/8/layout/list1"/>
    <dgm:cxn modelId="{885E4C3C-5668-4292-97D2-67FE314FF806}" type="presOf" srcId="{83220D78-D739-4E06-BD9A-B2C3C499AB49}" destId="{A23AD573-D286-467D-A649-93345DC679F6}" srcOrd="0" destOrd="0" presId="urn:microsoft.com/office/officeart/2005/8/layout/list1"/>
    <dgm:cxn modelId="{603C7460-EEE7-41A4-A985-1EC482E3C688}" srcId="{7AC80048-BC3D-454D-B327-CB3DF437896F}" destId="{970E3F31-4763-4BCA-87B4-FE6F8C4B87C4}" srcOrd="1" destOrd="0" parTransId="{62F8C0AB-B043-45E8-81C1-EA2AF0049B3A}" sibTransId="{7408A51C-68BE-4561-B28E-BC9495CB42A1}"/>
    <dgm:cxn modelId="{F7A23F64-1343-4C0E-9796-7CC24A2ECB37}" srcId="{7AC80048-BC3D-454D-B327-CB3DF437896F}" destId="{83220D78-D739-4E06-BD9A-B2C3C499AB49}" srcOrd="2" destOrd="0" parTransId="{DB6C6144-1D12-4D59-A18D-D08673DFEC0D}" sibTransId="{049392D2-A181-4611-A817-A4D1F0BBF599}"/>
    <dgm:cxn modelId="{1AD95165-FE60-4662-B080-592681B12F6E}" type="presOf" srcId="{7AC80048-BC3D-454D-B327-CB3DF437896F}" destId="{D68AFB6E-A32F-416F-B3ED-AD8B6297EE01}" srcOrd="0" destOrd="0" presId="urn:microsoft.com/office/officeart/2005/8/layout/list1"/>
    <dgm:cxn modelId="{44EBAE49-68FE-41F5-B457-104415E55432}" type="presOf" srcId="{970E3F31-4763-4BCA-87B4-FE6F8C4B87C4}" destId="{4707AEE9-A9A4-4409-BEB7-6C9AE0CB9FB3}" srcOrd="1" destOrd="0" presId="urn:microsoft.com/office/officeart/2005/8/layout/list1"/>
    <dgm:cxn modelId="{4E37A97D-F313-4624-B21A-708DE47BB2E7}" srcId="{970E3F31-4763-4BCA-87B4-FE6F8C4B87C4}" destId="{FF5A5EC9-7CC0-4D2D-850D-5B6298055E7A}" srcOrd="1" destOrd="0" parTransId="{484C4420-0F99-4756-B07D-0C67D91D73AA}" sibTransId="{0C47EA75-6AEC-4B38-9956-BCCE9BDD7F4D}"/>
    <dgm:cxn modelId="{6CDE0887-1558-4679-AC0B-65AFE0883918}" type="presOf" srcId="{D32A32FA-0DBA-4F0A-B9C4-A47C7A5A655E}" destId="{979635FC-A4ED-40AF-9F54-A360030AA629}" srcOrd="0" destOrd="2" presId="urn:microsoft.com/office/officeart/2005/8/layout/list1"/>
    <dgm:cxn modelId="{27ACF993-408E-4585-82D1-2C657FEC8CA3}" srcId="{970E3F31-4763-4BCA-87B4-FE6F8C4B87C4}" destId="{D32A32FA-0DBA-4F0A-B9C4-A47C7A5A655E}" srcOrd="2" destOrd="0" parTransId="{FE6F46E2-9735-4807-98FD-9A7F6E405E85}" sibTransId="{8A8E1F6F-21FC-4018-906D-7068D0A15855}"/>
    <dgm:cxn modelId="{C0C02EA4-C640-4CB3-8E66-5F4A11F21524}" type="presOf" srcId="{971DF48B-34A2-4710-8D2C-303D502A9E60}" destId="{04D394C5-6E28-49EE-BF6C-FA05917E2BBD}" srcOrd="0" destOrd="0" presId="urn:microsoft.com/office/officeart/2005/8/layout/list1"/>
    <dgm:cxn modelId="{636136B1-17E1-4EA3-9DE5-F7BB48C9AD8C}" type="presOf" srcId="{971DF48B-34A2-4710-8D2C-303D502A9E60}" destId="{051F13DB-52FA-4532-B701-2E134CBEF617}" srcOrd="1" destOrd="0" presId="urn:microsoft.com/office/officeart/2005/8/layout/list1"/>
    <dgm:cxn modelId="{2BB11FD9-8D27-4BD2-94CD-0DC185D4B183}" srcId="{970E3F31-4763-4BCA-87B4-FE6F8C4B87C4}" destId="{66D1FA42-A7DA-4EDB-A86E-AF81BA26A07E}" srcOrd="0" destOrd="0" parTransId="{232FE723-DC43-4154-9C7B-D223F9FD49C0}" sibTransId="{F4B95C78-5C1E-4548-8ADC-CD6295A26390}"/>
    <dgm:cxn modelId="{DF3684E6-87FC-48EB-A2EE-FFC1339EB1D0}" type="presOf" srcId="{70B3A3B4-2A7A-44C7-9466-CBBCA0C871F6}" destId="{979635FC-A4ED-40AF-9F54-A360030AA629}" srcOrd="0" destOrd="3" presId="urn:microsoft.com/office/officeart/2005/8/layout/list1"/>
    <dgm:cxn modelId="{5986F1F0-BA22-4C66-87E2-64DF784C9A86}" type="presOf" srcId="{83220D78-D739-4E06-BD9A-B2C3C499AB49}" destId="{057C825E-9A39-46ED-A3A9-9B74A7745A71}" srcOrd="1" destOrd="0" presId="urn:microsoft.com/office/officeart/2005/8/layout/list1"/>
    <dgm:cxn modelId="{67D377F3-04BF-450A-A5CF-A5D908D0B630}" type="presOf" srcId="{66D1FA42-A7DA-4EDB-A86E-AF81BA26A07E}" destId="{979635FC-A4ED-40AF-9F54-A360030AA629}" srcOrd="0" destOrd="0" presId="urn:microsoft.com/office/officeart/2005/8/layout/list1"/>
    <dgm:cxn modelId="{65C7E9FA-5A59-4EB4-BD55-B18BBAB12587}" srcId="{970E3F31-4763-4BCA-87B4-FE6F8C4B87C4}" destId="{70B3A3B4-2A7A-44C7-9466-CBBCA0C871F6}" srcOrd="3" destOrd="0" parTransId="{C83C45ED-B3A8-4579-81E7-E08B999AB689}" sibTransId="{F863508D-1426-498B-9CBE-802C5884A69D}"/>
    <dgm:cxn modelId="{32AD8E26-1046-4989-88D7-572FE30D3A0D}" type="presParOf" srcId="{D68AFB6E-A32F-416F-B3ED-AD8B6297EE01}" destId="{3E8B6AFB-2AA0-4FC5-957D-652F4A481A8B}" srcOrd="0" destOrd="0" presId="urn:microsoft.com/office/officeart/2005/8/layout/list1"/>
    <dgm:cxn modelId="{E7FB6ED8-D726-45E3-AB9A-3851D294FE1C}" type="presParOf" srcId="{3E8B6AFB-2AA0-4FC5-957D-652F4A481A8B}" destId="{04D394C5-6E28-49EE-BF6C-FA05917E2BBD}" srcOrd="0" destOrd="0" presId="urn:microsoft.com/office/officeart/2005/8/layout/list1"/>
    <dgm:cxn modelId="{70ECA5B1-77C7-47DF-99C9-514B499FDE4D}" type="presParOf" srcId="{3E8B6AFB-2AA0-4FC5-957D-652F4A481A8B}" destId="{051F13DB-52FA-4532-B701-2E134CBEF617}" srcOrd="1" destOrd="0" presId="urn:microsoft.com/office/officeart/2005/8/layout/list1"/>
    <dgm:cxn modelId="{EBBAE0BF-6F66-4133-A82E-680825BEA39D}" type="presParOf" srcId="{D68AFB6E-A32F-416F-B3ED-AD8B6297EE01}" destId="{906A8D23-B6BD-4F08-9200-C121BAAB4A23}" srcOrd="1" destOrd="0" presId="urn:microsoft.com/office/officeart/2005/8/layout/list1"/>
    <dgm:cxn modelId="{74E8595D-A787-4ABC-954A-2DBC755B6F72}" type="presParOf" srcId="{D68AFB6E-A32F-416F-B3ED-AD8B6297EE01}" destId="{4A3C5DB4-B8F8-4AE7-9714-A5539EF135C3}" srcOrd="2" destOrd="0" presId="urn:microsoft.com/office/officeart/2005/8/layout/list1"/>
    <dgm:cxn modelId="{1E0B34D6-42B0-4CD3-A7CC-B1C8C1E91D7F}" type="presParOf" srcId="{D68AFB6E-A32F-416F-B3ED-AD8B6297EE01}" destId="{11AD4E00-B3FC-4118-BAFB-3306565E09D5}" srcOrd="3" destOrd="0" presId="urn:microsoft.com/office/officeart/2005/8/layout/list1"/>
    <dgm:cxn modelId="{0F76BF8D-5144-4FAB-9361-CF412F53E7BE}" type="presParOf" srcId="{D68AFB6E-A32F-416F-B3ED-AD8B6297EE01}" destId="{368A9682-9A20-4438-B398-DD53AB46CEE4}" srcOrd="4" destOrd="0" presId="urn:microsoft.com/office/officeart/2005/8/layout/list1"/>
    <dgm:cxn modelId="{BE0ECFB4-6D5B-4D5C-B443-079BA50DCBB4}" type="presParOf" srcId="{368A9682-9A20-4438-B398-DD53AB46CEE4}" destId="{5682CB86-6653-453C-9E42-B9B86BDB391B}" srcOrd="0" destOrd="0" presId="urn:microsoft.com/office/officeart/2005/8/layout/list1"/>
    <dgm:cxn modelId="{BF4B8C91-630C-458F-99E9-B3C2BD578E1E}" type="presParOf" srcId="{368A9682-9A20-4438-B398-DD53AB46CEE4}" destId="{4707AEE9-A9A4-4409-BEB7-6C9AE0CB9FB3}" srcOrd="1" destOrd="0" presId="urn:microsoft.com/office/officeart/2005/8/layout/list1"/>
    <dgm:cxn modelId="{08198380-267A-4968-AE28-A7550ECBBE3C}" type="presParOf" srcId="{D68AFB6E-A32F-416F-B3ED-AD8B6297EE01}" destId="{C61DB24A-D16D-4E76-A606-47CA7517F86C}" srcOrd="5" destOrd="0" presId="urn:microsoft.com/office/officeart/2005/8/layout/list1"/>
    <dgm:cxn modelId="{2F3B0273-0FA0-46C6-A42E-8068A5AE3325}" type="presParOf" srcId="{D68AFB6E-A32F-416F-B3ED-AD8B6297EE01}" destId="{979635FC-A4ED-40AF-9F54-A360030AA629}" srcOrd="6" destOrd="0" presId="urn:microsoft.com/office/officeart/2005/8/layout/list1"/>
    <dgm:cxn modelId="{34ED12DB-CD74-4092-89AB-385BE5EF4F5D}" type="presParOf" srcId="{D68AFB6E-A32F-416F-B3ED-AD8B6297EE01}" destId="{A6376377-4C74-4B5A-93B2-0A9438D3E90E}" srcOrd="7" destOrd="0" presId="urn:microsoft.com/office/officeart/2005/8/layout/list1"/>
    <dgm:cxn modelId="{03F08E80-1CFE-4A49-962B-A97F888405DB}" type="presParOf" srcId="{D68AFB6E-A32F-416F-B3ED-AD8B6297EE01}" destId="{049B5EBE-58C3-408F-8188-BDAC37B2CB4F}" srcOrd="8" destOrd="0" presId="urn:microsoft.com/office/officeart/2005/8/layout/list1"/>
    <dgm:cxn modelId="{485097D1-263E-4670-8644-D0DF40EC9A89}" type="presParOf" srcId="{049B5EBE-58C3-408F-8188-BDAC37B2CB4F}" destId="{A23AD573-D286-467D-A649-93345DC679F6}" srcOrd="0" destOrd="0" presId="urn:microsoft.com/office/officeart/2005/8/layout/list1"/>
    <dgm:cxn modelId="{FD2CE862-377E-4F67-9732-4C8E6F95607E}" type="presParOf" srcId="{049B5EBE-58C3-408F-8188-BDAC37B2CB4F}" destId="{057C825E-9A39-46ED-A3A9-9B74A7745A71}" srcOrd="1" destOrd="0" presId="urn:microsoft.com/office/officeart/2005/8/layout/list1"/>
    <dgm:cxn modelId="{ECBC0B58-5F3E-4074-887A-7F7B9ACF834E}" type="presParOf" srcId="{D68AFB6E-A32F-416F-B3ED-AD8B6297EE01}" destId="{CE0F0221-36BD-4272-8ED7-C3B7E1BAFE93}" srcOrd="9" destOrd="0" presId="urn:microsoft.com/office/officeart/2005/8/layout/list1"/>
    <dgm:cxn modelId="{B2DDC6AB-0C78-4DE0-8F02-2F1CCEF1C23C}" type="presParOf" srcId="{D68AFB6E-A32F-416F-B3ED-AD8B6297EE01}" destId="{42EDEBB2-45F6-4323-A173-2069691DF159}"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409868-CFD5-42CA-9266-58EF43FE08F2}"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72ADC53B-5534-4B08-A914-407634FFB3EB}">
      <dgm:prSet/>
      <dgm:spPr/>
      <dgm:t>
        <a:bodyPr/>
        <a:lstStyle/>
        <a:p>
          <a:r>
            <a:rPr lang="fr-FR" dirty="0"/>
            <a:t>Etudes normées</a:t>
          </a:r>
          <a:endParaRPr lang="en-US" dirty="0"/>
        </a:p>
      </dgm:t>
    </dgm:pt>
    <dgm:pt modelId="{DB02A730-2294-4103-9EC8-4327712EE070}" type="parTrans" cxnId="{FF2EC937-90F1-4B4F-9867-8BD15E66300F}">
      <dgm:prSet/>
      <dgm:spPr/>
      <dgm:t>
        <a:bodyPr/>
        <a:lstStyle/>
        <a:p>
          <a:endParaRPr lang="en-US"/>
        </a:p>
      </dgm:t>
    </dgm:pt>
    <dgm:pt modelId="{39225A9B-3901-4A04-A3B3-6246293980AC}" type="sibTrans" cxnId="{FF2EC937-90F1-4B4F-9867-8BD15E66300F}">
      <dgm:prSet/>
      <dgm:spPr/>
      <dgm:t>
        <a:bodyPr/>
        <a:lstStyle/>
        <a:p>
          <a:endParaRPr lang="en-US"/>
        </a:p>
      </dgm:t>
    </dgm:pt>
    <dgm:pt modelId="{48021D43-9F24-48E1-9573-2A745CF54548}">
      <dgm:prSet/>
      <dgm:spPr/>
      <dgm:t>
        <a:bodyPr/>
        <a:lstStyle/>
        <a:p>
          <a:r>
            <a:rPr lang="fr-FR" dirty="0"/>
            <a:t>Compétences médicale de bases </a:t>
          </a:r>
          <a:endParaRPr lang="en-US" dirty="0"/>
        </a:p>
      </dgm:t>
    </dgm:pt>
    <dgm:pt modelId="{55CBBEF7-2C87-4CA7-8DC4-E116730058C3}" type="parTrans" cxnId="{CB06641D-76D6-437F-A11E-4730C63D6D45}">
      <dgm:prSet/>
      <dgm:spPr/>
      <dgm:t>
        <a:bodyPr/>
        <a:lstStyle/>
        <a:p>
          <a:endParaRPr lang="en-US"/>
        </a:p>
      </dgm:t>
    </dgm:pt>
    <dgm:pt modelId="{681D5296-4D75-4BD8-B25D-D73652FDE6DF}" type="sibTrans" cxnId="{CB06641D-76D6-437F-A11E-4730C63D6D45}">
      <dgm:prSet/>
      <dgm:spPr/>
      <dgm:t>
        <a:bodyPr/>
        <a:lstStyle/>
        <a:p>
          <a:endParaRPr lang="en-US"/>
        </a:p>
      </dgm:t>
    </dgm:pt>
    <dgm:pt modelId="{145B36C8-582D-4542-8110-8D240068DF6E}">
      <dgm:prSet/>
      <dgm:spPr/>
      <dgm:t>
        <a:bodyPr/>
        <a:lstStyle/>
        <a:p>
          <a:r>
            <a:rPr lang="fr-FR" dirty="0"/>
            <a:t>6 ans ou 5500 heures d’enseignement théorique et pratique</a:t>
          </a:r>
          <a:endParaRPr lang="en-US" dirty="0"/>
        </a:p>
      </dgm:t>
    </dgm:pt>
    <dgm:pt modelId="{296AF449-6A90-47E9-BD89-A01A9433866B}" type="parTrans" cxnId="{D3C38538-C07F-488E-95C8-70DCA5A9B194}">
      <dgm:prSet/>
      <dgm:spPr/>
      <dgm:t>
        <a:bodyPr/>
        <a:lstStyle/>
        <a:p>
          <a:endParaRPr lang="en-US"/>
        </a:p>
      </dgm:t>
    </dgm:pt>
    <dgm:pt modelId="{AE60FFBB-A61F-40C8-A6BB-420E861D0C3C}" type="sibTrans" cxnId="{D3C38538-C07F-488E-95C8-70DCA5A9B194}">
      <dgm:prSet/>
      <dgm:spPr/>
      <dgm:t>
        <a:bodyPr/>
        <a:lstStyle/>
        <a:p>
          <a:endParaRPr lang="en-US"/>
        </a:p>
      </dgm:t>
    </dgm:pt>
    <dgm:pt modelId="{B89FB2F4-8415-4C85-B9E9-5845D60B8146}">
      <dgm:prSet/>
      <dgm:spPr/>
      <dgm:t>
        <a:bodyPr/>
        <a:lstStyle/>
        <a:p>
          <a:r>
            <a:rPr lang="fr-FR"/>
            <a:t>Formation de médecin spécialiste </a:t>
          </a:r>
          <a:endParaRPr lang="en-US"/>
        </a:p>
      </dgm:t>
    </dgm:pt>
    <dgm:pt modelId="{281E1654-B05D-494B-B949-6BF13F07D8A5}" type="parTrans" cxnId="{9B621E16-18C7-42D7-A864-3D4AD44A9A91}">
      <dgm:prSet/>
      <dgm:spPr/>
      <dgm:t>
        <a:bodyPr/>
        <a:lstStyle/>
        <a:p>
          <a:endParaRPr lang="en-US"/>
        </a:p>
      </dgm:t>
    </dgm:pt>
    <dgm:pt modelId="{895A3369-E24F-459E-93EF-3ED3D59A4426}" type="sibTrans" cxnId="{9B621E16-18C7-42D7-A864-3D4AD44A9A91}">
      <dgm:prSet/>
      <dgm:spPr/>
      <dgm:t>
        <a:bodyPr/>
        <a:lstStyle/>
        <a:p>
          <a:endParaRPr lang="en-US"/>
        </a:p>
      </dgm:t>
    </dgm:pt>
    <dgm:pt modelId="{B037ADED-3D2F-457A-B562-FBC5E68BB02A}">
      <dgm:prSet/>
      <dgm:spPr/>
      <dgm:t>
        <a:bodyPr/>
        <a:lstStyle/>
        <a:p>
          <a:r>
            <a:rPr lang="fr-FR"/>
            <a:t>Validation des compétence médicale de bases</a:t>
          </a:r>
          <a:endParaRPr lang="en-US"/>
        </a:p>
      </dgm:t>
    </dgm:pt>
    <dgm:pt modelId="{4B709834-D54D-409B-94A4-EFF02A903F21}" type="parTrans" cxnId="{CC7CAA0E-FEF6-476F-A115-EC9CB6826F37}">
      <dgm:prSet/>
      <dgm:spPr/>
      <dgm:t>
        <a:bodyPr/>
        <a:lstStyle/>
        <a:p>
          <a:endParaRPr lang="en-US"/>
        </a:p>
      </dgm:t>
    </dgm:pt>
    <dgm:pt modelId="{8C7D422C-0D95-41F0-B9D1-21B5436F85B3}" type="sibTrans" cxnId="{CC7CAA0E-FEF6-476F-A115-EC9CB6826F37}">
      <dgm:prSet/>
      <dgm:spPr/>
      <dgm:t>
        <a:bodyPr/>
        <a:lstStyle/>
        <a:p>
          <a:endParaRPr lang="en-US"/>
        </a:p>
      </dgm:t>
    </dgm:pt>
    <dgm:pt modelId="{427D5202-6EA8-489B-B295-4F65DF5A4734}">
      <dgm:prSet/>
      <dgm:spPr/>
      <dgm:t>
        <a:bodyPr/>
        <a:lstStyle/>
        <a:p>
          <a:r>
            <a:rPr lang="fr-FR"/>
            <a:t>Durée minimale légale par spécialité (V, point 5.1.3)</a:t>
          </a:r>
          <a:endParaRPr lang="en-US"/>
        </a:p>
      </dgm:t>
    </dgm:pt>
    <dgm:pt modelId="{879FC366-ADE0-4E18-A8D7-D6F0CF12F77D}" type="parTrans" cxnId="{7591B6A4-6374-4563-96A2-F146CEB6E474}">
      <dgm:prSet/>
      <dgm:spPr/>
      <dgm:t>
        <a:bodyPr/>
        <a:lstStyle/>
        <a:p>
          <a:endParaRPr lang="en-US"/>
        </a:p>
      </dgm:t>
    </dgm:pt>
    <dgm:pt modelId="{ED05C394-CADF-4B01-A03F-2387E3C85B0F}" type="sibTrans" cxnId="{7591B6A4-6374-4563-96A2-F146CEB6E474}">
      <dgm:prSet/>
      <dgm:spPr/>
      <dgm:t>
        <a:bodyPr/>
        <a:lstStyle/>
        <a:p>
          <a:endParaRPr lang="en-US"/>
        </a:p>
      </dgm:t>
    </dgm:pt>
    <dgm:pt modelId="{304E47A2-07D0-43F8-BBC5-3BDA7454B105}">
      <dgm:prSet/>
      <dgm:spPr/>
      <dgm:t>
        <a:bodyPr/>
        <a:lstStyle/>
        <a:p>
          <a:r>
            <a:rPr lang="fr-FR" dirty="0"/>
            <a:t>Article 24 </a:t>
          </a:r>
          <a:r>
            <a:rPr lang="fr-FR" b="1" i="0" dirty="0"/>
            <a:t>directive 2005/36/CE du parlement européen, 7 septembre 2005 relatif à la reconnaissance des qualifications professionnelles</a:t>
          </a:r>
          <a:endParaRPr lang="en-US" dirty="0"/>
        </a:p>
      </dgm:t>
    </dgm:pt>
    <dgm:pt modelId="{E8EB4E72-3809-477E-AE75-A78905804645}" type="parTrans" cxnId="{9BC34B56-F4D1-45E0-85C4-02BE51F8AFF6}">
      <dgm:prSet/>
      <dgm:spPr/>
      <dgm:t>
        <a:bodyPr/>
        <a:lstStyle/>
        <a:p>
          <a:endParaRPr lang="en-US"/>
        </a:p>
      </dgm:t>
    </dgm:pt>
    <dgm:pt modelId="{AACD16A6-80EF-40D0-9BE7-0A4B3F2D7A3E}" type="sibTrans" cxnId="{9BC34B56-F4D1-45E0-85C4-02BE51F8AFF6}">
      <dgm:prSet/>
      <dgm:spPr/>
      <dgm:t>
        <a:bodyPr/>
        <a:lstStyle/>
        <a:p>
          <a:endParaRPr lang="en-US"/>
        </a:p>
      </dgm:t>
    </dgm:pt>
    <dgm:pt modelId="{60898740-E49B-4FE2-88A8-A7D1C64D31B1}" type="pres">
      <dgm:prSet presAssocID="{08409868-CFD5-42CA-9266-58EF43FE08F2}" presName="Name0" presStyleCnt="0">
        <dgm:presLayoutVars>
          <dgm:dir/>
          <dgm:animLvl val="lvl"/>
          <dgm:resizeHandles val="exact"/>
        </dgm:presLayoutVars>
      </dgm:prSet>
      <dgm:spPr/>
    </dgm:pt>
    <dgm:pt modelId="{AA0FB507-D8A8-4CEF-B888-DC5E3A4B7389}" type="pres">
      <dgm:prSet presAssocID="{304E47A2-07D0-43F8-BBC5-3BDA7454B105}" presName="boxAndChildren" presStyleCnt="0"/>
      <dgm:spPr/>
    </dgm:pt>
    <dgm:pt modelId="{50C88DC9-2C24-4127-9466-03E8C6287A0E}" type="pres">
      <dgm:prSet presAssocID="{304E47A2-07D0-43F8-BBC5-3BDA7454B105}" presName="parentTextBox" presStyleLbl="node1" presStyleIdx="0" presStyleCnt="2"/>
      <dgm:spPr/>
    </dgm:pt>
    <dgm:pt modelId="{FA9543FB-FB5A-43C9-B7D2-D880E66ADD47}" type="pres">
      <dgm:prSet presAssocID="{39225A9B-3901-4A04-A3B3-6246293980AC}" presName="sp" presStyleCnt="0"/>
      <dgm:spPr/>
    </dgm:pt>
    <dgm:pt modelId="{8CB0287C-B6EE-4207-B433-FBC3986E7D90}" type="pres">
      <dgm:prSet presAssocID="{72ADC53B-5534-4B08-A914-407634FFB3EB}" presName="arrowAndChildren" presStyleCnt="0"/>
      <dgm:spPr/>
    </dgm:pt>
    <dgm:pt modelId="{D594B382-C678-4A3B-AD8A-BFF6F6058C8E}" type="pres">
      <dgm:prSet presAssocID="{72ADC53B-5534-4B08-A914-407634FFB3EB}" presName="parentTextArrow" presStyleLbl="node1" presStyleIdx="0" presStyleCnt="2"/>
      <dgm:spPr/>
    </dgm:pt>
    <dgm:pt modelId="{9E26F77A-49C4-49EE-80D0-0DF87526FB06}" type="pres">
      <dgm:prSet presAssocID="{72ADC53B-5534-4B08-A914-407634FFB3EB}" presName="arrow" presStyleLbl="node1" presStyleIdx="1" presStyleCnt="2"/>
      <dgm:spPr/>
    </dgm:pt>
    <dgm:pt modelId="{2DFE9C5D-D3E8-4E34-A09C-590CE4F3AFCB}" type="pres">
      <dgm:prSet presAssocID="{72ADC53B-5534-4B08-A914-407634FFB3EB}" presName="descendantArrow" presStyleCnt="0"/>
      <dgm:spPr/>
    </dgm:pt>
    <dgm:pt modelId="{280BBF6D-5656-4B6D-85EF-4CDFA35A6237}" type="pres">
      <dgm:prSet presAssocID="{48021D43-9F24-48E1-9573-2A745CF54548}" presName="childTextArrow" presStyleLbl="fgAccFollowNode1" presStyleIdx="0" presStyleCnt="2">
        <dgm:presLayoutVars>
          <dgm:bulletEnabled val="1"/>
        </dgm:presLayoutVars>
      </dgm:prSet>
      <dgm:spPr/>
    </dgm:pt>
    <dgm:pt modelId="{BE541B30-EB9A-47EB-BAA4-E8FE0798F685}" type="pres">
      <dgm:prSet presAssocID="{B89FB2F4-8415-4C85-B9E9-5845D60B8146}" presName="childTextArrow" presStyleLbl="fgAccFollowNode1" presStyleIdx="1" presStyleCnt="2">
        <dgm:presLayoutVars>
          <dgm:bulletEnabled val="1"/>
        </dgm:presLayoutVars>
      </dgm:prSet>
      <dgm:spPr/>
    </dgm:pt>
  </dgm:ptLst>
  <dgm:cxnLst>
    <dgm:cxn modelId="{6990690E-03FE-447B-B758-499BEF4ED34D}" type="presOf" srcId="{145B36C8-582D-4542-8110-8D240068DF6E}" destId="{280BBF6D-5656-4B6D-85EF-4CDFA35A6237}" srcOrd="0" destOrd="1" presId="urn:microsoft.com/office/officeart/2005/8/layout/process4"/>
    <dgm:cxn modelId="{CC7CAA0E-FEF6-476F-A115-EC9CB6826F37}" srcId="{B89FB2F4-8415-4C85-B9E9-5845D60B8146}" destId="{B037ADED-3D2F-457A-B562-FBC5E68BB02A}" srcOrd="0" destOrd="0" parTransId="{4B709834-D54D-409B-94A4-EFF02A903F21}" sibTransId="{8C7D422C-0D95-41F0-B9D1-21B5436F85B3}"/>
    <dgm:cxn modelId="{9B621E16-18C7-42D7-A864-3D4AD44A9A91}" srcId="{72ADC53B-5534-4B08-A914-407634FFB3EB}" destId="{B89FB2F4-8415-4C85-B9E9-5845D60B8146}" srcOrd="1" destOrd="0" parTransId="{281E1654-B05D-494B-B949-6BF13F07D8A5}" sibTransId="{895A3369-E24F-459E-93EF-3ED3D59A4426}"/>
    <dgm:cxn modelId="{CB06641D-76D6-437F-A11E-4730C63D6D45}" srcId="{72ADC53B-5534-4B08-A914-407634FFB3EB}" destId="{48021D43-9F24-48E1-9573-2A745CF54548}" srcOrd="0" destOrd="0" parTransId="{55CBBEF7-2C87-4CA7-8DC4-E116730058C3}" sibTransId="{681D5296-4D75-4BD8-B25D-D73652FDE6DF}"/>
    <dgm:cxn modelId="{FF2EC937-90F1-4B4F-9867-8BD15E66300F}" srcId="{08409868-CFD5-42CA-9266-58EF43FE08F2}" destId="{72ADC53B-5534-4B08-A914-407634FFB3EB}" srcOrd="0" destOrd="0" parTransId="{DB02A730-2294-4103-9EC8-4327712EE070}" sibTransId="{39225A9B-3901-4A04-A3B3-6246293980AC}"/>
    <dgm:cxn modelId="{D3C38538-C07F-488E-95C8-70DCA5A9B194}" srcId="{48021D43-9F24-48E1-9573-2A745CF54548}" destId="{145B36C8-582D-4542-8110-8D240068DF6E}" srcOrd="0" destOrd="0" parTransId="{296AF449-6A90-47E9-BD89-A01A9433866B}" sibTransId="{AE60FFBB-A61F-40C8-A6BB-420E861D0C3C}"/>
    <dgm:cxn modelId="{202DDA5F-F21B-45CA-B753-D851F5AEBA07}" type="presOf" srcId="{72ADC53B-5534-4B08-A914-407634FFB3EB}" destId="{D594B382-C678-4A3B-AD8A-BFF6F6058C8E}" srcOrd="0" destOrd="0" presId="urn:microsoft.com/office/officeart/2005/8/layout/process4"/>
    <dgm:cxn modelId="{7F4DF646-0CC6-4219-9445-CA52E731BA9F}" type="presOf" srcId="{B037ADED-3D2F-457A-B562-FBC5E68BB02A}" destId="{BE541B30-EB9A-47EB-BAA4-E8FE0798F685}" srcOrd="0" destOrd="1" presId="urn:microsoft.com/office/officeart/2005/8/layout/process4"/>
    <dgm:cxn modelId="{ADA42C49-076C-4AC7-999F-D77D85BC62DD}" type="presOf" srcId="{304E47A2-07D0-43F8-BBC5-3BDA7454B105}" destId="{50C88DC9-2C24-4127-9466-03E8C6287A0E}" srcOrd="0" destOrd="0" presId="urn:microsoft.com/office/officeart/2005/8/layout/process4"/>
    <dgm:cxn modelId="{9BC34B56-F4D1-45E0-85C4-02BE51F8AFF6}" srcId="{08409868-CFD5-42CA-9266-58EF43FE08F2}" destId="{304E47A2-07D0-43F8-BBC5-3BDA7454B105}" srcOrd="1" destOrd="0" parTransId="{E8EB4E72-3809-477E-AE75-A78905804645}" sibTransId="{AACD16A6-80EF-40D0-9BE7-0A4B3F2D7A3E}"/>
    <dgm:cxn modelId="{738D2191-47EB-4001-8789-2300A9D0A129}" type="presOf" srcId="{427D5202-6EA8-489B-B295-4F65DF5A4734}" destId="{BE541B30-EB9A-47EB-BAA4-E8FE0798F685}" srcOrd="0" destOrd="2" presId="urn:microsoft.com/office/officeart/2005/8/layout/process4"/>
    <dgm:cxn modelId="{7591B6A4-6374-4563-96A2-F146CEB6E474}" srcId="{B89FB2F4-8415-4C85-B9E9-5845D60B8146}" destId="{427D5202-6EA8-489B-B295-4F65DF5A4734}" srcOrd="1" destOrd="0" parTransId="{879FC366-ADE0-4E18-A8D7-D6F0CF12F77D}" sibTransId="{ED05C394-CADF-4B01-A03F-2387E3C85B0F}"/>
    <dgm:cxn modelId="{76ED13BE-BFA3-4CE0-B926-6EA567C48BEE}" type="presOf" srcId="{08409868-CFD5-42CA-9266-58EF43FE08F2}" destId="{60898740-E49B-4FE2-88A8-A7D1C64D31B1}" srcOrd="0" destOrd="0" presId="urn:microsoft.com/office/officeart/2005/8/layout/process4"/>
    <dgm:cxn modelId="{5C6212CE-48E4-41B7-9146-920C0CB7EE5A}" type="presOf" srcId="{48021D43-9F24-48E1-9573-2A745CF54548}" destId="{280BBF6D-5656-4B6D-85EF-4CDFA35A6237}" srcOrd="0" destOrd="0" presId="urn:microsoft.com/office/officeart/2005/8/layout/process4"/>
    <dgm:cxn modelId="{FC54BAD6-FF2A-4323-8C89-04E7401C51AA}" type="presOf" srcId="{72ADC53B-5534-4B08-A914-407634FFB3EB}" destId="{9E26F77A-49C4-49EE-80D0-0DF87526FB06}" srcOrd="1" destOrd="0" presId="urn:microsoft.com/office/officeart/2005/8/layout/process4"/>
    <dgm:cxn modelId="{8978A1E1-1E28-4401-9938-62BBF4CD24D0}" type="presOf" srcId="{B89FB2F4-8415-4C85-B9E9-5845D60B8146}" destId="{BE541B30-EB9A-47EB-BAA4-E8FE0798F685}" srcOrd="0" destOrd="0" presId="urn:microsoft.com/office/officeart/2005/8/layout/process4"/>
    <dgm:cxn modelId="{D5B69FC5-D27D-449D-933F-7078E9872840}" type="presParOf" srcId="{60898740-E49B-4FE2-88A8-A7D1C64D31B1}" destId="{AA0FB507-D8A8-4CEF-B888-DC5E3A4B7389}" srcOrd="0" destOrd="0" presId="urn:microsoft.com/office/officeart/2005/8/layout/process4"/>
    <dgm:cxn modelId="{14759AE3-F7E4-4887-AD15-18A72B885330}" type="presParOf" srcId="{AA0FB507-D8A8-4CEF-B888-DC5E3A4B7389}" destId="{50C88DC9-2C24-4127-9466-03E8C6287A0E}" srcOrd="0" destOrd="0" presId="urn:microsoft.com/office/officeart/2005/8/layout/process4"/>
    <dgm:cxn modelId="{79EFC156-49E4-4AC6-8C15-8C66E44A7DF0}" type="presParOf" srcId="{60898740-E49B-4FE2-88A8-A7D1C64D31B1}" destId="{FA9543FB-FB5A-43C9-B7D2-D880E66ADD47}" srcOrd="1" destOrd="0" presId="urn:microsoft.com/office/officeart/2005/8/layout/process4"/>
    <dgm:cxn modelId="{5FEFC965-261B-4F36-ADA5-C264AC059A5C}" type="presParOf" srcId="{60898740-E49B-4FE2-88A8-A7D1C64D31B1}" destId="{8CB0287C-B6EE-4207-B433-FBC3986E7D90}" srcOrd="2" destOrd="0" presId="urn:microsoft.com/office/officeart/2005/8/layout/process4"/>
    <dgm:cxn modelId="{4CB3D9B1-86FA-436F-904D-3B5A71C0F331}" type="presParOf" srcId="{8CB0287C-B6EE-4207-B433-FBC3986E7D90}" destId="{D594B382-C678-4A3B-AD8A-BFF6F6058C8E}" srcOrd="0" destOrd="0" presId="urn:microsoft.com/office/officeart/2005/8/layout/process4"/>
    <dgm:cxn modelId="{C58C1387-CED0-4C33-AC09-C109803CFFDF}" type="presParOf" srcId="{8CB0287C-B6EE-4207-B433-FBC3986E7D90}" destId="{9E26F77A-49C4-49EE-80D0-0DF87526FB06}" srcOrd="1" destOrd="0" presId="urn:microsoft.com/office/officeart/2005/8/layout/process4"/>
    <dgm:cxn modelId="{6DC51E51-C12C-485E-8C66-9429B10792F7}" type="presParOf" srcId="{8CB0287C-B6EE-4207-B433-FBC3986E7D90}" destId="{2DFE9C5D-D3E8-4E34-A09C-590CE4F3AFCB}" srcOrd="2" destOrd="0" presId="urn:microsoft.com/office/officeart/2005/8/layout/process4"/>
    <dgm:cxn modelId="{79495A52-A45D-47C0-8EC6-2762D93B6615}" type="presParOf" srcId="{2DFE9C5D-D3E8-4E34-A09C-590CE4F3AFCB}" destId="{280BBF6D-5656-4B6D-85EF-4CDFA35A6237}" srcOrd="0" destOrd="0" presId="urn:microsoft.com/office/officeart/2005/8/layout/process4"/>
    <dgm:cxn modelId="{6799F6FC-E504-4C22-AD69-194E3618D118}" type="presParOf" srcId="{2DFE9C5D-D3E8-4E34-A09C-590CE4F3AFCB}" destId="{BE541B30-EB9A-47EB-BAA4-E8FE0798F685}" srcOrd="1"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2ED28D-3CDA-47FE-9377-77201A938302}"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CF9B4084-E501-4316-B1E0-1016BB31DAC8}">
      <dgm:prSet/>
      <dgm:spPr/>
      <dgm:t>
        <a:bodyPr/>
        <a:lstStyle/>
        <a:p>
          <a:r>
            <a:rPr lang="fr-FR"/>
            <a:t>Spécialité effectuée en plus d’un deuxième « DES » type maladies infectieuses ou médecine générale : Irlande, Royaume Uni, Pays Bas, Norvège, Suède, Finlande…</a:t>
          </a:r>
          <a:endParaRPr lang="en-US"/>
        </a:p>
      </dgm:t>
    </dgm:pt>
    <dgm:pt modelId="{EB2D4B22-7CE7-456C-8741-1B7A1DDD2D8A}" type="parTrans" cxnId="{3BFA9A01-BE45-4FA9-B7FC-422C1EDEFDC7}">
      <dgm:prSet/>
      <dgm:spPr/>
      <dgm:t>
        <a:bodyPr/>
        <a:lstStyle/>
        <a:p>
          <a:endParaRPr lang="en-US"/>
        </a:p>
      </dgm:t>
    </dgm:pt>
    <dgm:pt modelId="{54D1DAFF-01E6-4BC8-BB1D-2D030887D2D5}" type="sibTrans" cxnId="{3BFA9A01-BE45-4FA9-B7FC-422C1EDEFDC7}">
      <dgm:prSet/>
      <dgm:spPr/>
      <dgm:t>
        <a:bodyPr/>
        <a:lstStyle/>
        <a:p>
          <a:endParaRPr lang="en-US"/>
        </a:p>
      </dgm:t>
    </dgm:pt>
    <dgm:pt modelId="{EF2A3FC3-B5E2-45E4-A01B-2598A521DFF7}">
      <dgm:prSet/>
      <dgm:spPr/>
      <dgm:t>
        <a:bodyPr/>
        <a:lstStyle/>
        <a:p>
          <a:r>
            <a:rPr lang="fr-FR" dirty="0"/>
            <a:t>Spécialité « Unique » : France, Italie, Espagne, Portugal</a:t>
          </a:r>
          <a:endParaRPr lang="en-US" dirty="0"/>
        </a:p>
      </dgm:t>
    </dgm:pt>
    <dgm:pt modelId="{BEFC7E45-03BF-4606-9D34-E1357DA11CB4}" type="parTrans" cxnId="{8B1E045C-CAD8-4789-906A-1BA5F2496C65}">
      <dgm:prSet/>
      <dgm:spPr/>
      <dgm:t>
        <a:bodyPr/>
        <a:lstStyle/>
        <a:p>
          <a:endParaRPr lang="en-US"/>
        </a:p>
      </dgm:t>
    </dgm:pt>
    <dgm:pt modelId="{CF9B0A92-62F1-48BB-8E8D-0E191BF771E5}" type="sibTrans" cxnId="{8B1E045C-CAD8-4789-906A-1BA5F2496C65}">
      <dgm:prSet/>
      <dgm:spPr/>
      <dgm:t>
        <a:bodyPr/>
        <a:lstStyle/>
        <a:p>
          <a:endParaRPr lang="en-US"/>
        </a:p>
      </dgm:t>
    </dgm:pt>
    <dgm:pt modelId="{CE646062-0783-4205-B4BF-DD5F9AE2A574}" type="pres">
      <dgm:prSet presAssocID="{E42ED28D-3CDA-47FE-9377-77201A938302}" presName="linear" presStyleCnt="0">
        <dgm:presLayoutVars>
          <dgm:animLvl val="lvl"/>
          <dgm:resizeHandles val="exact"/>
        </dgm:presLayoutVars>
      </dgm:prSet>
      <dgm:spPr/>
    </dgm:pt>
    <dgm:pt modelId="{9D2FED58-E9B1-477F-917F-6CD69422F332}" type="pres">
      <dgm:prSet presAssocID="{CF9B4084-E501-4316-B1E0-1016BB31DAC8}" presName="parentText" presStyleLbl="node1" presStyleIdx="0" presStyleCnt="2">
        <dgm:presLayoutVars>
          <dgm:chMax val="0"/>
          <dgm:bulletEnabled val="1"/>
        </dgm:presLayoutVars>
      </dgm:prSet>
      <dgm:spPr/>
    </dgm:pt>
    <dgm:pt modelId="{41D57971-B7A4-47EB-900C-CA1AC9070EC2}" type="pres">
      <dgm:prSet presAssocID="{54D1DAFF-01E6-4BC8-BB1D-2D030887D2D5}" presName="spacer" presStyleCnt="0"/>
      <dgm:spPr/>
    </dgm:pt>
    <dgm:pt modelId="{46AD2C91-56C6-493A-954B-5F710CB97395}" type="pres">
      <dgm:prSet presAssocID="{EF2A3FC3-B5E2-45E4-A01B-2598A521DFF7}" presName="parentText" presStyleLbl="node1" presStyleIdx="1" presStyleCnt="2">
        <dgm:presLayoutVars>
          <dgm:chMax val="0"/>
          <dgm:bulletEnabled val="1"/>
        </dgm:presLayoutVars>
      </dgm:prSet>
      <dgm:spPr/>
    </dgm:pt>
  </dgm:ptLst>
  <dgm:cxnLst>
    <dgm:cxn modelId="{3BFA9A01-BE45-4FA9-B7FC-422C1EDEFDC7}" srcId="{E42ED28D-3CDA-47FE-9377-77201A938302}" destId="{CF9B4084-E501-4316-B1E0-1016BB31DAC8}" srcOrd="0" destOrd="0" parTransId="{EB2D4B22-7CE7-456C-8741-1B7A1DDD2D8A}" sibTransId="{54D1DAFF-01E6-4BC8-BB1D-2D030887D2D5}"/>
    <dgm:cxn modelId="{6A081A16-85BA-448D-A75A-B8126F53E1E3}" type="presOf" srcId="{CF9B4084-E501-4316-B1E0-1016BB31DAC8}" destId="{9D2FED58-E9B1-477F-917F-6CD69422F332}" srcOrd="0" destOrd="0" presId="urn:microsoft.com/office/officeart/2005/8/layout/vList2"/>
    <dgm:cxn modelId="{8B1E045C-CAD8-4789-906A-1BA5F2496C65}" srcId="{E42ED28D-3CDA-47FE-9377-77201A938302}" destId="{EF2A3FC3-B5E2-45E4-A01B-2598A521DFF7}" srcOrd="1" destOrd="0" parTransId="{BEFC7E45-03BF-4606-9D34-E1357DA11CB4}" sibTransId="{CF9B0A92-62F1-48BB-8E8D-0E191BF771E5}"/>
    <dgm:cxn modelId="{66F55B48-A2C8-4A01-B6B2-EDE04D32E82C}" type="presOf" srcId="{EF2A3FC3-B5E2-45E4-A01B-2598A521DFF7}" destId="{46AD2C91-56C6-493A-954B-5F710CB97395}" srcOrd="0" destOrd="0" presId="urn:microsoft.com/office/officeart/2005/8/layout/vList2"/>
    <dgm:cxn modelId="{3CF4C0AE-F36F-4C88-93AE-DCD902B17BEF}" type="presOf" srcId="{E42ED28D-3CDA-47FE-9377-77201A938302}" destId="{CE646062-0783-4205-B4BF-DD5F9AE2A574}" srcOrd="0" destOrd="0" presId="urn:microsoft.com/office/officeart/2005/8/layout/vList2"/>
    <dgm:cxn modelId="{8D520CBD-A59A-4028-852B-6D6662D2A8F8}" type="presParOf" srcId="{CE646062-0783-4205-B4BF-DD5F9AE2A574}" destId="{9D2FED58-E9B1-477F-917F-6CD69422F332}" srcOrd="0" destOrd="0" presId="urn:microsoft.com/office/officeart/2005/8/layout/vList2"/>
    <dgm:cxn modelId="{CFF2853D-4FF8-4737-9FB8-B210C0215ABF}" type="presParOf" srcId="{CE646062-0783-4205-B4BF-DD5F9AE2A574}" destId="{41D57971-B7A4-47EB-900C-CA1AC9070EC2}" srcOrd="1" destOrd="0" presId="urn:microsoft.com/office/officeart/2005/8/layout/vList2"/>
    <dgm:cxn modelId="{8994DB3D-9C54-4F18-AE71-B5F6F9F69DEA}" type="presParOf" srcId="{CE646062-0783-4205-B4BF-DD5F9AE2A574}" destId="{46AD2C91-56C6-493A-954B-5F710CB97395}"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3C5DB4-B8F8-4AE7-9714-A5539EF135C3}">
      <dsp:nvSpPr>
        <dsp:cNvPr id="0" name=""/>
        <dsp:cNvSpPr/>
      </dsp:nvSpPr>
      <dsp:spPr>
        <a:xfrm>
          <a:off x="0" y="415883"/>
          <a:ext cx="11134522" cy="5796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051F13DB-52FA-4532-B701-2E134CBEF617}">
      <dsp:nvSpPr>
        <dsp:cNvPr id="0" name=""/>
        <dsp:cNvSpPr/>
      </dsp:nvSpPr>
      <dsp:spPr>
        <a:xfrm>
          <a:off x="556726" y="76403"/>
          <a:ext cx="7794165" cy="67896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4601" tIns="0" rIns="294601" bIns="0" numCol="1" spcCol="1270" anchor="ctr" anchorCtr="0">
          <a:noAutofit/>
        </a:bodyPr>
        <a:lstStyle/>
        <a:p>
          <a:pPr marL="0" lvl="0" indent="0" algn="l" defTabSz="1022350">
            <a:lnSpc>
              <a:spcPct val="90000"/>
            </a:lnSpc>
            <a:spcBef>
              <a:spcPct val="0"/>
            </a:spcBef>
            <a:spcAft>
              <a:spcPct val="35000"/>
            </a:spcAft>
            <a:buNone/>
          </a:pPr>
          <a:r>
            <a:rPr lang="fr-FR" sz="2300" kern="1200"/>
            <a:t>I. Contexte</a:t>
          </a:r>
          <a:endParaRPr lang="en-US" sz="2300" kern="1200"/>
        </a:p>
      </dsp:txBody>
      <dsp:txXfrm>
        <a:off x="589870" y="109547"/>
        <a:ext cx="7727877" cy="612672"/>
      </dsp:txXfrm>
    </dsp:sp>
    <dsp:sp modelId="{979635FC-A4ED-40AF-9F54-A360030AA629}">
      <dsp:nvSpPr>
        <dsp:cNvPr id="0" name=""/>
        <dsp:cNvSpPr/>
      </dsp:nvSpPr>
      <dsp:spPr>
        <a:xfrm>
          <a:off x="0" y="1459163"/>
          <a:ext cx="11134522" cy="20286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64163" tIns="479044" rIns="864163" bIns="163576" numCol="1" spcCol="1270" anchor="t" anchorCtr="0">
          <a:noAutofit/>
        </a:bodyPr>
        <a:lstStyle/>
        <a:p>
          <a:pPr marL="228600" lvl="1" indent="-228600" algn="l" defTabSz="1022350">
            <a:lnSpc>
              <a:spcPct val="90000"/>
            </a:lnSpc>
            <a:spcBef>
              <a:spcPct val="0"/>
            </a:spcBef>
            <a:spcAft>
              <a:spcPct val="15000"/>
            </a:spcAft>
            <a:buChar char="•"/>
          </a:pPr>
          <a:r>
            <a:rPr lang="fr-FR" sz="2300" kern="1200" dirty="0"/>
            <a:t>Pays bas</a:t>
          </a:r>
          <a:endParaRPr lang="en-US" sz="2300" kern="1200" dirty="0"/>
        </a:p>
        <a:p>
          <a:pPr marL="228600" lvl="1" indent="-228600" algn="l" defTabSz="1022350">
            <a:lnSpc>
              <a:spcPct val="90000"/>
            </a:lnSpc>
            <a:spcBef>
              <a:spcPct val="0"/>
            </a:spcBef>
            <a:spcAft>
              <a:spcPct val="15000"/>
            </a:spcAft>
            <a:buChar char="•"/>
          </a:pPr>
          <a:r>
            <a:rPr lang="fr-FR" sz="2300" kern="1200"/>
            <a:t>Espagne</a:t>
          </a:r>
          <a:endParaRPr lang="en-US" sz="2300" kern="1200"/>
        </a:p>
        <a:p>
          <a:pPr marL="228600" lvl="1" indent="-228600" algn="l" defTabSz="1022350">
            <a:lnSpc>
              <a:spcPct val="90000"/>
            </a:lnSpc>
            <a:spcBef>
              <a:spcPct val="0"/>
            </a:spcBef>
            <a:spcAft>
              <a:spcPct val="15000"/>
            </a:spcAft>
            <a:buChar char="•"/>
          </a:pPr>
          <a:r>
            <a:rPr lang="fr-FR" sz="2300" kern="1200" dirty="0"/>
            <a:t>Royaume Uni</a:t>
          </a:r>
          <a:endParaRPr lang="en-US" sz="2300" kern="1200" dirty="0"/>
        </a:p>
        <a:p>
          <a:pPr marL="228600" lvl="1" indent="-228600" algn="l" defTabSz="1022350">
            <a:lnSpc>
              <a:spcPct val="90000"/>
            </a:lnSpc>
            <a:spcBef>
              <a:spcPct val="0"/>
            </a:spcBef>
            <a:spcAft>
              <a:spcPct val="15000"/>
            </a:spcAft>
            <a:buChar char="•"/>
          </a:pPr>
          <a:r>
            <a:rPr lang="fr-FR" sz="2300" kern="1200" dirty="0"/>
            <a:t>Norvège, Suède</a:t>
          </a:r>
          <a:endParaRPr lang="en-US" sz="2300" kern="1200" dirty="0"/>
        </a:p>
      </dsp:txBody>
      <dsp:txXfrm>
        <a:off x="0" y="1459163"/>
        <a:ext cx="11134522" cy="2028600"/>
      </dsp:txXfrm>
    </dsp:sp>
    <dsp:sp modelId="{4707AEE9-A9A4-4409-BEB7-6C9AE0CB9FB3}">
      <dsp:nvSpPr>
        <dsp:cNvPr id="0" name=""/>
        <dsp:cNvSpPr/>
      </dsp:nvSpPr>
      <dsp:spPr>
        <a:xfrm>
          <a:off x="556726" y="1119683"/>
          <a:ext cx="7794165" cy="67896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4601" tIns="0" rIns="294601" bIns="0" numCol="1" spcCol="1270" anchor="ctr" anchorCtr="0">
          <a:noAutofit/>
        </a:bodyPr>
        <a:lstStyle/>
        <a:p>
          <a:pPr marL="0" lvl="0" indent="0" algn="l" defTabSz="1022350">
            <a:lnSpc>
              <a:spcPct val="90000"/>
            </a:lnSpc>
            <a:spcBef>
              <a:spcPct val="0"/>
            </a:spcBef>
            <a:spcAft>
              <a:spcPct val="35000"/>
            </a:spcAft>
            <a:buNone/>
          </a:pPr>
          <a:r>
            <a:rPr lang="fr-FR" sz="2300" b="0" i="0" kern="1200" dirty="0"/>
            <a:t>II. Formation à la prévention dans les pays européens</a:t>
          </a:r>
          <a:endParaRPr lang="en-US" sz="2300" kern="1200" dirty="0"/>
        </a:p>
      </dsp:txBody>
      <dsp:txXfrm>
        <a:off x="589870" y="1152827"/>
        <a:ext cx="7727877" cy="612672"/>
      </dsp:txXfrm>
    </dsp:sp>
    <dsp:sp modelId="{42EDEBB2-45F6-4323-A173-2069691DF159}">
      <dsp:nvSpPr>
        <dsp:cNvPr id="0" name=""/>
        <dsp:cNvSpPr/>
      </dsp:nvSpPr>
      <dsp:spPr>
        <a:xfrm>
          <a:off x="0" y="3951443"/>
          <a:ext cx="11134522" cy="579600"/>
        </a:xfrm>
        <a:prstGeom prst="rect">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057C825E-9A39-46ED-A3A9-9B74A7745A71}">
      <dsp:nvSpPr>
        <dsp:cNvPr id="0" name=""/>
        <dsp:cNvSpPr/>
      </dsp:nvSpPr>
      <dsp:spPr>
        <a:xfrm>
          <a:off x="556726" y="3611963"/>
          <a:ext cx="7794165" cy="67896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94601" tIns="0" rIns="294601" bIns="0" numCol="1" spcCol="1270" anchor="ctr" anchorCtr="0">
          <a:noAutofit/>
        </a:bodyPr>
        <a:lstStyle/>
        <a:p>
          <a:pPr marL="0" lvl="0" indent="0" algn="l" defTabSz="1022350">
            <a:lnSpc>
              <a:spcPct val="90000"/>
            </a:lnSpc>
            <a:spcBef>
              <a:spcPct val="0"/>
            </a:spcBef>
            <a:spcAft>
              <a:spcPct val="35000"/>
            </a:spcAft>
            <a:buNone/>
          </a:pPr>
          <a:r>
            <a:rPr lang="fr-FR" sz="2300" kern="1200" dirty="0" err="1"/>
            <a:t>Take</a:t>
          </a:r>
          <a:r>
            <a:rPr lang="fr-FR" sz="2300" kern="1200" dirty="0"/>
            <a:t> home message</a:t>
          </a:r>
          <a:endParaRPr lang="en-US" sz="2300" kern="1200" dirty="0"/>
        </a:p>
      </dsp:txBody>
      <dsp:txXfrm>
        <a:off x="589870" y="3645107"/>
        <a:ext cx="7727877" cy="6126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C88DC9-2C24-4127-9466-03E8C6287A0E}">
      <dsp:nvSpPr>
        <dsp:cNvPr id="0" name=""/>
        <dsp:cNvSpPr/>
      </dsp:nvSpPr>
      <dsp:spPr>
        <a:xfrm>
          <a:off x="0" y="2626263"/>
          <a:ext cx="10515600" cy="172311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fr-FR" sz="3200" kern="1200" dirty="0"/>
            <a:t>Article 24 </a:t>
          </a:r>
          <a:r>
            <a:rPr lang="fr-FR" sz="3200" b="1" i="0" kern="1200" dirty="0"/>
            <a:t>directive 2005/36/CE du parlement européen, 7 septembre 2005 relatif à la reconnaissance des qualifications professionnelles</a:t>
          </a:r>
          <a:endParaRPr lang="en-US" sz="3200" kern="1200" dirty="0"/>
        </a:p>
      </dsp:txBody>
      <dsp:txXfrm>
        <a:off x="0" y="2626263"/>
        <a:ext cx="10515600" cy="1723112"/>
      </dsp:txXfrm>
    </dsp:sp>
    <dsp:sp modelId="{9E26F77A-49C4-49EE-80D0-0DF87526FB06}">
      <dsp:nvSpPr>
        <dsp:cNvPr id="0" name=""/>
        <dsp:cNvSpPr/>
      </dsp:nvSpPr>
      <dsp:spPr>
        <a:xfrm rot="10800000">
          <a:off x="0" y="1962"/>
          <a:ext cx="10515600" cy="2650147"/>
        </a:xfrm>
        <a:prstGeom prst="upArrowCallou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fr-FR" sz="3200" kern="1200" dirty="0"/>
            <a:t>Etudes normées</a:t>
          </a:r>
          <a:endParaRPr lang="en-US" sz="3200" kern="1200" dirty="0"/>
        </a:p>
      </dsp:txBody>
      <dsp:txXfrm rot="-10800000">
        <a:off x="0" y="1962"/>
        <a:ext cx="10515600" cy="930201"/>
      </dsp:txXfrm>
    </dsp:sp>
    <dsp:sp modelId="{280BBF6D-5656-4B6D-85EF-4CDFA35A6237}">
      <dsp:nvSpPr>
        <dsp:cNvPr id="0" name=""/>
        <dsp:cNvSpPr/>
      </dsp:nvSpPr>
      <dsp:spPr>
        <a:xfrm>
          <a:off x="0" y="932163"/>
          <a:ext cx="5257799" cy="79239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t" anchorCtr="0">
          <a:noAutofit/>
        </a:bodyPr>
        <a:lstStyle/>
        <a:p>
          <a:pPr marL="0" lvl="0" indent="0" algn="l" defTabSz="800100">
            <a:lnSpc>
              <a:spcPct val="90000"/>
            </a:lnSpc>
            <a:spcBef>
              <a:spcPct val="0"/>
            </a:spcBef>
            <a:spcAft>
              <a:spcPct val="35000"/>
            </a:spcAft>
            <a:buNone/>
          </a:pPr>
          <a:r>
            <a:rPr lang="fr-FR" sz="1800" kern="1200" dirty="0"/>
            <a:t>Compétences médicale de bases </a:t>
          </a:r>
          <a:endParaRPr lang="en-US" sz="1800" kern="1200" dirty="0"/>
        </a:p>
        <a:p>
          <a:pPr marL="114300" lvl="1" indent="-114300" algn="l" defTabSz="622300">
            <a:lnSpc>
              <a:spcPct val="90000"/>
            </a:lnSpc>
            <a:spcBef>
              <a:spcPct val="0"/>
            </a:spcBef>
            <a:spcAft>
              <a:spcPct val="15000"/>
            </a:spcAft>
            <a:buChar char="•"/>
          </a:pPr>
          <a:r>
            <a:rPr lang="fr-FR" sz="1400" kern="1200" dirty="0"/>
            <a:t>6 ans ou 5500 heures d’enseignement théorique et pratique</a:t>
          </a:r>
          <a:endParaRPr lang="en-US" sz="1400" kern="1200" dirty="0"/>
        </a:p>
      </dsp:txBody>
      <dsp:txXfrm>
        <a:off x="0" y="932163"/>
        <a:ext cx="5257799" cy="792394"/>
      </dsp:txXfrm>
    </dsp:sp>
    <dsp:sp modelId="{BE541B30-EB9A-47EB-BAA4-E8FE0798F685}">
      <dsp:nvSpPr>
        <dsp:cNvPr id="0" name=""/>
        <dsp:cNvSpPr/>
      </dsp:nvSpPr>
      <dsp:spPr>
        <a:xfrm>
          <a:off x="5257800" y="932163"/>
          <a:ext cx="5257799" cy="792394"/>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t" anchorCtr="0">
          <a:noAutofit/>
        </a:bodyPr>
        <a:lstStyle/>
        <a:p>
          <a:pPr marL="0" lvl="0" indent="0" algn="l" defTabSz="800100">
            <a:lnSpc>
              <a:spcPct val="90000"/>
            </a:lnSpc>
            <a:spcBef>
              <a:spcPct val="0"/>
            </a:spcBef>
            <a:spcAft>
              <a:spcPct val="35000"/>
            </a:spcAft>
            <a:buNone/>
          </a:pPr>
          <a:r>
            <a:rPr lang="fr-FR" sz="1800" kern="1200"/>
            <a:t>Formation de médecin spécialiste </a:t>
          </a:r>
          <a:endParaRPr lang="en-US" sz="1800" kern="1200"/>
        </a:p>
        <a:p>
          <a:pPr marL="114300" lvl="1" indent="-114300" algn="l" defTabSz="622300">
            <a:lnSpc>
              <a:spcPct val="90000"/>
            </a:lnSpc>
            <a:spcBef>
              <a:spcPct val="0"/>
            </a:spcBef>
            <a:spcAft>
              <a:spcPct val="15000"/>
            </a:spcAft>
            <a:buChar char="•"/>
          </a:pPr>
          <a:r>
            <a:rPr lang="fr-FR" sz="1400" kern="1200"/>
            <a:t>Validation des compétence médicale de bases</a:t>
          </a:r>
          <a:endParaRPr lang="en-US" sz="1400" kern="1200"/>
        </a:p>
        <a:p>
          <a:pPr marL="114300" lvl="1" indent="-114300" algn="l" defTabSz="622300">
            <a:lnSpc>
              <a:spcPct val="90000"/>
            </a:lnSpc>
            <a:spcBef>
              <a:spcPct val="0"/>
            </a:spcBef>
            <a:spcAft>
              <a:spcPct val="15000"/>
            </a:spcAft>
            <a:buChar char="•"/>
          </a:pPr>
          <a:r>
            <a:rPr lang="fr-FR" sz="1400" kern="1200"/>
            <a:t>Durée minimale légale par spécialité (V, point 5.1.3)</a:t>
          </a:r>
          <a:endParaRPr lang="en-US" sz="1400" kern="1200"/>
        </a:p>
      </dsp:txBody>
      <dsp:txXfrm>
        <a:off x="5257800" y="932163"/>
        <a:ext cx="5257799" cy="7923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2FED58-E9B1-477F-917F-6CD69422F332}">
      <dsp:nvSpPr>
        <dsp:cNvPr id="0" name=""/>
        <dsp:cNvSpPr/>
      </dsp:nvSpPr>
      <dsp:spPr>
        <a:xfrm>
          <a:off x="0" y="498879"/>
          <a:ext cx="10515600" cy="1632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fr-FR" sz="3100" kern="1200"/>
            <a:t>Spécialité effectuée en plus d’un deuxième « DES » type maladies infectieuses ou médecine générale : Irlande, Royaume Uni, Pays Bas, Norvège, Suède, Finlande…</a:t>
          </a:r>
          <a:endParaRPr lang="en-US" sz="3100" kern="1200"/>
        </a:p>
      </dsp:txBody>
      <dsp:txXfrm>
        <a:off x="79675" y="578554"/>
        <a:ext cx="10356250" cy="1472800"/>
      </dsp:txXfrm>
    </dsp:sp>
    <dsp:sp modelId="{46AD2C91-56C6-493A-954B-5F710CB97395}">
      <dsp:nvSpPr>
        <dsp:cNvPr id="0" name=""/>
        <dsp:cNvSpPr/>
      </dsp:nvSpPr>
      <dsp:spPr>
        <a:xfrm>
          <a:off x="0" y="2220309"/>
          <a:ext cx="10515600" cy="16321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fr-FR" sz="3100" kern="1200" dirty="0"/>
            <a:t>Spécialité « Unique » : France, Italie, Espagne, Portugal</a:t>
          </a:r>
          <a:endParaRPr lang="en-US" sz="3100" kern="1200" dirty="0"/>
        </a:p>
      </dsp:txBody>
      <dsp:txXfrm>
        <a:off x="79675" y="2299984"/>
        <a:ext cx="10356250" cy="147280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B750899-3D14-4A38-B0C5-4D2CF77B5B8A}" type="datetimeFigureOut">
              <a:rPr lang="nb-NO" smtClean="0"/>
              <a:t>15.03.2023</a:t>
            </a:fld>
            <a:endParaRPr lang="nb-NO"/>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FE35F46-3402-4F9A-A575-76C8BB429A56}" type="slidenum">
              <a:rPr lang="nb-NO" smtClean="0"/>
              <a:t>‹N°›</a:t>
            </a:fld>
            <a:endParaRPr lang="nb-NO"/>
          </a:p>
        </p:txBody>
      </p:sp>
    </p:spTree>
    <p:extLst>
      <p:ext uri="{BB962C8B-B14F-4D97-AF65-F5344CB8AC3E}">
        <p14:creationId xmlns:p14="http://schemas.microsoft.com/office/powerpoint/2010/main" val="27748143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3C55F2-9C84-46FC-A41A-400AE8FDF910}" type="datetimeFigureOut">
              <a:rPr lang="fr-FR" smtClean="0"/>
              <a:t>15/03/2023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335D83-101F-4C1D-B330-DBDF96317773}" type="slidenum">
              <a:rPr lang="fr-FR" smtClean="0"/>
              <a:t>‹N°›</a:t>
            </a:fld>
            <a:endParaRPr lang="fr-FR"/>
          </a:p>
        </p:txBody>
      </p:sp>
    </p:spTree>
    <p:extLst>
      <p:ext uri="{BB962C8B-B14F-4D97-AF65-F5344CB8AC3E}">
        <p14:creationId xmlns:p14="http://schemas.microsoft.com/office/powerpoint/2010/main" val="3829239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mso.oslo.no/styret"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1</a:t>
            </a:fld>
            <a:endParaRPr lang="fr-FR"/>
          </a:p>
        </p:txBody>
      </p:sp>
    </p:spTree>
    <p:extLst>
      <p:ext uri="{BB962C8B-B14F-4D97-AF65-F5344CB8AC3E}">
        <p14:creationId xmlns:p14="http://schemas.microsoft.com/office/powerpoint/2010/main" val="38596093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fontAlgn="base"/>
            <a:r>
              <a:rPr lang="en-US" b="1" i="0" dirty="0">
                <a:solidFill>
                  <a:srgbClr val="161515"/>
                </a:solidFill>
                <a:effectLst/>
                <a:latin typeface="firasans"/>
              </a:rPr>
              <a:t>What is Lifestyle Medicine and Prevention?</a:t>
            </a:r>
          </a:p>
          <a:p>
            <a:pPr algn="l" fontAlgn="base"/>
            <a:r>
              <a:rPr lang="en-US" b="0" i="0" dirty="0">
                <a:solidFill>
                  <a:srgbClr val="161515"/>
                </a:solidFill>
                <a:effectLst/>
                <a:latin typeface="inherit"/>
              </a:rPr>
              <a:t>Non-communicable diseases (NCDs) represent the leading cause of morbidity and mortality worldwide. Modifiable </a:t>
            </a:r>
            <a:r>
              <a:rPr lang="en-US" b="0" i="0" dirty="0" err="1">
                <a:solidFill>
                  <a:srgbClr val="161515"/>
                </a:solidFill>
                <a:effectLst/>
                <a:latin typeface="inherit"/>
              </a:rPr>
              <a:t>behavioural</a:t>
            </a:r>
            <a:r>
              <a:rPr lang="en-US" b="0" i="0" dirty="0">
                <a:solidFill>
                  <a:srgbClr val="161515"/>
                </a:solidFill>
                <a:effectLst/>
                <a:latin typeface="inherit"/>
              </a:rPr>
              <a:t> risk factors greatly contribute to the risk of NCDs. Lifestyle Medicine is an emerging area within clinical practice, which aims to improve the health and wellbeing of individuals by addressing lifestyle factors that contribute to ill health.</a:t>
            </a:r>
            <a:endParaRPr lang="en-US" b="0" i="0" dirty="0">
              <a:solidFill>
                <a:srgbClr val="161515"/>
              </a:solidFill>
              <a:effectLst/>
              <a:latin typeface="firasans"/>
            </a:endParaRPr>
          </a:p>
          <a:p>
            <a:pPr algn="l" fontAlgn="base"/>
            <a:r>
              <a:rPr lang="en-US" b="0" i="0" dirty="0">
                <a:solidFill>
                  <a:srgbClr val="161515"/>
                </a:solidFill>
                <a:effectLst/>
                <a:latin typeface="firasans"/>
              </a:rPr>
              <a:t>Within LMAP, lifestyle medicine teaching equips our students with the knowledge and skills required for multi-disciplinary, multi-system approaches that will address health and wellbeing challenges in the twenty-first century.</a:t>
            </a:r>
          </a:p>
          <a:p>
            <a:pPr algn="l" fontAlgn="base"/>
            <a:r>
              <a:rPr lang="en-US" b="0" i="0" dirty="0">
                <a:solidFill>
                  <a:srgbClr val="161515"/>
                </a:solidFill>
                <a:effectLst/>
                <a:latin typeface="firasans"/>
              </a:rPr>
              <a:t>The first-year of LMAP revolves around five lifestyle themes with a focus on individual </a:t>
            </a:r>
            <a:r>
              <a:rPr lang="en-US" b="0" i="0" dirty="0" err="1">
                <a:solidFill>
                  <a:srgbClr val="161515"/>
                </a:solidFill>
                <a:effectLst/>
                <a:latin typeface="firasans"/>
              </a:rPr>
              <a:t>behaviour</a:t>
            </a:r>
            <a:r>
              <a:rPr lang="en-US" b="0" i="0" dirty="0">
                <a:solidFill>
                  <a:srgbClr val="161515"/>
                </a:solidFill>
                <a:effectLst/>
                <a:latin typeface="firasans"/>
              </a:rPr>
              <a:t> change using the COM-B approach (Michie 2011):</a:t>
            </a:r>
          </a:p>
          <a:p>
            <a:pPr algn="l" fontAlgn="base">
              <a:buFont typeface="+mj-lt"/>
              <a:buAutoNum type="arabicPeriod"/>
            </a:pPr>
            <a:r>
              <a:rPr lang="en-US" b="0" i="0" dirty="0">
                <a:solidFill>
                  <a:srgbClr val="161515"/>
                </a:solidFill>
                <a:effectLst/>
                <a:latin typeface="inherit"/>
              </a:rPr>
              <a:t>Sleep</a:t>
            </a:r>
          </a:p>
          <a:p>
            <a:pPr algn="l" fontAlgn="base">
              <a:buFont typeface="+mj-lt"/>
              <a:buAutoNum type="arabicPeriod"/>
            </a:pPr>
            <a:r>
              <a:rPr lang="en-US" b="0" i="0" dirty="0">
                <a:solidFill>
                  <a:srgbClr val="161515"/>
                </a:solidFill>
                <a:effectLst/>
                <a:latin typeface="inherit"/>
              </a:rPr>
              <a:t>Nutrition</a:t>
            </a:r>
          </a:p>
          <a:p>
            <a:pPr algn="l" fontAlgn="base">
              <a:buFont typeface="+mj-lt"/>
              <a:buAutoNum type="arabicPeriod"/>
            </a:pPr>
            <a:r>
              <a:rPr lang="en-US" b="0" i="0" dirty="0">
                <a:solidFill>
                  <a:srgbClr val="161515"/>
                </a:solidFill>
                <a:effectLst/>
                <a:latin typeface="inherit"/>
              </a:rPr>
              <a:t>Physical activity</a:t>
            </a:r>
          </a:p>
          <a:p>
            <a:pPr algn="l" fontAlgn="base">
              <a:buFont typeface="+mj-lt"/>
              <a:buAutoNum type="arabicPeriod"/>
            </a:pPr>
            <a:r>
              <a:rPr lang="en-US" b="0" i="0" dirty="0">
                <a:solidFill>
                  <a:srgbClr val="161515"/>
                </a:solidFill>
                <a:effectLst/>
                <a:latin typeface="inherit"/>
              </a:rPr>
              <a:t>Mental Health</a:t>
            </a:r>
          </a:p>
          <a:p>
            <a:pPr algn="l" fontAlgn="base">
              <a:buFont typeface="+mj-lt"/>
              <a:buAutoNum type="arabicPeriod"/>
            </a:pPr>
            <a:r>
              <a:rPr lang="en-US" b="0" i="0" dirty="0">
                <a:solidFill>
                  <a:srgbClr val="161515"/>
                </a:solidFill>
                <a:effectLst/>
                <a:latin typeface="inherit"/>
              </a:rPr>
              <a:t>Financial wellbeing</a:t>
            </a:r>
          </a:p>
          <a:p>
            <a:pPr algn="l" fontAlgn="base">
              <a:buFont typeface="+mj-lt"/>
              <a:buAutoNum type="arabicPeriod"/>
            </a:pPr>
            <a:endParaRPr lang="en-US" b="0" i="0" dirty="0">
              <a:solidFill>
                <a:srgbClr val="161515"/>
              </a:solidFill>
              <a:effectLst/>
              <a:latin typeface="inherit"/>
            </a:endParaRPr>
          </a:p>
          <a:p>
            <a:pPr algn="l" fontAlgn="base">
              <a:buFont typeface="+mj-lt"/>
              <a:buNone/>
            </a:pPr>
            <a:r>
              <a:rPr lang="fr-FR" b="0" i="0" dirty="0">
                <a:solidFill>
                  <a:srgbClr val="161515"/>
                </a:solidFill>
                <a:effectLst/>
                <a:latin typeface="inherit"/>
              </a:rPr>
              <a:t>Tout au long de l'apprentissage, les étudiants sont invités à </a:t>
            </a:r>
            <a:r>
              <a:rPr lang="fr-FR" b="1" i="0" dirty="0">
                <a:solidFill>
                  <a:srgbClr val="161515"/>
                </a:solidFill>
                <a:effectLst/>
                <a:latin typeface="inherit"/>
              </a:rPr>
              <a:t>analyser la manière </a:t>
            </a:r>
            <a:r>
              <a:rPr lang="fr-FR" b="0" i="0" dirty="0">
                <a:solidFill>
                  <a:srgbClr val="161515"/>
                </a:solidFill>
                <a:effectLst/>
                <a:latin typeface="inherit"/>
              </a:rPr>
              <a:t>dont les choix comportementaux influencent la santé de leurs futurs patients, puis à réfléchir à leurs propres comportements en matière de santé.</a:t>
            </a:r>
          </a:p>
          <a:p>
            <a:pPr algn="l" fontAlgn="base">
              <a:buFont typeface="+mj-lt"/>
              <a:buNone/>
            </a:pPr>
            <a:r>
              <a:rPr lang="fr-FR" b="0" i="0" dirty="0">
                <a:solidFill>
                  <a:srgbClr val="161515"/>
                </a:solidFill>
                <a:effectLst/>
                <a:latin typeface="inherit"/>
              </a:rPr>
              <a:t>Le dernier trimestre se termine par une évaluation sommative au cours de laquelle les étudiants choisissent l'un des cinq thèmes pour l'étudier plus en profondeur. En groupe, ils produisent un </a:t>
            </a:r>
            <a:r>
              <a:rPr lang="fr-FR" b="1" i="0" dirty="0">
                <a:solidFill>
                  <a:srgbClr val="161515"/>
                </a:solidFill>
                <a:effectLst/>
                <a:latin typeface="inherit"/>
              </a:rPr>
              <a:t>podcast audio </a:t>
            </a:r>
            <a:r>
              <a:rPr lang="fr-FR" b="0" i="0" dirty="0">
                <a:solidFill>
                  <a:srgbClr val="161515"/>
                </a:solidFill>
                <a:effectLst/>
                <a:latin typeface="inherit"/>
              </a:rPr>
              <a:t>de cinq minutes qui déploie des approches réelles de changement de comportement. Un commentaire académique et une évaluation par les pairs sont également requis.</a:t>
            </a:r>
          </a:p>
          <a:p>
            <a:pPr algn="l" fontAlgn="base">
              <a:buFont typeface="+mj-lt"/>
              <a:buNone/>
            </a:pPr>
            <a:r>
              <a:rPr lang="fr-FR" b="0" i="0" dirty="0">
                <a:solidFill>
                  <a:srgbClr val="161515"/>
                </a:solidFill>
                <a:effectLst/>
                <a:latin typeface="inherit"/>
              </a:rPr>
              <a:t>Dans le module de deuxième année, les questions de biomédecine et de sciences sociales sont réunies et les options thérapeutiques sont introduites, notamment l'autogestion de la santé, la prescription sociale et les interventions sociétales plus larges. Le coaching en matière de santé est également enseigné, parallèlement à des blocs d'enseignement sur l'épidémiologie et la santé mondiale.</a:t>
            </a:r>
          </a:p>
          <a:p>
            <a:pPr algn="l" fontAlgn="base">
              <a:buFont typeface="+mj-lt"/>
              <a:buAutoNum type="arabicPeriod"/>
            </a:pPr>
            <a:endParaRPr lang="en-US" b="0" i="0" dirty="0">
              <a:solidFill>
                <a:srgbClr val="161515"/>
              </a:solidFill>
              <a:effectLst/>
              <a:latin typeface="inherit"/>
            </a:endParaRPr>
          </a:p>
          <a:p>
            <a:pPr algn="l" fontAlgn="base"/>
            <a:r>
              <a:rPr lang="en-US" b="0" i="0" dirty="0">
                <a:solidFill>
                  <a:srgbClr val="161515"/>
                </a:solidFill>
                <a:effectLst/>
                <a:latin typeface="firasans"/>
              </a:rPr>
              <a:t>Throughout the learning students are challenged to </a:t>
            </a:r>
            <a:r>
              <a:rPr lang="en-US" b="0" i="0" dirty="0" err="1">
                <a:solidFill>
                  <a:srgbClr val="161515"/>
                </a:solidFill>
                <a:effectLst/>
                <a:latin typeface="firasans"/>
              </a:rPr>
              <a:t>analyse</a:t>
            </a:r>
            <a:r>
              <a:rPr lang="en-US" b="0" i="0" dirty="0">
                <a:solidFill>
                  <a:srgbClr val="161515"/>
                </a:solidFill>
                <a:effectLst/>
                <a:latin typeface="firasans"/>
              </a:rPr>
              <a:t> how </a:t>
            </a:r>
            <a:r>
              <a:rPr lang="en-US" b="0" i="0" dirty="0" err="1">
                <a:solidFill>
                  <a:srgbClr val="161515"/>
                </a:solidFill>
                <a:effectLst/>
                <a:latin typeface="firasans"/>
              </a:rPr>
              <a:t>behavioural</a:t>
            </a:r>
            <a:r>
              <a:rPr lang="en-US" b="0" i="0" dirty="0">
                <a:solidFill>
                  <a:srgbClr val="161515"/>
                </a:solidFill>
                <a:effectLst/>
                <a:latin typeface="firasans"/>
              </a:rPr>
              <a:t> choices influence the health of their future patients, and then in-turn reflect on their own health </a:t>
            </a:r>
            <a:r>
              <a:rPr lang="en-US" b="0" i="0" dirty="0" err="1">
                <a:solidFill>
                  <a:srgbClr val="161515"/>
                </a:solidFill>
                <a:effectLst/>
                <a:latin typeface="firasans"/>
              </a:rPr>
              <a:t>behaviours</a:t>
            </a:r>
            <a:r>
              <a:rPr lang="en-US" b="0" i="0" dirty="0">
                <a:solidFill>
                  <a:srgbClr val="161515"/>
                </a:solidFill>
                <a:effectLst/>
                <a:latin typeface="firasans"/>
              </a:rPr>
              <a:t>.</a:t>
            </a:r>
          </a:p>
          <a:p>
            <a:pPr algn="l" fontAlgn="base"/>
            <a:r>
              <a:rPr lang="en-US" b="0" i="0" dirty="0">
                <a:solidFill>
                  <a:srgbClr val="161515"/>
                </a:solidFill>
                <a:effectLst/>
                <a:latin typeface="firasans"/>
              </a:rPr>
              <a:t>The final term culminates in a summative assessment where students select one of the five themes for more in-depth study. As a group they produce a five-minute audio podcast that deploys real-life </a:t>
            </a:r>
            <a:r>
              <a:rPr lang="en-US" b="0" i="0" dirty="0" err="1">
                <a:solidFill>
                  <a:srgbClr val="161515"/>
                </a:solidFill>
                <a:effectLst/>
                <a:latin typeface="firasans"/>
              </a:rPr>
              <a:t>behaviour</a:t>
            </a:r>
            <a:r>
              <a:rPr lang="en-US" b="0" i="0" dirty="0">
                <a:solidFill>
                  <a:srgbClr val="161515"/>
                </a:solidFill>
                <a:effectLst/>
                <a:latin typeface="firasans"/>
              </a:rPr>
              <a:t> change approaches. An academic commentary and peer-evaluation are also required.</a:t>
            </a:r>
          </a:p>
          <a:p>
            <a:pPr algn="l" fontAlgn="base"/>
            <a:r>
              <a:rPr lang="en-US" b="0" i="0" dirty="0">
                <a:solidFill>
                  <a:srgbClr val="161515"/>
                </a:solidFill>
                <a:effectLst/>
                <a:latin typeface="firasans"/>
              </a:rPr>
              <a:t>In the second-year module the biomedicine and social science issues are brought together and therapeutic options are introduced including self-care, social prescribing and wider societal interventions. Health coaching is also taught, alongside teaching blocks on epidemiology and global health.</a:t>
            </a:r>
          </a:p>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15</a:t>
            </a:fld>
            <a:endParaRPr lang="fr-FR"/>
          </a:p>
        </p:txBody>
      </p:sp>
    </p:spTree>
    <p:extLst>
      <p:ext uri="{BB962C8B-B14F-4D97-AF65-F5344CB8AC3E}">
        <p14:creationId xmlns:p14="http://schemas.microsoft.com/office/powerpoint/2010/main" val="3432816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Stage et réflexion sur « station de santé », contrôles petites enfances</a:t>
            </a:r>
          </a:p>
          <a:p>
            <a:r>
              <a:rPr lang="fr-FR" dirty="0"/>
              <a:t>3 mois, 6 mois, 1 ans, 2 ans, 4ans, 6 ans.</a:t>
            </a:r>
          </a:p>
          <a:p>
            <a:pPr lvl="1"/>
            <a:r>
              <a:rPr lang="fr-FR" dirty="0"/>
              <a:t>Interview, comprendre mécanisme, pourquoi, quoi faire pour mieux faire la </a:t>
            </a:r>
            <a:r>
              <a:rPr lang="fr-FR" dirty="0" err="1"/>
              <a:t>prevention</a:t>
            </a:r>
            <a:r>
              <a:rPr lang="fr-FR" dirty="0"/>
              <a:t> maladie des enfants. </a:t>
            </a:r>
          </a:p>
          <a:p>
            <a:r>
              <a:rPr lang="fr-FR" dirty="0"/>
              <a:t>MSO tabac (groupe d’</a:t>
            </a:r>
            <a:r>
              <a:rPr lang="fr-FR" dirty="0" err="1"/>
              <a:t>édudiants</a:t>
            </a:r>
            <a:r>
              <a:rPr lang="fr-FR" dirty="0"/>
              <a:t>)</a:t>
            </a:r>
          </a:p>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16</a:t>
            </a:fld>
            <a:endParaRPr lang="fr-FR"/>
          </a:p>
        </p:txBody>
      </p:sp>
    </p:spTree>
    <p:extLst>
      <p:ext uri="{BB962C8B-B14F-4D97-AF65-F5344CB8AC3E}">
        <p14:creationId xmlns:p14="http://schemas.microsoft.com/office/powerpoint/2010/main" val="2024743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fontAlgn="base"/>
            <a:r>
              <a:rPr lang="fr-FR" b="1" i="0" dirty="0">
                <a:solidFill>
                  <a:srgbClr val="000000"/>
                </a:solidFill>
                <a:effectLst/>
                <a:latin typeface="Arial" panose="020B0604020202020204" pitchFamily="34" charset="0"/>
              </a:rPr>
              <a:t>L'histoire derrière MSO</a:t>
            </a:r>
          </a:p>
          <a:p>
            <a:pPr algn="l" fontAlgn="base"/>
            <a:r>
              <a:rPr lang="fr-FR" b="0" i="0" dirty="0">
                <a:solidFill>
                  <a:srgbClr val="000000"/>
                </a:solidFill>
                <a:effectLst/>
                <a:latin typeface="Arial" panose="020B0604020202020204" pitchFamily="34" charset="0"/>
              </a:rPr>
              <a:t>MSO est aujourd'hui la principale et la plus grande organisation à but non lucratif de Norvège qui s'engage dans la diffusion d'informations sexuelles. L'organisation est exploitée et administrée par </a:t>
            </a:r>
            <a:r>
              <a:rPr lang="fr-FR" b="0" i="0" u="none" strike="noStrike" dirty="0">
                <a:solidFill>
                  <a:srgbClr val="000000"/>
                </a:solidFill>
                <a:effectLst/>
                <a:latin typeface="Arial" panose="020B0604020202020204" pitchFamily="34" charset="0"/>
                <a:hlinkClick r:id="rId3"/>
              </a:rPr>
              <a:t>le conseil d'administration</a:t>
            </a:r>
            <a:r>
              <a:rPr lang="fr-FR" b="0" i="0" dirty="0">
                <a:solidFill>
                  <a:srgbClr val="000000"/>
                </a:solidFill>
                <a:effectLst/>
                <a:latin typeface="Arial" panose="020B0604020202020204" pitchFamily="34" charset="0"/>
              </a:rPr>
              <a:t> . </a:t>
            </a:r>
          </a:p>
          <a:p>
            <a:pPr algn="l" fontAlgn="base"/>
            <a:r>
              <a:rPr lang="fr-FR" b="0" i="0" dirty="0">
                <a:solidFill>
                  <a:srgbClr val="000000"/>
                </a:solidFill>
                <a:effectLst/>
                <a:latin typeface="Arial" panose="020B0604020202020204" pitchFamily="34" charset="0"/>
              </a:rPr>
              <a:t>​</a:t>
            </a:r>
          </a:p>
          <a:p>
            <a:pPr algn="l" fontAlgn="base"/>
            <a:r>
              <a:rPr lang="fr-FR" b="0" i="0" dirty="0">
                <a:solidFill>
                  <a:srgbClr val="000000"/>
                </a:solidFill>
                <a:effectLst/>
                <a:latin typeface="Arial" panose="020B0604020202020204" pitchFamily="34" charset="0"/>
              </a:rPr>
              <a:t>Nous avons été officiellement </a:t>
            </a:r>
            <a:r>
              <a:rPr lang="fr-FR" b="1" i="0" dirty="0">
                <a:solidFill>
                  <a:srgbClr val="000000"/>
                </a:solidFill>
                <a:effectLst/>
                <a:latin typeface="Arial" panose="020B0604020202020204" pitchFamily="34" charset="0"/>
              </a:rPr>
              <a:t>créés en 1974</a:t>
            </a:r>
            <a:r>
              <a:rPr lang="fr-FR" b="0" i="0" dirty="0">
                <a:solidFill>
                  <a:srgbClr val="000000"/>
                </a:solidFill>
                <a:effectLst/>
                <a:latin typeface="Arial" panose="020B0604020202020204" pitchFamily="34" charset="0"/>
              </a:rPr>
              <a:t> , mais avons déjà commencé à prendre forme en 1969. C'est alors un homme bien connu dans le milieu universitaire et médical, </a:t>
            </a:r>
            <a:r>
              <a:rPr lang="fr-FR" b="1" i="0" dirty="0">
                <a:solidFill>
                  <a:srgbClr val="000000"/>
                </a:solidFill>
                <a:effectLst/>
                <a:latin typeface="Arial" panose="020B0604020202020204" pitchFamily="34" charset="0"/>
              </a:rPr>
              <a:t>le professeur Lars </a:t>
            </a:r>
            <a:r>
              <a:rPr lang="fr-FR" b="1" i="0" dirty="0" err="1">
                <a:solidFill>
                  <a:srgbClr val="000000"/>
                </a:solidFill>
                <a:effectLst/>
                <a:latin typeface="Arial" panose="020B0604020202020204" pitchFamily="34" charset="0"/>
              </a:rPr>
              <a:t>Walløe</a:t>
            </a:r>
            <a:r>
              <a:rPr lang="fr-FR" b="1" i="0" dirty="0">
                <a:solidFill>
                  <a:srgbClr val="000000"/>
                </a:solidFill>
                <a:effectLst/>
                <a:latin typeface="Arial" panose="020B0604020202020204" pitchFamily="34" charset="0"/>
              </a:rPr>
              <a:t> de l'Université d'Oslo</a:t>
            </a:r>
            <a:r>
              <a:rPr lang="fr-FR" b="0" i="0" dirty="0">
                <a:solidFill>
                  <a:srgbClr val="000000"/>
                </a:solidFill>
                <a:effectLst/>
                <a:latin typeface="Arial" panose="020B0604020202020204" pitchFamily="34" charset="0"/>
              </a:rPr>
              <a:t> (</a:t>
            </a:r>
            <a:r>
              <a:rPr lang="fr-FR" b="0" i="0" dirty="0" err="1">
                <a:solidFill>
                  <a:srgbClr val="000000"/>
                </a:solidFill>
                <a:effectLst/>
                <a:latin typeface="Arial" panose="020B0604020202020204" pitchFamily="34" charset="0"/>
              </a:rPr>
              <a:t>UiO</a:t>
            </a:r>
            <a:r>
              <a:rPr lang="fr-FR" b="0" i="0" dirty="0">
                <a:solidFill>
                  <a:srgbClr val="000000"/>
                </a:solidFill>
                <a:effectLst/>
                <a:latin typeface="Arial" panose="020B0604020202020204" pitchFamily="34" charset="0"/>
              </a:rPr>
              <a:t>), qui a pris l'initiative d'enseigner sur la sexualité et la santé reproductive. À l'époque, </a:t>
            </a:r>
            <a:r>
              <a:rPr lang="fr-FR" b="0" i="0" dirty="0" err="1">
                <a:solidFill>
                  <a:srgbClr val="000000"/>
                </a:solidFill>
                <a:effectLst/>
                <a:latin typeface="Arial" panose="020B0604020202020204" pitchFamily="34" charset="0"/>
              </a:rPr>
              <a:t>Walløe</a:t>
            </a:r>
            <a:r>
              <a:rPr lang="fr-FR" b="0" i="0" dirty="0">
                <a:solidFill>
                  <a:srgbClr val="000000"/>
                </a:solidFill>
                <a:effectLst/>
                <a:latin typeface="Arial" panose="020B0604020202020204" pitchFamily="34" charset="0"/>
              </a:rPr>
              <a:t> a ouvert la voie en tant qu'étudiant en médecine puis médecin pour ce que nous connaissons aujourd'hui sous le nom de MSO Oslo. Lui et ses cofondateurs ont voyagé et enseigné à d'autres étudiants en médecine un sujet dont les universités elles-mêmes n'osaient pas parler. À savoir les organes génitaux, le sexe et la reproduction. Le professeur </a:t>
            </a:r>
            <a:r>
              <a:rPr lang="fr-FR" b="0" i="0" dirty="0" err="1">
                <a:solidFill>
                  <a:srgbClr val="000000"/>
                </a:solidFill>
                <a:effectLst/>
                <a:latin typeface="Arial" panose="020B0604020202020204" pitchFamily="34" charset="0"/>
              </a:rPr>
              <a:t>Walløe</a:t>
            </a:r>
            <a:r>
              <a:rPr lang="fr-FR" b="0" i="0" dirty="0">
                <a:solidFill>
                  <a:srgbClr val="000000"/>
                </a:solidFill>
                <a:effectLst/>
                <a:latin typeface="Arial" panose="020B0604020202020204" pitchFamily="34" charset="0"/>
              </a:rPr>
              <a:t> n'a pas seulement été l'initiateur du lancement de l'éducation sexuelle en Norvège, ses efforts ont également été remarquables dans de nombreux autres domaines. </a:t>
            </a:r>
          </a:p>
          <a:p>
            <a:pPr algn="l" fontAlgn="base"/>
            <a:r>
              <a:rPr lang="fr-FR" b="0" i="0" dirty="0">
                <a:solidFill>
                  <a:srgbClr val="000000"/>
                </a:solidFill>
                <a:effectLst/>
                <a:latin typeface="Arial" panose="020B0604020202020204" pitchFamily="34" charset="0"/>
              </a:rPr>
              <a:t>​</a:t>
            </a:r>
          </a:p>
          <a:p>
            <a:pPr algn="l" fontAlgn="base"/>
            <a:r>
              <a:rPr lang="fr-FR" b="1" i="0" dirty="0">
                <a:solidFill>
                  <a:srgbClr val="000000"/>
                </a:solidFill>
                <a:effectLst/>
                <a:latin typeface="Arial" panose="020B0604020202020204" pitchFamily="34" charset="0"/>
              </a:rPr>
              <a:t>Les efforts de Lars </a:t>
            </a:r>
            <a:r>
              <a:rPr lang="fr-FR" b="1" i="0" dirty="0" err="1">
                <a:solidFill>
                  <a:srgbClr val="000000"/>
                </a:solidFill>
                <a:effectLst/>
                <a:latin typeface="Arial" panose="020B0604020202020204" pitchFamily="34" charset="0"/>
              </a:rPr>
              <a:t>Walløe</a:t>
            </a:r>
            <a:r>
              <a:rPr lang="fr-FR" b="0" i="0" dirty="0">
                <a:solidFill>
                  <a:srgbClr val="000000"/>
                </a:solidFill>
                <a:effectLst/>
                <a:latin typeface="Arial" panose="020B0604020202020204" pitchFamily="34" charset="0"/>
              </a:rPr>
              <a:t> ont non seulement assuré la création du MSO Oslo, mais son engagement sincère a, entre autres, été récompensé par l'Ordre royal norvégien de Saint-Olav, qui est décerné "une récompense pour d'excellents services à la Norvège et à l'humanité".</a:t>
            </a:r>
          </a:p>
          <a:p>
            <a:pPr algn="l" fontAlgn="base"/>
            <a:r>
              <a:rPr lang="fr-FR" b="0" i="0" dirty="0">
                <a:solidFill>
                  <a:srgbClr val="000000"/>
                </a:solidFill>
                <a:effectLst/>
                <a:latin typeface="Arial" panose="020B0604020202020204" pitchFamily="34" charset="0"/>
              </a:rPr>
              <a:t>​</a:t>
            </a:r>
          </a:p>
          <a:p>
            <a:pPr algn="l" fontAlgn="base"/>
            <a:r>
              <a:rPr lang="fr-FR" b="0" i="0" dirty="0">
                <a:solidFill>
                  <a:srgbClr val="000000"/>
                </a:solidFill>
                <a:effectLst/>
                <a:latin typeface="Arial" panose="020B0604020202020204" pitchFamily="34" charset="0"/>
              </a:rPr>
              <a:t>MSO Oslo est aujourd'hui une organisation bien établie qui fournit toujours des informations sexuelles. Et nous suivons les traces d'autres médecins et MSO qui ont fait une grande différence dans la société.</a:t>
            </a:r>
          </a:p>
          <a:p>
            <a:pPr algn="l" fontAlgn="base"/>
            <a:r>
              <a:rPr lang="fr-FR" b="0" i="0" dirty="0">
                <a:solidFill>
                  <a:srgbClr val="000000"/>
                </a:solidFill>
                <a:effectLst/>
                <a:latin typeface="Arial" panose="020B0604020202020204" pitchFamily="34" charset="0"/>
              </a:rPr>
              <a:t>​</a:t>
            </a:r>
          </a:p>
          <a:p>
            <a:pPr algn="l" fontAlgn="base"/>
            <a:r>
              <a:rPr lang="fr-FR" b="0" i="0" dirty="0">
                <a:solidFill>
                  <a:srgbClr val="000000"/>
                </a:solidFill>
                <a:effectLst/>
                <a:latin typeface="Arial" panose="020B0604020202020204" pitchFamily="34" charset="0"/>
              </a:rPr>
              <a:t>Au fil des ans, de nombreux médecins importants ont fait partie de MSO Oslo, entre autres la première </a:t>
            </a:r>
            <a:r>
              <a:rPr lang="fr-FR" b="1" i="0" dirty="0">
                <a:solidFill>
                  <a:srgbClr val="000000"/>
                </a:solidFill>
                <a:effectLst/>
                <a:latin typeface="Arial" panose="020B0604020202020204" pitchFamily="34" charset="0"/>
              </a:rPr>
              <a:t>femme Premier ministre du pays, Gro Harlem Brundtland,</a:t>
            </a:r>
            <a:r>
              <a:rPr lang="fr-FR" b="0" i="0" dirty="0">
                <a:solidFill>
                  <a:srgbClr val="000000"/>
                </a:solidFill>
                <a:effectLst/>
                <a:latin typeface="Arial" panose="020B0604020202020204" pitchFamily="34" charset="0"/>
              </a:rPr>
              <a:t> a fait partie de MSO pendant ses études. </a:t>
            </a:r>
            <a:r>
              <a:rPr lang="fr-FR" b="1" i="0" dirty="0" err="1">
                <a:solidFill>
                  <a:srgbClr val="000000"/>
                </a:solidFill>
                <a:effectLst/>
                <a:latin typeface="Arial" panose="020B0604020202020204" pitchFamily="34" charset="0"/>
              </a:rPr>
              <a:t>Trond</a:t>
            </a:r>
            <a:r>
              <a:rPr lang="fr-FR" b="1" i="0" dirty="0">
                <a:solidFill>
                  <a:srgbClr val="000000"/>
                </a:solidFill>
                <a:effectLst/>
                <a:latin typeface="Arial" panose="020B0604020202020204" pitchFamily="34" charset="0"/>
              </a:rPr>
              <a:t> </a:t>
            </a:r>
            <a:r>
              <a:rPr lang="fr-FR" b="1" i="0" dirty="0" err="1">
                <a:solidFill>
                  <a:srgbClr val="000000"/>
                </a:solidFill>
                <a:effectLst/>
                <a:latin typeface="Arial" panose="020B0604020202020204" pitchFamily="34" charset="0"/>
              </a:rPr>
              <a:t>Viggo</a:t>
            </a:r>
            <a:r>
              <a:rPr lang="fr-FR" b="1" i="0" dirty="0">
                <a:solidFill>
                  <a:srgbClr val="000000"/>
                </a:solidFill>
                <a:effectLst/>
                <a:latin typeface="Arial" panose="020B0604020202020204" pitchFamily="34" charset="0"/>
              </a:rPr>
              <a:t> </a:t>
            </a:r>
            <a:r>
              <a:rPr lang="fr-FR" b="1" i="0" dirty="0" err="1">
                <a:solidFill>
                  <a:srgbClr val="000000"/>
                </a:solidFill>
                <a:effectLst/>
                <a:latin typeface="Arial" panose="020B0604020202020204" pitchFamily="34" charset="0"/>
              </a:rPr>
              <a:t>Torgersen</a:t>
            </a:r>
            <a:r>
              <a:rPr lang="fr-FR" b="0" i="0" dirty="0">
                <a:solidFill>
                  <a:srgbClr val="000000"/>
                </a:solidFill>
                <a:effectLst/>
                <a:latin typeface="Arial" panose="020B0604020202020204" pitchFamily="34" charset="0"/>
              </a:rPr>
              <a:t> a également commencé son implication et sa fascination pour le corps et le sexe dans MSO. De plus, le professeur associé à l'</a:t>
            </a:r>
            <a:r>
              <a:rPr lang="fr-FR" b="0" i="0" dirty="0" err="1">
                <a:solidFill>
                  <a:srgbClr val="000000"/>
                </a:solidFill>
                <a:effectLst/>
                <a:latin typeface="Arial" panose="020B0604020202020204" pitchFamily="34" charset="0"/>
              </a:rPr>
              <a:t>UiO</a:t>
            </a:r>
            <a:r>
              <a:rPr lang="fr-FR" b="0" i="0" dirty="0">
                <a:solidFill>
                  <a:srgbClr val="000000"/>
                </a:solidFill>
                <a:effectLst/>
                <a:latin typeface="Arial" panose="020B0604020202020204" pitchFamily="34" charset="0"/>
              </a:rPr>
              <a:t> </a:t>
            </a:r>
            <a:r>
              <a:rPr lang="fr-FR" b="1" i="0" dirty="0">
                <a:solidFill>
                  <a:srgbClr val="000000"/>
                </a:solidFill>
                <a:effectLst/>
                <a:latin typeface="Arial" panose="020B0604020202020204" pitchFamily="34" charset="0"/>
              </a:rPr>
              <a:t>Jan Magnus </a:t>
            </a:r>
            <a:r>
              <a:rPr lang="fr-FR" b="1" i="0" dirty="0" err="1">
                <a:solidFill>
                  <a:srgbClr val="000000"/>
                </a:solidFill>
                <a:effectLst/>
                <a:latin typeface="Arial" panose="020B0604020202020204" pitchFamily="34" charset="0"/>
              </a:rPr>
              <a:t>Aronsen</a:t>
            </a:r>
            <a:r>
              <a:rPr lang="fr-FR" b="0" i="0" dirty="0">
                <a:solidFill>
                  <a:srgbClr val="000000"/>
                </a:solidFill>
                <a:effectLst/>
                <a:latin typeface="Arial" panose="020B0604020202020204" pitchFamily="34" charset="0"/>
              </a:rPr>
              <a:t> est l'ancien chef du MSO Oslo. La plus grande plate-forme d'apprentissage numérique de Norvège pour le personnel de santé Le médecin et conférencier responsable de </a:t>
            </a:r>
            <a:r>
              <a:rPr lang="fr-FR" b="1" i="0" dirty="0" err="1">
                <a:solidFill>
                  <a:srgbClr val="000000"/>
                </a:solidFill>
                <a:effectLst/>
                <a:latin typeface="Arial" panose="020B0604020202020204" pitchFamily="34" charset="0"/>
              </a:rPr>
              <a:t>MedEasy</a:t>
            </a:r>
            <a:r>
              <a:rPr lang="fr-FR" b="1" i="0" dirty="0">
                <a:solidFill>
                  <a:srgbClr val="000000"/>
                </a:solidFill>
                <a:effectLst/>
                <a:latin typeface="Arial" panose="020B0604020202020204" pitchFamily="34" charset="0"/>
              </a:rPr>
              <a:t> , Nils Christian </a:t>
            </a:r>
            <a:r>
              <a:rPr lang="fr-FR" b="1" i="0" dirty="0" err="1">
                <a:solidFill>
                  <a:srgbClr val="000000"/>
                </a:solidFill>
                <a:effectLst/>
                <a:latin typeface="Arial" panose="020B0604020202020204" pitchFamily="34" charset="0"/>
              </a:rPr>
              <a:t>Karlsen</a:t>
            </a:r>
            <a:r>
              <a:rPr lang="fr-FR" b="1" i="0" dirty="0">
                <a:solidFill>
                  <a:srgbClr val="000000"/>
                </a:solidFill>
                <a:effectLst/>
                <a:latin typeface="Arial" panose="020B0604020202020204" pitchFamily="34" charset="0"/>
              </a:rPr>
              <a:t>,</a:t>
            </a:r>
            <a:r>
              <a:rPr lang="fr-FR" b="0" i="0" dirty="0">
                <a:solidFill>
                  <a:srgbClr val="000000"/>
                </a:solidFill>
                <a:effectLst/>
                <a:latin typeface="Arial" panose="020B0604020202020204" pitchFamily="34" charset="0"/>
              </a:rPr>
              <a:t> a été et a été un chef de file au MSO Oslo. Plusieurs des médecins que vous rencontrez au </a:t>
            </a:r>
            <a:r>
              <a:rPr lang="fr-FR" b="0" i="0" dirty="0" err="1">
                <a:solidFill>
                  <a:srgbClr val="000000"/>
                </a:solidFill>
                <a:effectLst/>
                <a:latin typeface="Arial" panose="020B0604020202020204" pitchFamily="34" charset="0"/>
              </a:rPr>
              <a:t>Sex</a:t>
            </a:r>
            <a:r>
              <a:rPr lang="fr-FR" b="0" i="0" dirty="0">
                <a:solidFill>
                  <a:srgbClr val="000000"/>
                </a:solidFill>
                <a:effectLst/>
                <a:latin typeface="Arial" panose="020B0604020202020204" pitchFamily="34" charset="0"/>
              </a:rPr>
              <a:t> </a:t>
            </a:r>
            <a:r>
              <a:rPr lang="fr-FR" b="0" i="0" dirty="0" err="1">
                <a:solidFill>
                  <a:srgbClr val="000000"/>
                </a:solidFill>
                <a:effectLst/>
                <a:latin typeface="Arial" panose="020B0604020202020204" pitchFamily="34" charset="0"/>
              </a:rPr>
              <a:t>og</a:t>
            </a:r>
            <a:r>
              <a:rPr lang="fr-FR" b="0" i="0" dirty="0">
                <a:solidFill>
                  <a:srgbClr val="000000"/>
                </a:solidFill>
                <a:effectLst/>
                <a:latin typeface="Arial" panose="020B0604020202020204" pitchFamily="34" charset="0"/>
              </a:rPr>
              <a:t> </a:t>
            </a:r>
            <a:r>
              <a:rPr lang="fr-FR" b="0" i="0" dirty="0" err="1">
                <a:solidFill>
                  <a:srgbClr val="000000"/>
                </a:solidFill>
                <a:effectLst/>
                <a:latin typeface="Arial" panose="020B0604020202020204" pitchFamily="34" charset="0"/>
              </a:rPr>
              <a:t>samfunn</a:t>
            </a:r>
            <a:r>
              <a:rPr lang="fr-FR" b="0" i="0" dirty="0">
                <a:solidFill>
                  <a:srgbClr val="000000"/>
                </a:solidFill>
                <a:effectLst/>
                <a:latin typeface="Arial" panose="020B0604020202020204" pitchFamily="34" charset="0"/>
              </a:rPr>
              <a:t> et au NKSOI ou </a:t>
            </a:r>
            <a:r>
              <a:rPr lang="fr-FR" b="1" i="0" dirty="0">
                <a:solidFill>
                  <a:srgbClr val="000000"/>
                </a:solidFill>
                <a:effectLst/>
                <a:latin typeface="Arial" panose="020B0604020202020204" pitchFamily="34" charset="0"/>
              </a:rPr>
              <a:t>à la clinique </a:t>
            </a:r>
            <a:r>
              <a:rPr lang="fr-FR" b="1" i="0" dirty="0" err="1">
                <a:solidFill>
                  <a:srgbClr val="000000"/>
                </a:solidFill>
                <a:effectLst/>
                <a:latin typeface="Arial" panose="020B0604020202020204" pitchFamily="34" charset="0"/>
              </a:rPr>
              <a:t>Olafia</a:t>
            </a:r>
            <a:r>
              <a:rPr lang="fr-FR" b="1" i="0" dirty="0">
                <a:solidFill>
                  <a:srgbClr val="000000"/>
                </a:solidFill>
                <a:effectLst/>
                <a:latin typeface="Arial" panose="020B0604020202020204" pitchFamily="34" charset="0"/>
              </a:rPr>
              <a:t> de l'hôpital universitaire d'Oslo</a:t>
            </a:r>
            <a:r>
              <a:rPr lang="fr-FR" b="0" i="0" dirty="0">
                <a:solidFill>
                  <a:srgbClr val="000000"/>
                </a:solidFill>
                <a:effectLst/>
                <a:latin typeface="Arial" panose="020B0604020202020204" pitchFamily="34" charset="0"/>
              </a:rPr>
              <a:t> ont été et ont été MSO.</a:t>
            </a:r>
          </a:p>
          <a:p>
            <a:pPr algn="l" fontAlgn="base"/>
            <a:r>
              <a:rPr lang="fr-FR" b="0" i="0" dirty="0">
                <a:solidFill>
                  <a:srgbClr val="000000"/>
                </a:solidFill>
                <a:effectLst/>
                <a:latin typeface="Arial" panose="020B0604020202020204" pitchFamily="34" charset="0"/>
              </a:rPr>
              <a:t>​</a:t>
            </a:r>
          </a:p>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17</a:t>
            </a:fld>
            <a:endParaRPr lang="fr-FR"/>
          </a:p>
        </p:txBody>
      </p:sp>
    </p:spTree>
    <p:extLst>
      <p:ext uri="{BB962C8B-B14F-4D97-AF65-F5344CB8AC3E}">
        <p14:creationId xmlns:p14="http://schemas.microsoft.com/office/powerpoint/2010/main" val="29071729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BMC Medical journal</a:t>
            </a:r>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19</a:t>
            </a:fld>
            <a:endParaRPr lang="fr-FR"/>
          </a:p>
        </p:txBody>
      </p:sp>
    </p:spTree>
    <p:extLst>
      <p:ext uri="{BB962C8B-B14F-4D97-AF65-F5344CB8AC3E}">
        <p14:creationId xmlns:p14="http://schemas.microsoft.com/office/powerpoint/2010/main" val="484689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22</a:t>
            </a:fld>
            <a:endParaRPr lang="fr-FR"/>
          </a:p>
        </p:txBody>
      </p:sp>
    </p:spTree>
    <p:extLst>
      <p:ext uri="{BB962C8B-B14F-4D97-AF65-F5344CB8AC3E}">
        <p14:creationId xmlns:p14="http://schemas.microsoft.com/office/powerpoint/2010/main" val="41203779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Comportement favorable a la santé, c’est avant tout la conséquence des politique de santé lié a la prévention d’éducation et de </a:t>
            </a:r>
            <a:r>
              <a:rPr lang="fr-FR" dirty="0" err="1"/>
              <a:t>cultrue</a:t>
            </a:r>
            <a:r>
              <a:rPr lang="fr-FR" dirty="0"/>
              <a:t>.</a:t>
            </a:r>
          </a:p>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24</a:t>
            </a:fld>
            <a:endParaRPr lang="fr-FR"/>
          </a:p>
        </p:txBody>
      </p:sp>
    </p:spTree>
    <p:extLst>
      <p:ext uri="{BB962C8B-B14F-4D97-AF65-F5344CB8AC3E}">
        <p14:creationId xmlns:p14="http://schemas.microsoft.com/office/powerpoint/2010/main" val="18971978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26</a:t>
            </a:fld>
            <a:endParaRPr lang="fr-FR"/>
          </a:p>
        </p:txBody>
      </p:sp>
    </p:spTree>
    <p:extLst>
      <p:ext uri="{BB962C8B-B14F-4D97-AF65-F5344CB8AC3E}">
        <p14:creationId xmlns:p14="http://schemas.microsoft.com/office/powerpoint/2010/main" val="541673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Formation a Bruxelles, internat a Montpellier et Norvège</a:t>
            </a:r>
          </a:p>
          <a:p>
            <a:r>
              <a:rPr lang="fr-FR" dirty="0"/>
              <a:t>OMS </a:t>
            </a:r>
            <a:r>
              <a:rPr lang="fr-FR" dirty="0" err="1"/>
              <a:t>youth</a:t>
            </a:r>
            <a:r>
              <a:rPr lang="fr-FR" dirty="0"/>
              <a:t> </a:t>
            </a:r>
            <a:r>
              <a:rPr lang="fr-FR" dirty="0" err="1"/>
              <a:t>council</a:t>
            </a:r>
            <a:r>
              <a:rPr lang="fr-FR" dirty="0"/>
              <a:t>, une phrase. Rassemble la vision des jeunes et de la santé au seins de l’OMS sur des sujets de santé publique, en collaboration avec les états membres.</a:t>
            </a:r>
          </a:p>
          <a:p>
            <a:r>
              <a:rPr lang="fr-FR" dirty="0"/>
              <a:t>Hôpital universitaire de Tromso</a:t>
            </a:r>
          </a:p>
          <a:p>
            <a:r>
              <a:rPr lang="fr-FR" dirty="0" err="1"/>
              <a:t>President</a:t>
            </a:r>
            <a:r>
              <a:rPr lang="fr-FR" dirty="0"/>
              <a:t> Euronet MRPH, l’organisation </a:t>
            </a:r>
            <a:r>
              <a:rPr lang="fr-FR" dirty="0" err="1"/>
              <a:t>européene</a:t>
            </a:r>
            <a:r>
              <a:rPr lang="fr-FR" dirty="0"/>
              <a:t> des internes de santé publique, rassemble 10 pays environs, travail en collaboration avec les instituts nationaux de SP</a:t>
            </a:r>
          </a:p>
          <a:p>
            <a:r>
              <a:rPr lang="fr-FR" dirty="0"/>
              <a:t>CLISP</a:t>
            </a:r>
          </a:p>
          <a:p>
            <a:endParaRPr lang="fr-FR" dirty="0"/>
          </a:p>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2</a:t>
            </a:fld>
            <a:endParaRPr lang="fr-FR"/>
          </a:p>
        </p:txBody>
      </p:sp>
    </p:spTree>
    <p:extLst>
      <p:ext uri="{BB962C8B-B14F-4D97-AF65-F5344CB8AC3E}">
        <p14:creationId xmlns:p14="http://schemas.microsoft.com/office/powerpoint/2010/main" val="106169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compétence à mener des actions de prévention et de promotion de la santé est donc cruciale et doit être largement partagée par de nombreux professionnels, au premier rang desquels les professionnels de santé. Et nous ne les y formons pas suffisamment. </a:t>
            </a:r>
          </a:p>
          <a:p>
            <a:endParaRPr lang="fr-FR" dirty="0"/>
          </a:p>
          <a:p>
            <a:r>
              <a:rPr lang="fr-FR" dirty="0"/>
              <a:t>Les cursus de santé restent trop orientés vers l’acquisition de connaissances, trop peu vers l’évaluation des compétences. Nos étudiants sont plus à l’aise pour préciser la physiopathologie de l’athérosclérose, ou énumérer les facteurs de risque, que pour animer un atelier susceptible de modifier les comportements d’un groupe d’adolescents. Nos étudiants savent que l’activité physique doit être favorisée, mais ils sont moins à l’aise pour donner des conseils pratiques susceptibles de convaincre une population âgée, ou en situation de handicap, que l’activité physique est aussi utile pour elles. </a:t>
            </a:r>
          </a:p>
          <a:p>
            <a:endParaRPr lang="fr-FR" dirty="0"/>
          </a:p>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6</a:t>
            </a:fld>
            <a:endParaRPr lang="fr-FR"/>
          </a:p>
        </p:txBody>
      </p:sp>
    </p:spTree>
    <p:extLst>
      <p:ext uri="{BB962C8B-B14F-4D97-AF65-F5344CB8AC3E}">
        <p14:creationId xmlns:p14="http://schemas.microsoft.com/office/powerpoint/2010/main" val="2539417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Mais tout le monde ne fait pas santé publique, et la </a:t>
            </a:r>
            <a:r>
              <a:rPr lang="fr-FR" dirty="0" err="1"/>
              <a:t>prevention</a:t>
            </a:r>
            <a:r>
              <a:rPr lang="fr-FR" dirty="0"/>
              <a:t> s’applique a l’ensemble de la </a:t>
            </a:r>
            <a:r>
              <a:rPr lang="fr-FR" dirty="0" err="1"/>
              <a:t>medecine</a:t>
            </a:r>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8</a:t>
            </a:fld>
            <a:endParaRPr lang="fr-FR"/>
          </a:p>
        </p:txBody>
      </p:sp>
    </p:spTree>
    <p:extLst>
      <p:ext uri="{BB962C8B-B14F-4D97-AF65-F5344CB8AC3E}">
        <p14:creationId xmlns:p14="http://schemas.microsoft.com/office/powerpoint/2010/main" val="469868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Citer </a:t>
            </a:r>
            <a:r>
              <a:rPr lang="fr-FR" dirty="0" err="1"/>
              <a:t>novrege</a:t>
            </a:r>
            <a:r>
              <a:rPr lang="fr-FR" dirty="0"/>
              <a:t> : deux ans de clinique type </a:t>
            </a:r>
            <a:r>
              <a:rPr lang="fr-FR" dirty="0" err="1"/>
              <a:t>medg</a:t>
            </a:r>
            <a:r>
              <a:rPr lang="fr-FR" dirty="0"/>
              <a:t>, deux ans de recherches</a:t>
            </a:r>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9</a:t>
            </a:fld>
            <a:endParaRPr lang="fr-FR"/>
          </a:p>
        </p:txBody>
      </p:sp>
    </p:spTree>
    <p:extLst>
      <p:ext uri="{BB962C8B-B14F-4D97-AF65-F5344CB8AC3E}">
        <p14:creationId xmlns:p14="http://schemas.microsoft.com/office/powerpoint/2010/main" val="3279562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indent="0">
              <a:lnSpc>
                <a:spcPts val="1385"/>
              </a:lnSpc>
              <a:spcBef>
                <a:spcPts val="645"/>
              </a:spcBef>
              <a:buSzPts val="1200"/>
              <a:buNone/>
              <a:tabLst>
                <a:tab pos="530860" algn="l"/>
                <a:tab pos="531495" algn="l"/>
              </a:tabLst>
            </a:pPr>
            <a:r>
              <a:rPr lang="fr-FR" sz="1200" dirty="0">
                <a:effectLst/>
                <a:latin typeface="inherit"/>
                <a:ea typeface="Symbol" panose="05050102010706020507" pitchFamily="18" charset="2"/>
                <a:cs typeface="Symbol" panose="05050102010706020507" pitchFamily="18" charset="2"/>
              </a:rPr>
              <a:t>Législation en matière de santé</a:t>
            </a:r>
          </a:p>
          <a:p>
            <a:pPr marL="0" lvl="0" indent="0">
              <a:lnSpc>
                <a:spcPts val="1295"/>
              </a:lnSpc>
              <a:buSzPts val="1200"/>
              <a:buNone/>
              <a:tabLst>
                <a:tab pos="530860" algn="l"/>
                <a:tab pos="531495" algn="l"/>
              </a:tabLst>
            </a:pPr>
            <a:r>
              <a:rPr lang="fr-FR" sz="1200" dirty="0">
                <a:effectLst/>
                <a:latin typeface="inherit"/>
                <a:ea typeface="Symbol" panose="05050102010706020507" pitchFamily="18" charset="2"/>
                <a:cs typeface="Symbol" panose="05050102010706020507" pitchFamily="18" charset="2"/>
              </a:rPr>
              <a:t>Service de santé en tant que système (développement historique,  organisation, financement)</a:t>
            </a:r>
          </a:p>
          <a:p>
            <a:pPr marL="0" lvl="0" indent="0">
              <a:lnSpc>
                <a:spcPts val="1300"/>
              </a:lnSpc>
              <a:buSzPts val="1200"/>
              <a:buNone/>
              <a:tabLst>
                <a:tab pos="530860" algn="l"/>
                <a:tab pos="531495" algn="l"/>
              </a:tabLst>
            </a:pPr>
            <a:r>
              <a:rPr lang="fr-FR" sz="1200" dirty="0">
                <a:effectLst/>
                <a:latin typeface="inherit"/>
                <a:ea typeface="Symbol" panose="05050102010706020507" pitchFamily="18" charset="2"/>
                <a:cs typeface="Symbol" panose="05050102010706020507" pitchFamily="18" charset="2"/>
              </a:rPr>
              <a:t>Interaction entre les services de santé et la  société, y compris la préparation aux situations d’urgence</a:t>
            </a:r>
          </a:p>
          <a:p>
            <a:pPr marL="0" lvl="0" indent="0">
              <a:lnSpc>
                <a:spcPts val="1305"/>
              </a:lnSpc>
              <a:buSzPts val="1200"/>
              <a:buNone/>
              <a:tabLst>
                <a:tab pos="530860" algn="l"/>
                <a:tab pos="531495" algn="l"/>
              </a:tabLst>
            </a:pPr>
            <a:r>
              <a:rPr lang="fr-FR" sz="1200" dirty="0">
                <a:effectLst/>
                <a:latin typeface="inherit"/>
                <a:ea typeface="Symbol" panose="05050102010706020507" pitchFamily="18" charset="2"/>
                <a:cs typeface="Symbol" panose="05050102010706020507" pitchFamily="18" charset="2"/>
              </a:rPr>
              <a:t>Compréhension culturelle,  compréhension des  rôles, interaction,  communication, participation des utilisateurs</a:t>
            </a:r>
          </a:p>
          <a:p>
            <a:pPr marL="0" lvl="0" indent="0">
              <a:lnSpc>
                <a:spcPts val="1300"/>
              </a:lnSpc>
              <a:buSzPts val="1200"/>
              <a:buNone/>
              <a:tabLst>
                <a:tab pos="530860" algn="l"/>
                <a:tab pos="531495" algn="l"/>
              </a:tabLst>
            </a:pPr>
            <a:r>
              <a:rPr lang="fr-FR" sz="1200" dirty="0">
                <a:effectLst/>
                <a:latin typeface="inherit"/>
                <a:ea typeface="Symbol" panose="05050102010706020507" pitchFamily="18" charset="2"/>
                <a:cs typeface="Symbol" panose="05050102010706020507" pitchFamily="18" charset="2"/>
              </a:rPr>
              <a:t>Médecine sociale</a:t>
            </a:r>
          </a:p>
          <a:p>
            <a:pPr marL="0" lvl="0" indent="0">
              <a:lnSpc>
                <a:spcPts val="1300"/>
              </a:lnSpc>
              <a:buSzPts val="1200"/>
              <a:buNone/>
              <a:tabLst>
                <a:tab pos="530860" algn="l"/>
                <a:tab pos="531495" algn="l"/>
              </a:tabLst>
            </a:pPr>
            <a:r>
              <a:rPr lang="fr-FR" sz="1200" dirty="0">
                <a:effectLst/>
                <a:latin typeface="inherit"/>
                <a:ea typeface="Symbol" panose="05050102010706020507" pitchFamily="18" charset="2"/>
                <a:cs typeface="Symbol" panose="05050102010706020507" pitchFamily="18" charset="2"/>
              </a:rPr>
              <a:t>Éthique</a:t>
            </a:r>
          </a:p>
          <a:p>
            <a:pPr marL="0" lvl="0" indent="0">
              <a:lnSpc>
                <a:spcPts val="1300"/>
              </a:lnSpc>
              <a:buSzPts val="1200"/>
              <a:buNone/>
              <a:tabLst>
                <a:tab pos="530860" algn="l"/>
                <a:tab pos="531495" algn="l"/>
              </a:tabLst>
            </a:pPr>
            <a:r>
              <a:rPr lang="fr-FR" sz="1200" dirty="0">
                <a:effectLst/>
                <a:latin typeface="inherit"/>
                <a:ea typeface="Symbol" panose="05050102010706020507" pitchFamily="18" charset="2"/>
                <a:cs typeface="Symbol" panose="05050102010706020507" pitchFamily="18" charset="2"/>
              </a:rPr>
              <a:t>Assurance qualité, risque, sécurité des patients</a:t>
            </a:r>
          </a:p>
          <a:p>
            <a:pPr marL="0" lvl="0" indent="0">
              <a:lnSpc>
                <a:spcPts val="1295"/>
              </a:lnSpc>
              <a:buSzPts val="1200"/>
              <a:buNone/>
              <a:tabLst>
                <a:tab pos="530860" algn="l"/>
                <a:tab pos="531495" algn="l"/>
              </a:tabLst>
            </a:pPr>
            <a:r>
              <a:rPr lang="fr-FR" sz="1200" dirty="0">
                <a:effectLst/>
                <a:latin typeface="inherit"/>
                <a:ea typeface="Symbol" panose="05050102010706020507" pitchFamily="18" charset="2"/>
                <a:cs typeface="Symbol" panose="05050102010706020507" pitchFamily="18" charset="2"/>
              </a:rPr>
              <a:t>Épidémiologie, statistiques, compétence  scientifique, gestion des connaissances</a:t>
            </a:r>
          </a:p>
          <a:p>
            <a:pPr marL="0" indent="0">
              <a:lnSpc>
                <a:spcPts val="1295"/>
              </a:lnSpc>
              <a:buSzPts val="1200"/>
              <a:buNone/>
              <a:tabLst>
                <a:tab pos="530860" algn="l"/>
                <a:tab pos="531495" algn="l"/>
              </a:tabLst>
            </a:pPr>
            <a:r>
              <a:rPr lang="fr-FR" sz="1200" dirty="0">
                <a:effectLst/>
                <a:latin typeface="inherit"/>
                <a:ea typeface="Symbol" panose="05050102010706020507" pitchFamily="18" charset="2"/>
                <a:cs typeface="Symbol" panose="05050102010706020507" pitchFamily="18" charset="2"/>
              </a:rPr>
              <a:t>Santé publique et médecine préventive</a:t>
            </a:r>
            <a:endParaRPr lang="fr-FR" sz="1200" dirty="0">
              <a:latin typeface="inherit"/>
            </a:endParaRPr>
          </a:p>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11</a:t>
            </a:fld>
            <a:endParaRPr lang="fr-FR"/>
          </a:p>
        </p:txBody>
      </p:sp>
    </p:spTree>
    <p:extLst>
      <p:ext uri="{BB962C8B-B14F-4D97-AF65-F5344CB8AC3E}">
        <p14:creationId xmlns:p14="http://schemas.microsoft.com/office/powerpoint/2010/main" val="2636398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Plateforme non institutionalisé, volontariat</a:t>
            </a:r>
          </a:p>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12</a:t>
            </a:fld>
            <a:endParaRPr lang="fr-FR"/>
          </a:p>
        </p:txBody>
      </p:sp>
    </p:spTree>
    <p:extLst>
      <p:ext uri="{BB962C8B-B14F-4D97-AF65-F5344CB8AC3E}">
        <p14:creationId xmlns:p14="http://schemas.microsoft.com/office/powerpoint/2010/main" val="3080231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Newly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qualifed</a:t>
            </a:r>
            <a:r>
              <a:rPr lang="en-US" sz="1800" dirty="0">
                <a:effectLst/>
                <a:latin typeface="Calibri" panose="020F0502020204030204" pitchFamily="34" charset="0"/>
                <a:ea typeface="Calibri" panose="020F0502020204030204" pitchFamily="34" charset="0"/>
                <a:cs typeface="Times New Roman" panose="02020603050405020304" pitchFamily="18" charset="0"/>
              </a:rPr>
              <a:t> doctors must be able to apply the principles, methods and knowledge of population health and the improvement of health and sustainable healthcare to medical practice.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must be able to: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 explain the concept of wellness or wellbeing as well as illness, and be able to help and empower people to achieve the best health possible, including promoting lifestyle changes such as smoking cessation, avoiding substance misuse and maintaining a healthy weight through physical activity and diet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b describe the health of a population using basic epidemiological techniques and measurements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 evaluate the environmental, social,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behavioural</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cultural factors which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infuence</a:t>
            </a:r>
            <a:r>
              <a:rPr lang="en-US" sz="1800" dirty="0">
                <a:effectLst/>
                <a:latin typeface="Calibri" panose="020F0502020204030204" pitchFamily="34" charset="0"/>
                <a:ea typeface="Calibri" panose="020F0502020204030204" pitchFamily="34" charset="0"/>
                <a:cs typeface="Times New Roman" panose="02020603050405020304" pitchFamily="18" charset="0"/>
              </a:rPr>
              <a:t> health and disease in different populations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d assess, by taking a history, the environmental, social, psychological,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behavioural</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cultural factors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infuencing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a patient’s presentation, and identify options to address these, including advocacy for those who are disempowered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 apply epidemiological data to manage healthcare for the individual and the community and evaluate the clinical and cost effectiveness of interventions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 outline the principles underlying the development of health, health service policy, and clinical guidelines, including principles of health economics, equity, and sustainable healthcare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g apply the principles of primary, secondary and tertiary prevention of disease, including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immunisation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screening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 evaluate the role of ecological, environmental and occupational hazards in ill-health and discuss ways to mitigate their effects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err="1">
                <a:effectLst/>
                <a:latin typeface="Calibri" panose="020F0502020204030204" pitchFamily="34" charset="0"/>
                <a:ea typeface="Calibri" panose="020F0502020204030204" pitchFamily="34" charset="0"/>
                <a:cs typeface="Times New Roman" panose="02020603050405020304" pitchFamily="18" charset="0"/>
              </a:rPr>
              <a:t>i</a:t>
            </a:r>
            <a:r>
              <a:rPr lang="en-US" sz="1800" dirty="0">
                <a:effectLst/>
                <a:latin typeface="Calibri" panose="020F0502020204030204" pitchFamily="34" charset="0"/>
                <a:ea typeface="Calibri" panose="020F0502020204030204" pitchFamily="34" charset="0"/>
                <a:cs typeface="Times New Roman" panose="02020603050405020304" pitchFamily="18" charset="0"/>
              </a:rPr>
              <a:t> apply the basic principles of communicable disease control in hospital and community settings, including disease surveillance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j discuss the role and impact of nutrition to the health of individual patients and societies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13</a:t>
            </a:fld>
            <a:endParaRPr lang="fr-FR"/>
          </a:p>
        </p:txBody>
      </p:sp>
    </p:spTree>
    <p:extLst>
      <p:ext uri="{BB962C8B-B14F-4D97-AF65-F5344CB8AC3E}">
        <p14:creationId xmlns:p14="http://schemas.microsoft.com/office/powerpoint/2010/main" val="2435055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l" fontAlgn="base"/>
            <a:r>
              <a:rPr lang="fr-FR" b="0" i="0" dirty="0">
                <a:solidFill>
                  <a:srgbClr val="161515"/>
                </a:solidFill>
                <a:effectLst/>
                <a:latin typeface="inherit"/>
              </a:rPr>
              <a:t>Les modules LMAP ont été élaborés par l'équipe d'éducation en santé publique de premier cycle de l'École de santé publique de l'Impériale. Au cours des deux années, ils représentent chaque année plus de 350 sessions d'enseignement en direct dispensées à plus de 700 étudiants en médecine.</a:t>
            </a:r>
          </a:p>
          <a:p>
            <a:pPr algn="l" fontAlgn="base"/>
            <a:r>
              <a:rPr lang="fr-FR" b="0" i="0" dirty="0">
                <a:solidFill>
                  <a:srgbClr val="161515"/>
                </a:solidFill>
                <a:effectLst/>
                <a:latin typeface="inherit"/>
              </a:rPr>
              <a:t>Le module LMAP-1A a été lancé en 2019, en réponse à la stratégie d'apprentissage et d'enseignement de l'Impériale, qui énonce l'ambition du Collège pour une éducation de classe mondiale, fondée sur des preuves et inclusive. Les modules LMAP proposent cette expérience à travers un triple objectif :</a:t>
            </a:r>
          </a:p>
          <a:p>
            <a:pPr algn="l" fontAlgn="base">
              <a:buFont typeface="Arial" panose="020B0604020202020204" pitchFamily="34" charset="0"/>
              <a:buChar char="•"/>
            </a:pPr>
            <a:r>
              <a:rPr lang="fr-FR" b="0" i="0" dirty="0">
                <a:solidFill>
                  <a:srgbClr val="161515"/>
                </a:solidFill>
                <a:effectLst/>
                <a:latin typeface="inherit"/>
              </a:rPr>
              <a:t>Développer chez les étudiants la compréhension, les compétences et les comportements qui amélioreront la santé de leurs patients grâce à la pratique de la médecine du mode de vie.</a:t>
            </a:r>
          </a:p>
          <a:p>
            <a:pPr algn="l" fontAlgn="base">
              <a:buFont typeface="Arial" panose="020B0604020202020204" pitchFamily="34" charset="0"/>
              <a:buChar char="•"/>
            </a:pPr>
            <a:r>
              <a:rPr lang="fr-FR" b="0" i="0" dirty="0">
                <a:solidFill>
                  <a:srgbClr val="161515"/>
                </a:solidFill>
                <a:effectLst/>
                <a:latin typeface="inherit"/>
              </a:rPr>
              <a:t>Appliquer un état d'esprit de santé de la population afin de reconnaître le contexte plus large dans lequel nos patients vivent et les médecins du NHS travaillent.</a:t>
            </a:r>
          </a:p>
          <a:p>
            <a:pPr algn="l" fontAlgn="base">
              <a:buFont typeface="Arial" panose="020B0604020202020204" pitchFamily="34" charset="0"/>
              <a:buChar char="•"/>
            </a:pPr>
            <a:r>
              <a:rPr lang="fr-FR" b="0" i="0" dirty="0">
                <a:solidFill>
                  <a:srgbClr val="161515"/>
                </a:solidFill>
                <a:effectLst/>
                <a:latin typeface="inherit"/>
              </a:rPr>
              <a:t>Développer des informations sur la santé et le bien-être des étudiants qui leur permettront de s'épanouir dans leur formation et leur carrière médicales.</a:t>
            </a:r>
          </a:p>
          <a:p>
            <a:endParaRPr lang="fr-FR" dirty="0"/>
          </a:p>
          <a:p>
            <a:endParaRPr lang="fr-FR" dirty="0"/>
          </a:p>
          <a:p>
            <a:r>
              <a:rPr lang="fr-FR" b="0" i="0" dirty="0">
                <a:solidFill>
                  <a:srgbClr val="161515"/>
                </a:solidFill>
                <a:effectLst/>
                <a:latin typeface="firasans"/>
              </a:rPr>
              <a:t>Un large éventail de méthodes d'apprentissage sont déployées dans ce module, y compris l'apprentissage en ligne interactif, l'enseignement dirigé par des cliniciens en petits groupes, les récits livrés par des acteurs, le suivi numérique de la santé en temps réel et des expériences de recherche authentiques.</a:t>
            </a:r>
            <a:endParaRPr lang="fr-FR" dirty="0"/>
          </a:p>
        </p:txBody>
      </p:sp>
      <p:sp>
        <p:nvSpPr>
          <p:cNvPr id="4" name="Espace réservé du numéro de diapositive 3"/>
          <p:cNvSpPr>
            <a:spLocks noGrp="1"/>
          </p:cNvSpPr>
          <p:nvPr>
            <p:ph type="sldNum" sz="quarter" idx="5"/>
          </p:nvPr>
        </p:nvSpPr>
        <p:spPr/>
        <p:txBody>
          <a:bodyPr/>
          <a:lstStyle/>
          <a:p>
            <a:fld id="{63335D83-101F-4C1D-B330-DBDF96317773}" type="slidenum">
              <a:rPr lang="fr-FR" smtClean="0"/>
              <a:t>14</a:t>
            </a:fld>
            <a:endParaRPr lang="fr-FR"/>
          </a:p>
        </p:txBody>
      </p:sp>
    </p:spTree>
    <p:extLst>
      <p:ext uri="{BB962C8B-B14F-4D97-AF65-F5344CB8AC3E}">
        <p14:creationId xmlns:p14="http://schemas.microsoft.com/office/powerpoint/2010/main" val="38475232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4" y="0"/>
            <a:ext cx="12189292" cy="6858000"/>
          </a:xfrm>
          <a:prstGeom prst="rect">
            <a:avLst/>
          </a:prstGeom>
        </p:spPr>
      </p:pic>
      <p:sp>
        <p:nvSpPr>
          <p:cNvPr id="8" name="Title 7"/>
          <p:cNvSpPr>
            <a:spLocks noGrp="1"/>
          </p:cNvSpPr>
          <p:nvPr>
            <p:ph type="title" hasCustomPrompt="1"/>
          </p:nvPr>
        </p:nvSpPr>
        <p:spPr>
          <a:xfrm>
            <a:off x="1054464" y="1118585"/>
            <a:ext cx="6012000" cy="1811813"/>
          </a:xfrm>
        </p:spPr>
        <p:txBody>
          <a:bodyPr lIns="0" anchor="b">
            <a:normAutofit/>
          </a:bodyPr>
          <a:lstStyle>
            <a:lvl1pPr>
              <a:defRPr sz="2400" baseline="0">
                <a:solidFill>
                  <a:schemeClr val="bg1"/>
                </a:solidFill>
              </a:defRPr>
            </a:lvl1pPr>
          </a:lstStyle>
          <a:p>
            <a:r>
              <a:rPr lang="en-US" noProof="0" dirty="0"/>
              <a:t>Document title</a:t>
            </a:r>
          </a:p>
        </p:txBody>
      </p:sp>
      <p:sp>
        <p:nvSpPr>
          <p:cNvPr id="4" name="Text Placeholder 3"/>
          <p:cNvSpPr>
            <a:spLocks noGrp="1"/>
          </p:cNvSpPr>
          <p:nvPr>
            <p:ph type="body" sz="quarter" idx="12" hasCustomPrompt="1"/>
          </p:nvPr>
        </p:nvSpPr>
        <p:spPr>
          <a:xfrm>
            <a:off x="1054464" y="2942591"/>
            <a:ext cx="6012000" cy="1126695"/>
          </a:xfrm>
        </p:spPr>
        <p:txBody>
          <a:bodyPr lIns="0">
            <a:noAutofit/>
          </a:bodyPr>
          <a:lstStyle>
            <a:lvl1pPr marL="0" indent="0">
              <a:buNone/>
              <a:defRPr sz="1800" i="1" baseline="0">
                <a:solidFill>
                  <a:schemeClr val="bg1"/>
                </a:solidFill>
                <a:latin typeface="Arial" panose="020B0604020202020204" pitchFamily="34" charset="0"/>
                <a:cs typeface="Arial" panose="020B0604020202020204" pitchFamily="34" charset="0"/>
              </a:defRPr>
            </a:lvl1pPr>
            <a:lvl2pPr marL="457200" indent="0">
              <a:buNone/>
              <a:defRPr sz="1800" i="1">
                <a:solidFill>
                  <a:schemeClr val="bg1"/>
                </a:solidFill>
              </a:defRPr>
            </a:lvl2pPr>
            <a:lvl3pPr marL="914400" indent="0">
              <a:buNone/>
              <a:defRPr sz="1800" i="1">
                <a:solidFill>
                  <a:schemeClr val="bg1"/>
                </a:solidFill>
              </a:defRPr>
            </a:lvl3pPr>
            <a:lvl4pPr marL="1371600" indent="0">
              <a:buNone/>
              <a:defRPr sz="1800" i="1">
                <a:solidFill>
                  <a:schemeClr val="bg1"/>
                </a:solidFill>
              </a:defRPr>
            </a:lvl4pPr>
            <a:lvl5pPr marL="1828800" indent="0">
              <a:buNone/>
              <a:defRPr sz="1800" i="1">
                <a:solidFill>
                  <a:schemeClr val="bg1"/>
                </a:solidFill>
              </a:defRPr>
            </a:lvl5pPr>
          </a:lstStyle>
          <a:p>
            <a:pPr lvl="0"/>
            <a:r>
              <a:rPr lang="en-US" noProof="0" dirty="0"/>
              <a:t>Subtitle</a:t>
            </a:r>
          </a:p>
        </p:txBody>
      </p:sp>
      <p:sp>
        <p:nvSpPr>
          <p:cNvPr id="3" name="Subtitle 2"/>
          <p:cNvSpPr>
            <a:spLocks noGrp="1"/>
          </p:cNvSpPr>
          <p:nvPr>
            <p:ph type="subTitle" idx="1" hasCustomPrompt="1"/>
          </p:nvPr>
        </p:nvSpPr>
        <p:spPr>
          <a:xfrm>
            <a:off x="1054464" y="4208016"/>
            <a:ext cx="6012000" cy="1454784"/>
          </a:xfrm>
        </p:spPr>
        <p:txBody>
          <a:bodyPr lIns="0" anchor="b">
            <a:normAutofit/>
          </a:bodyPr>
          <a:lstStyle>
            <a:lvl1pPr marL="0" indent="0" algn="l">
              <a:buNone/>
              <a:defRPr sz="14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Author’s name and last name</a:t>
            </a:r>
          </a:p>
        </p:txBody>
      </p:sp>
      <p:sp>
        <p:nvSpPr>
          <p:cNvPr id="6" name="Text Placeholder 5"/>
          <p:cNvSpPr>
            <a:spLocks noGrp="1"/>
          </p:cNvSpPr>
          <p:nvPr>
            <p:ph type="body" sz="quarter" idx="13" hasCustomPrompt="1"/>
          </p:nvPr>
        </p:nvSpPr>
        <p:spPr>
          <a:xfrm>
            <a:off x="1054464" y="5674992"/>
            <a:ext cx="6012000" cy="746878"/>
          </a:xfrm>
        </p:spPr>
        <p:txBody>
          <a:bodyPr lIns="0" tIns="0">
            <a:noAutofit/>
          </a:bodyPr>
          <a:lstStyle>
            <a:lvl1pPr marL="0" indent="0">
              <a:buNone/>
              <a:defRPr sz="1200" i="1">
                <a:solidFill>
                  <a:schemeClr val="bg1"/>
                </a:solidFill>
                <a:latin typeface="Arial" panose="020B0604020202020204" pitchFamily="34" charset="0"/>
                <a:cs typeface="Arial" panose="020B0604020202020204" pitchFamily="34" charset="0"/>
              </a:defRPr>
            </a:lvl1pPr>
            <a:lvl2pPr marL="457200" indent="0">
              <a:buNone/>
              <a:defRPr sz="1700" i="1">
                <a:solidFill>
                  <a:schemeClr val="bg1"/>
                </a:solidFill>
                <a:latin typeface="Arial" panose="020B0604020202020204" pitchFamily="34" charset="0"/>
                <a:cs typeface="Arial" panose="020B0604020202020204" pitchFamily="34" charset="0"/>
              </a:defRPr>
            </a:lvl2pPr>
            <a:lvl3pPr marL="914400" indent="0">
              <a:buNone/>
              <a:defRPr sz="1700" i="1">
                <a:solidFill>
                  <a:schemeClr val="bg1"/>
                </a:solidFill>
                <a:latin typeface="Arial" panose="020B0604020202020204" pitchFamily="34" charset="0"/>
                <a:cs typeface="Arial" panose="020B0604020202020204" pitchFamily="34" charset="0"/>
              </a:defRPr>
            </a:lvl3pPr>
            <a:lvl4pPr marL="1371600" indent="0">
              <a:buNone/>
              <a:defRPr sz="1700" i="1">
                <a:solidFill>
                  <a:schemeClr val="bg1"/>
                </a:solidFill>
                <a:latin typeface="Arial" panose="020B0604020202020204" pitchFamily="34" charset="0"/>
                <a:cs typeface="Arial" panose="020B0604020202020204" pitchFamily="34" charset="0"/>
              </a:defRPr>
            </a:lvl4pPr>
            <a:lvl5pPr marL="1828800" indent="0">
              <a:buNone/>
              <a:defRPr sz="1700" i="1">
                <a:solidFill>
                  <a:schemeClr val="bg1"/>
                </a:solidFill>
                <a:latin typeface="Arial" panose="020B0604020202020204" pitchFamily="34" charset="0"/>
                <a:cs typeface="Arial" panose="020B0604020202020204" pitchFamily="34" charset="0"/>
              </a:defRPr>
            </a:lvl5pPr>
          </a:lstStyle>
          <a:p>
            <a:pPr lvl="0"/>
            <a:r>
              <a:rPr lang="en-US" noProof="0" dirty="0"/>
              <a:t>Address</a:t>
            </a:r>
          </a:p>
        </p:txBody>
      </p:sp>
      <p:sp>
        <p:nvSpPr>
          <p:cNvPr id="9" name="Picture Placeholder 8"/>
          <p:cNvSpPr>
            <a:spLocks noGrp="1"/>
          </p:cNvSpPr>
          <p:nvPr>
            <p:ph type="pic" sz="quarter" idx="14" hasCustomPrompt="1"/>
          </p:nvPr>
        </p:nvSpPr>
        <p:spPr>
          <a:xfrm>
            <a:off x="7448550" y="0"/>
            <a:ext cx="4743450" cy="6858000"/>
          </a:xfrm>
          <a:custGeom>
            <a:avLst/>
            <a:gdLst>
              <a:gd name="connsiteX0" fmla="*/ 0 w 4743450"/>
              <a:gd name="connsiteY0" fmla="*/ 6858000 h 6858000"/>
              <a:gd name="connsiteX1" fmla="*/ 1185863 w 4743450"/>
              <a:gd name="connsiteY1" fmla="*/ 0 h 6858000"/>
              <a:gd name="connsiteX2" fmla="*/ 4743450 w 4743450"/>
              <a:gd name="connsiteY2" fmla="*/ 0 h 6858000"/>
              <a:gd name="connsiteX3" fmla="*/ 3557588 w 4743450"/>
              <a:gd name="connsiteY3" fmla="*/ 6858000 h 6858000"/>
              <a:gd name="connsiteX4" fmla="*/ 0 w 4743450"/>
              <a:gd name="connsiteY4" fmla="*/ 6858000 h 6858000"/>
              <a:gd name="connsiteX0" fmla="*/ 0 w 4743450"/>
              <a:gd name="connsiteY0" fmla="*/ 6858000 h 6858000"/>
              <a:gd name="connsiteX1" fmla="*/ 1185863 w 4743450"/>
              <a:gd name="connsiteY1" fmla="*/ 0 h 6858000"/>
              <a:gd name="connsiteX2" fmla="*/ 4743450 w 4743450"/>
              <a:gd name="connsiteY2" fmla="*/ 0 h 6858000"/>
              <a:gd name="connsiteX3" fmla="*/ 4740212 w 4743450"/>
              <a:gd name="connsiteY3" fmla="*/ 6851904 h 6858000"/>
              <a:gd name="connsiteX4" fmla="*/ 0 w 4743450"/>
              <a:gd name="connsiteY4" fmla="*/ 6858000 h 6858000"/>
              <a:gd name="connsiteX0" fmla="*/ 0 w 4743450"/>
              <a:gd name="connsiteY0" fmla="*/ 6858000 h 6858000"/>
              <a:gd name="connsiteX1" fmla="*/ 2825687 w 4743450"/>
              <a:gd name="connsiteY1" fmla="*/ 0 h 6858000"/>
              <a:gd name="connsiteX2" fmla="*/ 4743450 w 4743450"/>
              <a:gd name="connsiteY2" fmla="*/ 0 h 6858000"/>
              <a:gd name="connsiteX3" fmla="*/ 4740212 w 4743450"/>
              <a:gd name="connsiteY3" fmla="*/ 6851904 h 6858000"/>
              <a:gd name="connsiteX4" fmla="*/ 0 w 47434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3450" h="6858000">
                <a:moveTo>
                  <a:pt x="0" y="6858000"/>
                </a:moveTo>
                <a:lnTo>
                  <a:pt x="2825687" y="0"/>
                </a:lnTo>
                <a:lnTo>
                  <a:pt x="4743450" y="0"/>
                </a:lnTo>
                <a:cubicBezTo>
                  <a:pt x="4742371" y="2283968"/>
                  <a:pt x="4741291" y="4567936"/>
                  <a:pt x="4740212" y="6851904"/>
                </a:cubicBezTo>
                <a:lnTo>
                  <a:pt x="0" y="6858000"/>
                </a:lnTo>
                <a:close/>
              </a:path>
            </a:pathLst>
          </a:custGeom>
        </p:spPr>
        <p:txBody>
          <a:bodyPr/>
          <a:lstStyle>
            <a:lvl1pPr marL="0" indent="0">
              <a:buNone/>
              <a:defRPr baseline="0">
                <a:solidFill>
                  <a:schemeClr val="bg1"/>
                </a:solidFill>
              </a:defRPr>
            </a:lvl1pPr>
          </a:lstStyle>
          <a:p>
            <a:r>
              <a:rPr lang="en-US" noProof="0" dirty="0"/>
              <a:t>Click the icon below to add a picture</a:t>
            </a:r>
          </a:p>
        </p:txBody>
      </p:sp>
    </p:spTree>
    <p:extLst>
      <p:ext uri="{BB962C8B-B14F-4D97-AF65-F5344CB8AC3E}">
        <p14:creationId xmlns:p14="http://schemas.microsoft.com/office/powerpoint/2010/main" val="615897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1905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4" y="0"/>
            <a:ext cx="12189292" cy="6858000"/>
          </a:xfrm>
          <a:prstGeom prst="rect">
            <a:avLst/>
          </a:prstGeom>
        </p:spPr>
      </p:pic>
      <p:sp>
        <p:nvSpPr>
          <p:cNvPr id="10" name="Title 7"/>
          <p:cNvSpPr>
            <a:spLocks noGrp="1"/>
          </p:cNvSpPr>
          <p:nvPr>
            <p:ph type="title" hasCustomPrompt="1"/>
          </p:nvPr>
        </p:nvSpPr>
        <p:spPr>
          <a:xfrm>
            <a:off x="1054464" y="1118585"/>
            <a:ext cx="6012000" cy="1811813"/>
          </a:xfrm>
          <a:prstGeom prst="rect">
            <a:avLst/>
          </a:prstGeom>
        </p:spPr>
        <p:txBody>
          <a:bodyPr lIns="0" anchor="b">
            <a:normAutofit/>
          </a:bodyPr>
          <a:lstStyle>
            <a:lvl1pPr>
              <a:defRPr sz="2400" baseline="0">
                <a:solidFill>
                  <a:schemeClr val="bg1"/>
                </a:solidFill>
              </a:defRPr>
            </a:lvl1pPr>
          </a:lstStyle>
          <a:p>
            <a:r>
              <a:rPr lang="en-US" noProof="0" dirty="0"/>
              <a:t>Document title</a:t>
            </a:r>
          </a:p>
        </p:txBody>
      </p:sp>
      <p:sp>
        <p:nvSpPr>
          <p:cNvPr id="11" name="Text Placeholder 3"/>
          <p:cNvSpPr>
            <a:spLocks noGrp="1"/>
          </p:cNvSpPr>
          <p:nvPr>
            <p:ph type="body" sz="quarter" idx="12" hasCustomPrompt="1"/>
          </p:nvPr>
        </p:nvSpPr>
        <p:spPr>
          <a:xfrm>
            <a:off x="1054464" y="2942591"/>
            <a:ext cx="6012000" cy="1126695"/>
          </a:xfrm>
          <a:prstGeom prst="rect">
            <a:avLst/>
          </a:prstGeom>
        </p:spPr>
        <p:txBody>
          <a:bodyPr lIns="0">
            <a:noAutofit/>
          </a:bodyPr>
          <a:lstStyle>
            <a:lvl1pPr marL="0" indent="0">
              <a:buNone/>
              <a:defRPr sz="1800" i="1" baseline="0">
                <a:solidFill>
                  <a:schemeClr val="bg1"/>
                </a:solidFill>
                <a:latin typeface="Arial" panose="020B0604020202020204" pitchFamily="34" charset="0"/>
                <a:cs typeface="Arial" panose="020B0604020202020204" pitchFamily="34" charset="0"/>
              </a:defRPr>
            </a:lvl1pPr>
            <a:lvl2pPr marL="457200" indent="0">
              <a:buNone/>
              <a:defRPr sz="1800" i="1">
                <a:solidFill>
                  <a:schemeClr val="bg1"/>
                </a:solidFill>
              </a:defRPr>
            </a:lvl2pPr>
            <a:lvl3pPr marL="914400" indent="0">
              <a:buNone/>
              <a:defRPr sz="1800" i="1">
                <a:solidFill>
                  <a:schemeClr val="bg1"/>
                </a:solidFill>
              </a:defRPr>
            </a:lvl3pPr>
            <a:lvl4pPr marL="1371600" indent="0">
              <a:buNone/>
              <a:defRPr sz="1800" i="1">
                <a:solidFill>
                  <a:schemeClr val="bg1"/>
                </a:solidFill>
              </a:defRPr>
            </a:lvl4pPr>
            <a:lvl5pPr marL="1828800" indent="0">
              <a:buNone/>
              <a:defRPr sz="1800" i="1">
                <a:solidFill>
                  <a:schemeClr val="bg1"/>
                </a:solidFill>
              </a:defRPr>
            </a:lvl5pPr>
          </a:lstStyle>
          <a:p>
            <a:pPr lvl="0"/>
            <a:r>
              <a:rPr lang="en-US" noProof="0" dirty="0"/>
              <a:t>Subtitle</a:t>
            </a:r>
          </a:p>
        </p:txBody>
      </p:sp>
      <p:sp>
        <p:nvSpPr>
          <p:cNvPr id="9" name="Subtitle 2"/>
          <p:cNvSpPr>
            <a:spLocks noGrp="1"/>
          </p:cNvSpPr>
          <p:nvPr>
            <p:ph type="subTitle" idx="1" hasCustomPrompt="1"/>
          </p:nvPr>
        </p:nvSpPr>
        <p:spPr>
          <a:xfrm>
            <a:off x="1054464" y="4208016"/>
            <a:ext cx="6012000" cy="1454784"/>
          </a:xfrm>
          <a:prstGeom prst="rect">
            <a:avLst/>
          </a:prstGeom>
        </p:spPr>
        <p:txBody>
          <a:bodyPr lIns="0" anchor="b">
            <a:normAutofit/>
          </a:bodyPr>
          <a:lstStyle>
            <a:lvl1pPr marL="0" indent="0" algn="l">
              <a:buNone/>
              <a:defRPr sz="14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Author’s name and last name</a:t>
            </a:r>
          </a:p>
        </p:txBody>
      </p:sp>
      <p:sp>
        <p:nvSpPr>
          <p:cNvPr id="12" name="Text Placeholder 5"/>
          <p:cNvSpPr>
            <a:spLocks noGrp="1"/>
          </p:cNvSpPr>
          <p:nvPr>
            <p:ph type="body" sz="quarter" idx="13" hasCustomPrompt="1"/>
          </p:nvPr>
        </p:nvSpPr>
        <p:spPr>
          <a:xfrm>
            <a:off x="1054464" y="5674992"/>
            <a:ext cx="6012000" cy="746878"/>
          </a:xfrm>
          <a:prstGeom prst="rect">
            <a:avLst/>
          </a:prstGeom>
        </p:spPr>
        <p:txBody>
          <a:bodyPr lIns="0" tIns="0">
            <a:noAutofit/>
          </a:bodyPr>
          <a:lstStyle>
            <a:lvl1pPr marL="0" indent="0">
              <a:buNone/>
              <a:defRPr sz="1200" i="1">
                <a:solidFill>
                  <a:schemeClr val="bg1"/>
                </a:solidFill>
                <a:latin typeface="Arial" panose="020B0604020202020204" pitchFamily="34" charset="0"/>
                <a:cs typeface="Arial" panose="020B0604020202020204" pitchFamily="34" charset="0"/>
              </a:defRPr>
            </a:lvl1pPr>
            <a:lvl2pPr marL="457200" indent="0">
              <a:buNone/>
              <a:defRPr sz="1700" i="1">
                <a:solidFill>
                  <a:schemeClr val="bg1"/>
                </a:solidFill>
                <a:latin typeface="Arial" panose="020B0604020202020204" pitchFamily="34" charset="0"/>
                <a:cs typeface="Arial" panose="020B0604020202020204" pitchFamily="34" charset="0"/>
              </a:defRPr>
            </a:lvl2pPr>
            <a:lvl3pPr marL="914400" indent="0">
              <a:buNone/>
              <a:defRPr sz="1700" i="1">
                <a:solidFill>
                  <a:schemeClr val="bg1"/>
                </a:solidFill>
                <a:latin typeface="Arial" panose="020B0604020202020204" pitchFamily="34" charset="0"/>
                <a:cs typeface="Arial" panose="020B0604020202020204" pitchFamily="34" charset="0"/>
              </a:defRPr>
            </a:lvl3pPr>
            <a:lvl4pPr marL="1371600" indent="0">
              <a:buNone/>
              <a:defRPr sz="1700" i="1">
                <a:solidFill>
                  <a:schemeClr val="bg1"/>
                </a:solidFill>
                <a:latin typeface="Arial" panose="020B0604020202020204" pitchFamily="34" charset="0"/>
                <a:cs typeface="Arial" panose="020B0604020202020204" pitchFamily="34" charset="0"/>
              </a:defRPr>
            </a:lvl4pPr>
            <a:lvl5pPr marL="1828800" indent="0">
              <a:buNone/>
              <a:defRPr sz="1700" i="1">
                <a:solidFill>
                  <a:schemeClr val="bg1"/>
                </a:solidFill>
                <a:latin typeface="Arial" panose="020B0604020202020204" pitchFamily="34" charset="0"/>
                <a:cs typeface="Arial" panose="020B0604020202020204" pitchFamily="34" charset="0"/>
              </a:defRPr>
            </a:lvl5pPr>
          </a:lstStyle>
          <a:p>
            <a:pPr lvl="0"/>
            <a:r>
              <a:rPr lang="en-US" noProof="0" dirty="0"/>
              <a:t>Address</a:t>
            </a:r>
          </a:p>
        </p:txBody>
      </p:sp>
      <p:sp>
        <p:nvSpPr>
          <p:cNvPr id="13" name="Picture Placeholder 8"/>
          <p:cNvSpPr>
            <a:spLocks noGrp="1"/>
          </p:cNvSpPr>
          <p:nvPr>
            <p:ph type="pic" sz="quarter" idx="14" hasCustomPrompt="1"/>
          </p:nvPr>
        </p:nvSpPr>
        <p:spPr>
          <a:xfrm>
            <a:off x="7448550" y="0"/>
            <a:ext cx="4743450" cy="6858000"/>
          </a:xfrm>
          <a:custGeom>
            <a:avLst/>
            <a:gdLst>
              <a:gd name="connsiteX0" fmla="*/ 0 w 4743450"/>
              <a:gd name="connsiteY0" fmla="*/ 6858000 h 6858000"/>
              <a:gd name="connsiteX1" fmla="*/ 1185863 w 4743450"/>
              <a:gd name="connsiteY1" fmla="*/ 0 h 6858000"/>
              <a:gd name="connsiteX2" fmla="*/ 4743450 w 4743450"/>
              <a:gd name="connsiteY2" fmla="*/ 0 h 6858000"/>
              <a:gd name="connsiteX3" fmla="*/ 3557588 w 4743450"/>
              <a:gd name="connsiteY3" fmla="*/ 6858000 h 6858000"/>
              <a:gd name="connsiteX4" fmla="*/ 0 w 4743450"/>
              <a:gd name="connsiteY4" fmla="*/ 6858000 h 6858000"/>
              <a:gd name="connsiteX0" fmla="*/ 0 w 4743450"/>
              <a:gd name="connsiteY0" fmla="*/ 6858000 h 6858000"/>
              <a:gd name="connsiteX1" fmla="*/ 1185863 w 4743450"/>
              <a:gd name="connsiteY1" fmla="*/ 0 h 6858000"/>
              <a:gd name="connsiteX2" fmla="*/ 4743450 w 4743450"/>
              <a:gd name="connsiteY2" fmla="*/ 0 h 6858000"/>
              <a:gd name="connsiteX3" fmla="*/ 4740212 w 4743450"/>
              <a:gd name="connsiteY3" fmla="*/ 6851904 h 6858000"/>
              <a:gd name="connsiteX4" fmla="*/ 0 w 4743450"/>
              <a:gd name="connsiteY4" fmla="*/ 6858000 h 6858000"/>
              <a:gd name="connsiteX0" fmla="*/ 0 w 4743450"/>
              <a:gd name="connsiteY0" fmla="*/ 6858000 h 6858000"/>
              <a:gd name="connsiteX1" fmla="*/ 2825687 w 4743450"/>
              <a:gd name="connsiteY1" fmla="*/ 0 h 6858000"/>
              <a:gd name="connsiteX2" fmla="*/ 4743450 w 4743450"/>
              <a:gd name="connsiteY2" fmla="*/ 0 h 6858000"/>
              <a:gd name="connsiteX3" fmla="*/ 4740212 w 4743450"/>
              <a:gd name="connsiteY3" fmla="*/ 6851904 h 6858000"/>
              <a:gd name="connsiteX4" fmla="*/ 0 w 47434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3450" h="6858000">
                <a:moveTo>
                  <a:pt x="0" y="6858000"/>
                </a:moveTo>
                <a:lnTo>
                  <a:pt x="2825687" y="0"/>
                </a:lnTo>
                <a:lnTo>
                  <a:pt x="4743450" y="0"/>
                </a:lnTo>
                <a:cubicBezTo>
                  <a:pt x="4742371" y="2283968"/>
                  <a:pt x="4741291" y="4567936"/>
                  <a:pt x="4740212" y="6851904"/>
                </a:cubicBezTo>
                <a:lnTo>
                  <a:pt x="0" y="6858000"/>
                </a:lnTo>
                <a:close/>
              </a:path>
            </a:pathLst>
          </a:custGeom>
        </p:spPr>
        <p:txBody>
          <a:bodyPr/>
          <a:lstStyle>
            <a:lvl1pPr marL="0" indent="0">
              <a:buNone/>
              <a:defRPr baseline="0">
                <a:solidFill>
                  <a:schemeClr val="bg1"/>
                </a:solidFill>
              </a:defRPr>
            </a:lvl1pPr>
          </a:lstStyle>
          <a:p>
            <a:r>
              <a:rPr lang="en-US" noProof="0" dirty="0"/>
              <a:t>Click the icon below to add a picture</a:t>
            </a:r>
          </a:p>
        </p:txBody>
      </p:sp>
    </p:spTree>
    <p:extLst>
      <p:ext uri="{BB962C8B-B14F-4D97-AF65-F5344CB8AC3E}">
        <p14:creationId xmlns:p14="http://schemas.microsoft.com/office/powerpoint/2010/main" val="1334680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838200" y="365125"/>
            <a:ext cx="10515600" cy="1325563"/>
          </a:xfrm>
        </p:spPr>
        <p:txBody>
          <a:bodyPr/>
          <a:lstStyle>
            <a:lvl1pPr>
              <a:defRPr/>
            </a:lvl1pPr>
          </a:lstStyle>
          <a:p>
            <a:r>
              <a:rPr lang="en-US" noProof="0" dirty="0"/>
              <a:t>Click to add title</a:t>
            </a:r>
          </a:p>
        </p:txBody>
      </p:sp>
      <p:sp>
        <p:nvSpPr>
          <p:cNvPr id="5" name="Content Placeholder 2"/>
          <p:cNvSpPr>
            <a:spLocks noGrp="1"/>
          </p:cNvSpPr>
          <p:nvPr>
            <p:ph idx="1" hasCustomPrompt="1"/>
          </p:nvPr>
        </p:nvSpPr>
        <p:spPr>
          <a:xfrm>
            <a:off x="838200" y="1825625"/>
            <a:ext cx="10515600" cy="4351338"/>
          </a:xfrm>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814059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838200" y="365125"/>
            <a:ext cx="10515600" cy="1325563"/>
          </a:xfrm>
        </p:spPr>
        <p:txBody>
          <a:bodyPr/>
          <a:lstStyle>
            <a:lvl1pPr>
              <a:defRPr/>
            </a:lvl1pPr>
          </a:lstStyle>
          <a:p>
            <a:r>
              <a:rPr lang="en-US" noProof="0" dirty="0"/>
              <a:t>Click to add title</a:t>
            </a:r>
          </a:p>
        </p:txBody>
      </p:sp>
      <p:sp>
        <p:nvSpPr>
          <p:cNvPr id="6" name="Content Placeholder 2"/>
          <p:cNvSpPr>
            <a:spLocks noGrp="1"/>
          </p:cNvSpPr>
          <p:nvPr>
            <p:ph sz="half" idx="1" hasCustomPrompt="1"/>
          </p:nvPr>
        </p:nvSpPr>
        <p:spPr>
          <a:xfrm>
            <a:off x="838200" y="1825625"/>
            <a:ext cx="5181600" cy="4351338"/>
          </a:xfrm>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3"/>
          <p:cNvSpPr>
            <a:spLocks noGrp="1"/>
          </p:cNvSpPr>
          <p:nvPr>
            <p:ph sz="half" idx="2" hasCustomPrompt="1"/>
          </p:nvPr>
        </p:nvSpPr>
        <p:spPr>
          <a:xfrm>
            <a:off x="6172200" y="1825625"/>
            <a:ext cx="5181600" cy="4351338"/>
          </a:xfrm>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09082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838200" y="365125"/>
            <a:ext cx="10515600" cy="1325563"/>
          </a:xfrm>
        </p:spPr>
        <p:txBody>
          <a:bodyPr/>
          <a:lstStyle>
            <a:lvl1pPr>
              <a:defRPr/>
            </a:lvl1pPr>
          </a:lstStyle>
          <a:p>
            <a:r>
              <a:rPr lang="en-US" noProof="0" dirty="0"/>
              <a:t>Click to add title</a:t>
            </a:r>
          </a:p>
        </p:txBody>
      </p:sp>
    </p:spTree>
    <p:extLst>
      <p:ext uri="{BB962C8B-B14F-4D97-AF65-F5344CB8AC3E}">
        <p14:creationId xmlns:p14="http://schemas.microsoft.com/office/powerpoint/2010/main" val="4270224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64640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4" y="0"/>
            <a:ext cx="12189292" cy="6858000"/>
          </a:xfrm>
          <a:prstGeom prst="rect">
            <a:avLst/>
          </a:prstGeom>
        </p:spPr>
      </p:pic>
      <p:sp>
        <p:nvSpPr>
          <p:cNvPr id="10" name="Title 7"/>
          <p:cNvSpPr>
            <a:spLocks noGrp="1"/>
          </p:cNvSpPr>
          <p:nvPr>
            <p:ph type="title" hasCustomPrompt="1"/>
          </p:nvPr>
        </p:nvSpPr>
        <p:spPr>
          <a:xfrm>
            <a:off x="1054464" y="1118585"/>
            <a:ext cx="6012000" cy="1811813"/>
          </a:xfrm>
          <a:prstGeom prst="rect">
            <a:avLst/>
          </a:prstGeom>
        </p:spPr>
        <p:txBody>
          <a:bodyPr lIns="0" anchor="b">
            <a:normAutofit/>
          </a:bodyPr>
          <a:lstStyle>
            <a:lvl1pPr>
              <a:defRPr sz="2400" baseline="0">
                <a:solidFill>
                  <a:schemeClr val="bg1"/>
                </a:solidFill>
              </a:defRPr>
            </a:lvl1pPr>
          </a:lstStyle>
          <a:p>
            <a:r>
              <a:rPr lang="en-US" noProof="0" dirty="0"/>
              <a:t>Document title</a:t>
            </a:r>
          </a:p>
        </p:txBody>
      </p:sp>
      <p:sp>
        <p:nvSpPr>
          <p:cNvPr id="9" name="Subtitle 2"/>
          <p:cNvSpPr>
            <a:spLocks noGrp="1"/>
          </p:cNvSpPr>
          <p:nvPr>
            <p:ph type="subTitle" idx="1" hasCustomPrompt="1"/>
          </p:nvPr>
        </p:nvSpPr>
        <p:spPr>
          <a:xfrm>
            <a:off x="1054464" y="4208016"/>
            <a:ext cx="6012000" cy="1454784"/>
          </a:xfrm>
          <a:prstGeom prst="rect">
            <a:avLst/>
          </a:prstGeom>
        </p:spPr>
        <p:txBody>
          <a:bodyPr lIns="0" anchor="b">
            <a:normAutofit/>
          </a:bodyPr>
          <a:lstStyle>
            <a:lvl1pPr marL="0" indent="0" algn="l">
              <a:buNone/>
              <a:defRPr sz="14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Author’s name and last name</a:t>
            </a:r>
          </a:p>
        </p:txBody>
      </p:sp>
      <p:sp>
        <p:nvSpPr>
          <p:cNvPr id="11" name="Text Placeholder 3"/>
          <p:cNvSpPr>
            <a:spLocks noGrp="1"/>
          </p:cNvSpPr>
          <p:nvPr>
            <p:ph type="body" sz="quarter" idx="12" hasCustomPrompt="1"/>
          </p:nvPr>
        </p:nvSpPr>
        <p:spPr>
          <a:xfrm>
            <a:off x="1054464" y="2942591"/>
            <a:ext cx="6012000" cy="1126695"/>
          </a:xfrm>
          <a:prstGeom prst="rect">
            <a:avLst/>
          </a:prstGeom>
        </p:spPr>
        <p:txBody>
          <a:bodyPr lIns="0">
            <a:noAutofit/>
          </a:bodyPr>
          <a:lstStyle>
            <a:lvl1pPr marL="0" indent="0">
              <a:buNone/>
              <a:defRPr sz="1800" i="1" baseline="0">
                <a:solidFill>
                  <a:schemeClr val="bg1"/>
                </a:solidFill>
                <a:latin typeface="Arial" panose="020B0604020202020204" pitchFamily="34" charset="0"/>
                <a:cs typeface="Arial" panose="020B0604020202020204" pitchFamily="34" charset="0"/>
              </a:defRPr>
            </a:lvl1pPr>
            <a:lvl2pPr marL="457200" indent="0">
              <a:buNone/>
              <a:defRPr sz="1800" i="1">
                <a:solidFill>
                  <a:schemeClr val="bg1"/>
                </a:solidFill>
              </a:defRPr>
            </a:lvl2pPr>
            <a:lvl3pPr marL="914400" indent="0">
              <a:buNone/>
              <a:defRPr sz="1800" i="1">
                <a:solidFill>
                  <a:schemeClr val="bg1"/>
                </a:solidFill>
              </a:defRPr>
            </a:lvl3pPr>
            <a:lvl4pPr marL="1371600" indent="0">
              <a:buNone/>
              <a:defRPr sz="1800" i="1">
                <a:solidFill>
                  <a:schemeClr val="bg1"/>
                </a:solidFill>
              </a:defRPr>
            </a:lvl4pPr>
            <a:lvl5pPr marL="1828800" indent="0">
              <a:buNone/>
              <a:defRPr sz="1800" i="1">
                <a:solidFill>
                  <a:schemeClr val="bg1"/>
                </a:solidFill>
              </a:defRPr>
            </a:lvl5pPr>
          </a:lstStyle>
          <a:p>
            <a:pPr lvl="0"/>
            <a:r>
              <a:rPr lang="en-US" noProof="0" dirty="0"/>
              <a:t>Subtitle</a:t>
            </a:r>
          </a:p>
        </p:txBody>
      </p:sp>
      <p:sp>
        <p:nvSpPr>
          <p:cNvPr id="12" name="Text Placeholder 5"/>
          <p:cNvSpPr>
            <a:spLocks noGrp="1"/>
          </p:cNvSpPr>
          <p:nvPr>
            <p:ph type="body" sz="quarter" idx="13" hasCustomPrompt="1"/>
          </p:nvPr>
        </p:nvSpPr>
        <p:spPr>
          <a:xfrm>
            <a:off x="1054464" y="5674992"/>
            <a:ext cx="6012000" cy="746878"/>
          </a:xfrm>
          <a:prstGeom prst="rect">
            <a:avLst/>
          </a:prstGeom>
        </p:spPr>
        <p:txBody>
          <a:bodyPr lIns="0" tIns="0">
            <a:noAutofit/>
          </a:bodyPr>
          <a:lstStyle>
            <a:lvl1pPr marL="0" indent="0">
              <a:buNone/>
              <a:defRPr sz="1200" i="1">
                <a:solidFill>
                  <a:schemeClr val="bg1"/>
                </a:solidFill>
                <a:latin typeface="Arial" panose="020B0604020202020204" pitchFamily="34" charset="0"/>
                <a:cs typeface="Arial" panose="020B0604020202020204" pitchFamily="34" charset="0"/>
              </a:defRPr>
            </a:lvl1pPr>
            <a:lvl2pPr marL="457200" indent="0">
              <a:buNone/>
              <a:defRPr sz="1700" i="1">
                <a:solidFill>
                  <a:schemeClr val="bg1"/>
                </a:solidFill>
                <a:latin typeface="Arial" panose="020B0604020202020204" pitchFamily="34" charset="0"/>
                <a:cs typeface="Arial" panose="020B0604020202020204" pitchFamily="34" charset="0"/>
              </a:defRPr>
            </a:lvl2pPr>
            <a:lvl3pPr marL="914400" indent="0">
              <a:buNone/>
              <a:defRPr sz="1700" i="1">
                <a:solidFill>
                  <a:schemeClr val="bg1"/>
                </a:solidFill>
                <a:latin typeface="Arial" panose="020B0604020202020204" pitchFamily="34" charset="0"/>
                <a:cs typeface="Arial" panose="020B0604020202020204" pitchFamily="34" charset="0"/>
              </a:defRPr>
            </a:lvl3pPr>
            <a:lvl4pPr marL="1371600" indent="0">
              <a:buNone/>
              <a:defRPr sz="1700" i="1">
                <a:solidFill>
                  <a:schemeClr val="bg1"/>
                </a:solidFill>
                <a:latin typeface="Arial" panose="020B0604020202020204" pitchFamily="34" charset="0"/>
                <a:cs typeface="Arial" panose="020B0604020202020204" pitchFamily="34" charset="0"/>
              </a:defRPr>
            </a:lvl4pPr>
            <a:lvl5pPr marL="1828800" indent="0">
              <a:buNone/>
              <a:defRPr sz="1700" i="1">
                <a:solidFill>
                  <a:schemeClr val="bg1"/>
                </a:solidFill>
                <a:latin typeface="Arial" panose="020B0604020202020204" pitchFamily="34" charset="0"/>
                <a:cs typeface="Arial" panose="020B0604020202020204" pitchFamily="34" charset="0"/>
              </a:defRPr>
            </a:lvl5pPr>
          </a:lstStyle>
          <a:p>
            <a:pPr lvl="0"/>
            <a:r>
              <a:rPr lang="en-US" noProof="0" dirty="0"/>
              <a:t>Address</a:t>
            </a:r>
          </a:p>
        </p:txBody>
      </p:sp>
      <p:sp>
        <p:nvSpPr>
          <p:cNvPr id="13" name="Picture Placeholder 8"/>
          <p:cNvSpPr>
            <a:spLocks noGrp="1"/>
          </p:cNvSpPr>
          <p:nvPr>
            <p:ph type="pic" sz="quarter" idx="14" hasCustomPrompt="1"/>
          </p:nvPr>
        </p:nvSpPr>
        <p:spPr>
          <a:xfrm>
            <a:off x="7448550" y="0"/>
            <a:ext cx="4743450" cy="6858000"/>
          </a:xfrm>
          <a:custGeom>
            <a:avLst/>
            <a:gdLst>
              <a:gd name="connsiteX0" fmla="*/ 0 w 4743450"/>
              <a:gd name="connsiteY0" fmla="*/ 6858000 h 6858000"/>
              <a:gd name="connsiteX1" fmla="*/ 1185863 w 4743450"/>
              <a:gd name="connsiteY1" fmla="*/ 0 h 6858000"/>
              <a:gd name="connsiteX2" fmla="*/ 4743450 w 4743450"/>
              <a:gd name="connsiteY2" fmla="*/ 0 h 6858000"/>
              <a:gd name="connsiteX3" fmla="*/ 3557588 w 4743450"/>
              <a:gd name="connsiteY3" fmla="*/ 6858000 h 6858000"/>
              <a:gd name="connsiteX4" fmla="*/ 0 w 4743450"/>
              <a:gd name="connsiteY4" fmla="*/ 6858000 h 6858000"/>
              <a:gd name="connsiteX0" fmla="*/ 0 w 4743450"/>
              <a:gd name="connsiteY0" fmla="*/ 6858000 h 6858000"/>
              <a:gd name="connsiteX1" fmla="*/ 1185863 w 4743450"/>
              <a:gd name="connsiteY1" fmla="*/ 0 h 6858000"/>
              <a:gd name="connsiteX2" fmla="*/ 4743450 w 4743450"/>
              <a:gd name="connsiteY2" fmla="*/ 0 h 6858000"/>
              <a:gd name="connsiteX3" fmla="*/ 4740212 w 4743450"/>
              <a:gd name="connsiteY3" fmla="*/ 6851904 h 6858000"/>
              <a:gd name="connsiteX4" fmla="*/ 0 w 4743450"/>
              <a:gd name="connsiteY4" fmla="*/ 6858000 h 6858000"/>
              <a:gd name="connsiteX0" fmla="*/ 0 w 4743450"/>
              <a:gd name="connsiteY0" fmla="*/ 6858000 h 6858000"/>
              <a:gd name="connsiteX1" fmla="*/ 2825687 w 4743450"/>
              <a:gd name="connsiteY1" fmla="*/ 0 h 6858000"/>
              <a:gd name="connsiteX2" fmla="*/ 4743450 w 4743450"/>
              <a:gd name="connsiteY2" fmla="*/ 0 h 6858000"/>
              <a:gd name="connsiteX3" fmla="*/ 4740212 w 4743450"/>
              <a:gd name="connsiteY3" fmla="*/ 6851904 h 6858000"/>
              <a:gd name="connsiteX4" fmla="*/ 0 w 47434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3450" h="6858000">
                <a:moveTo>
                  <a:pt x="0" y="6858000"/>
                </a:moveTo>
                <a:lnTo>
                  <a:pt x="2825687" y="0"/>
                </a:lnTo>
                <a:lnTo>
                  <a:pt x="4743450" y="0"/>
                </a:lnTo>
                <a:cubicBezTo>
                  <a:pt x="4742371" y="2283968"/>
                  <a:pt x="4741291" y="4567936"/>
                  <a:pt x="4740212" y="6851904"/>
                </a:cubicBezTo>
                <a:lnTo>
                  <a:pt x="0" y="6858000"/>
                </a:lnTo>
                <a:close/>
              </a:path>
            </a:pathLst>
          </a:custGeom>
        </p:spPr>
        <p:txBody>
          <a:bodyPr/>
          <a:lstStyle>
            <a:lvl1pPr marL="0" indent="0">
              <a:buNone/>
              <a:defRPr baseline="0">
                <a:solidFill>
                  <a:schemeClr val="bg1"/>
                </a:solidFill>
              </a:defRPr>
            </a:lvl1pPr>
          </a:lstStyle>
          <a:p>
            <a:r>
              <a:rPr lang="en-US" noProof="0" dirty="0"/>
              <a:t>Click the icon below to add a picture</a:t>
            </a:r>
          </a:p>
        </p:txBody>
      </p:sp>
    </p:spTree>
    <p:extLst>
      <p:ext uri="{BB962C8B-B14F-4D97-AF65-F5344CB8AC3E}">
        <p14:creationId xmlns:p14="http://schemas.microsoft.com/office/powerpoint/2010/main" val="2108539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838200" y="365125"/>
            <a:ext cx="10515600" cy="1325563"/>
          </a:xfrm>
        </p:spPr>
        <p:txBody>
          <a:bodyPr/>
          <a:lstStyle>
            <a:lvl1pPr>
              <a:defRPr/>
            </a:lvl1pPr>
          </a:lstStyle>
          <a:p>
            <a:r>
              <a:rPr lang="en-US" noProof="0" dirty="0"/>
              <a:t>Click to add title</a:t>
            </a:r>
          </a:p>
        </p:txBody>
      </p:sp>
      <p:sp>
        <p:nvSpPr>
          <p:cNvPr id="5" name="Content Placeholder 2"/>
          <p:cNvSpPr>
            <a:spLocks noGrp="1"/>
          </p:cNvSpPr>
          <p:nvPr>
            <p:ph idx="1" hasCustomPrompt="1"/>
          </p:nvPr>
        </p:nvSpPr>
        <p:spPr>
          <a:xfrm>
            <a:off x="838200" y="1825625"/>
            <a:ext cx="10515600" cy="4351338"/>
          </a:xfrm>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955416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838200" y="365125"/>
            <a:ext cx="10515600" cy="1325563"/>
          </a:xfrm>
        </p:spPr>
        <p:txBody>
          <a:bodyPr/>
          <a:lstStyle>
            <a:lvl1pPr>
              <a:defRPr/>
            </a:lvl1pPr>
          </a:lstStyle>
          <a:p>
            <a:r>
              <a:rPr lang="en-US" noProof="0" dirty="0"/>
              <a:t>Click to add title</a:t>
            </a:r>
          </a:p>
        </p:txBody>
      </p:sp>
      <p:sp>
        <p:nvSpPr>
          <p:cNvPr id="6" name="Content Placeholder 2"/>
          <p:cNvSpPr>
            <a:spLocks noGrp="1"/>
          </p:cNvSpPr>
          <p:nvPr>
            <p:ph sz="half" idx="1" hasCustomPrompt="1"/>
          </p:nvPr>
        </p:nvSpPr>
        <p:spPr>
          <a:xfrm>
            <a:off x="838200" y="1825625"/>
            <a:ext cx="5181600" cy="4351338"/>
          </a:xfrm>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3"/>
          <p:cNvSpPr>
            <a:spLocks noGrp="1"/>
          </p:cNvSpPr>
          <p:nvPr>
            <p:ph sz="half" idx="2" hasCustomPrompt="1"/>
          </p:nvPr>
        </p:nvSpPr>
        <p:spPr>
          <a:xfrm>
            <a:off x="6172200" y="1825625"/>
            <a:ext cx="5181600" cy="4351338"/>
          </a:xfrm>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844161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838200" y="365125"/>
            <a:ext cx="10515600" cy="1325563"/>
          </a:xfrm>
        </p:spPr>
        <p:txBody>
          <a:bodyPr/>
          <a:lstStyle>
            <a:lvl1pPr>
              <a:defRPr/>
            </a:lvl1pPr>
          </a:lstStyle>
          <a:p>
            <a:r>
              <a:rPr lang="en-US" noProof="0" dirty="0"/>
              <a:t>Click to add title</a:t>
            </a:r>
          </a:p>
        </p:txBody>
      </p:sp>
    </p:spTree>
    <p:extLst>
      <p:ext uri="{BB962C8B-B14F-4D97-AF65-F5344CB8AC3E}">
        <p14:creationId xmlns:p14="http://schemas.microsoft.com/office/powerpoint/2010/main" val="2573493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dirty="0"/>
              <a:t>Click to add title</a:t>
            </a:r>
          </a:p>
        </p:txBody>
      </p:sp>
      <p:sp>
        <p:nvSpPr>
          <p:cNvPr id="3" name="Content Placeholder 2"/>
          <p:cNvSpPr>
            <a:spLocks noGrp="1"/>
          </p:cNvSpPr>
          <p:nvPr>
            <p:ph idx="1" hasCustomPrompt="1"/>
          </p:nvPr>
        </p:nvSpPr>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67770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566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dirty="0"/>
              <a:t>Click to add title</a:t>
            </a:r>
          </a:p>
        </p:txBody>
      </p:sp>
      <p:sp>
        <p:nvSpPr>
          <p:cNvPr id="3" name="Content Placeholder 2"/>
          <p:cNvSpPr>
            <a:spLocks noGrp="1"/>
          </p:cNvSpPr>
          <p:nvPr>
            <p:ph sz="half" idx="1" hasCustomPrompt="1"/>
          </p:nvPr>
        </p:nvSpPr>
        <p:spPr>
          <a:xfrm>
            <a:off x="838200" y="1825625"/>
            <a:ext cx="5181600" cy="4351338"/>
          </a:xfrm>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7876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noProof="0" dirty="0"/>
              <a:t>Click to add title</a:t>
            </a:r>
          </a:p>
        </p:txBody>
      </p:sp>
    </p:spTree>
    <p:extLst>
      <p:ext uri="{BB962C8B-B14F-4D97-AF65-F5344CB8AC3E}">
        <p14:creationId xmlns:p14="http://schemas.microsoft.com/office/powerpoint/2010/main" val="4187642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6345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54" y="0"/>
            <a:ext cx="12189292" cy="6858000"/>
          </a:xfrm>
          <a:prstGeom prst="rect">
            <a:avLst/>
          </a:prstGeom>
        </p:spPr>
      </p:pic>
      <p:sp>
        <p:nvSpPr>
          <p:cNvPr id="10" name="Title 7"/>
          <p:cNvSpPr>
            <a:spLocks noGrp="1"/>
          </p:cNvSpPr>
          <p:nvPr>
            <p:ph type="title" hasCustomPrompt="1"/>
          </p:nvPr>
        </p:nvSpPr>
        <p:spPr>
          <a:xfrm>
            <a:off x="1054464" y="1118585"/>
            <a:ext cx="6012000" cy="1811813"/>
          </a:xfrm>
          <a:prstGeom prst="rect">
            <a:avLst/>
          </a:prstGeom>
        </p:spPr>
        <p:txBody>
          <a:bodyPr lIns="0" anchor="b">
            <a:normAutofit/>
          </a:bodyPr>
          <a:lstStyle>
            <a:lvl1pPr>
              <a:defRPr sz="2400" baseline="0">
                <a:solidFill>
                  <a:schemeClr val="bg1"/>
                </a:solidFill>
              </a:defRPr>
            </a:lvl1pPr>
          </a:lstStyle>
          <a:p>
            <a:r>
              <a:rPr lang="en-US" noProof="0" dirty="0"/>
              <a:t>Document title</a:t>
            </a:r>
          </a:p>
        </p:txBody>
      </p:sp>
      <p:sp>
        <p:nvSpPr>
          <p:cNvPr id="11" name="Text Placeholder 3"/>
          <p:cNvSpPr>
            <a:spLocks noGrp="1"/>
          </p:cNvSpPr>
          <p:nvPr>
            <p:ph type="body" sz="quarter" idx="12" hasCustomPrompt="1"/>
          </p:nvPr>
        </p:nvSpPr>
        <p:spPr>
          <a:xfrm>
            <a:off x="1054464" y="2942591"/>
            <a:ext cx="6012000" cy="1126695"/>
          </a:xfrm>
          <a:prstGeom prst="rect">
            <a:avLst/>
          </a:prstGeom>
        </p:spPr>
        <p:txBody>
          <a:bodyPr lIns="0">
            <a:noAutofit/>
          </a:bodyPr>
          <a:lstStyle>
            <a:lvl1pPr marL="0" indent="0">
              <a:buNone/>
              <a:defRPr sz="1800" i="1" baseline="0">
                <a:solidFill>
                  <a:schemeClr val="bg1"/>
                </a:solidFill>
                <a:latin typeface="Arial" panose="020B0604020202020204" pitchFamily="34" charset="0"/>
                <a:cs typeface="Arial" panose="020B0604020202020204" pitchFamily="34" charset="0"/>
              </a:defRPr>
            </a:lvl1pPr>
            <a:lvl2pPr marL="457200" indent="0">
              <a:buNone/>
              <a:defRPr sz="1800" i="1">
                <a:solidFill>
                  <a:schemeClr val="bg1"/>
                </a:solidFill>
              </a:defRPr>
            </a:lvl2pPr>
            <a:lvl3pPr marL="914400" indent="0">
              <a:buNone/>
              <a:defRPr sz="1800" i="1">
                <a:solidFill>
                  <a:schemeClr val="bg1"/>
                </a:solidFill>
              </a:defRPr>
            </a:lvl3pPr>
            <a:lvl4pPr marL="1371600" indent="0">
              <a:buNone/>
              <a:defRPr sz="1800" i="1">
                <a:solidFill>
                  <a:schemeClr val="bg1"/>
                </a:solidFill>
              </a:defRPr>
            </a:lvl4pPr>
            <a:lvl5pPr marL="1828800" indent="0">
              <a:buNone/>
              <a:defRPr sz="1800" i="1">
                <a:solidFill>
                  <a:schemeClr val="bg1"/>
                </a:solidFill>
              </a:defRPr>
            </a:lvl5pPr>
          </a:lstStyle>
          <a:p>
            <a:pPr lvl="0"/>
            <a:r>
              <a:rPr lang="en-US" noProof="0" dirty="0"/>
              <a:t>Subtitle</a:t>
            </a:r>
          </a:p>
        </p:txBody>
      </p:sp>
      <p:sp>
        <p:nvSpPr>
          <p:cNvPr id="9" name="Subtitle 2"/>
          <p:cNvSpPr>
            <a:spLocks noGrp="1"/>
          </p:cNvSpPr>
          <p:nvPr>
            <p:ph type="subTitle" idx="1" hasCustomPrompt="1"/>
          </p:nvPr>
        </p:nvSpPr>
        <p:spPr>
          <a:xfrm>
            <a:off x="1054464" y="4208016"/>
            <a:ext cx="6012000" cy="1454784"/>
          </a:xfrm>
          <a:prstGeom prst="rect">
            <a:avLst/>
          </a:prstGeom>
        </p:spPr>
        <p:txBody>
          <a:bodyPr lIns="0" anchor="b">
            <a:normAutofit/>
          </a:bodyPr>
          <a:lstStyle>
            <a:lvl1pPr marL="0" indent="0" algn="l">
              <a:buNone/>
              <a:defRPr sz="14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Author’s name and last name</a:t>
            </a:r>
          </a:p>
        </p:txBody>
      </p:sp>
      <p:sp>
        <p:nvSpPr>
          <p:cNvPr id="12" name="Text Placeholder 5"/>
          <p:cNvSpPr>
            <a:spLocks noGrp="1"/>
          </p:cNvSpPr>
          <p:nvPr>
            <p:ph type="body" sz="quarter" idx="13" hasCustomPrompt="1"/>
          </p:nvPr>
        </p:nvSpPr>
        <p:spPr>
          <a:xfrm>
            <a:off x="1054464" y="5674992"/>
            <a:ext cx="6012000" cy="746878"/>
          </a:xfrm>
          <a:prstGeom prst="rect">
            <a:avLst/>
          </a:prstGeom>
        </p:spPr>
        <p:txBody>
          <a:bodyPr lIns="0" tIns="0">
            <a:noAutofit/>
          </a:bodyPr>
          <a:lstStyle>
            <a:lvl1pPr marL="0" indent="0">
              <a:buNone/>
              <a:defRPr sz="1200" i="1">
                <a:solidFill>
                  <a:schemeClr val="bg1"/>
                </a:solidFill>
                <a:latin typeface="Arial" panose="020B0604020202020204" pitchFamily="34" charset="0"/>
                <a:cs typeface="Arial" panose="020B0604020202020204" pitchFamily="34" charset="0"/>
              </a:defRPr>
            </a:lvl1pPr>
            <a:lvl2pPr marL="457200" indent="0">
              <a:buNone/>
              <a:defRPr sz="1700" i="1">
                <a:solidFill>
                  <a:schemeClr val="bg1"/>
                </a:solidFill>
                <a:latin typeface="Arial" panose="020B0604020202020204" pitchFamily="34" charset="0"/>
                <a:cs typeface="Arial" panose="020B0604020202020204" pitchFamily="34" charset="0"/>
              </a:defRPr>
            </a:lvl2pPr>
            <a:lvl3pPr marL="914400" indent="0">
              <a:buNone/>
              <a:defRPr sz="1700" i="1">
                <a:solidFill>
                  <a:schemeClr val="bg1"/>
                </a:solidFill>
                <a:latin typeface="Arial" panose="020B0604020202020204" pitchFamily="34" charset="0"/>
                <a:cs typeface="Arial" panose="020B0604020202020204" pitchFamily="34" charset="0"/>
              </a:defRPr>
            </a:lvl3pPr>
            <a:lvl4pPr marL="1371600" indent="0">
              <a:buNone/>
              <a:defRPr sz="1700" i="1">
                <a:solidFill>
                  <a:schemeClr val="bg1"/>
                </a:solidFill>
                <a:latin typeface="Arial" panose="020B0604020202020204" pitchFamily="34" charset="0"/>
                <a:cs typeface="Arial" panose="020B0604020202020204" pitchFamily="34" charset="0"/>
              </a:defRPr>
            </a:lvl4pPr>
            <a:lvl5pPr marL="1828800" indent="0">
              <a:buNone/>
              <a:defRPr sz="1700" i="1">
                <a:solidFill>
                  <a:schemeClr val="bg1"/>
                </a:solidFill>
                <a:latin typeface="Arial" panose="020B0604020202020204" pitchFamily="34" charset="0"/>
                <a:cs typeface="Arial" panose="020B0604020202020204" pitchFamily="34" charset="0"/>
              </a:defRPr>
            </a:lvl5pPr>
          </a:lstStyle>
          <a:p>
            <a:pPr lvl="0"/>
            <a:r>
              <a:rPr lang="en-US" noProof="0" dirty="0"/>
              <a:t>Address</a:t>
            </a:r>
          </a:p>
        </p:txBody>
      </p:sp>
      <p:sp>
        <p:nvSpPr>
          <p:cNvPr id="13" name="Picture Placeholder 8"/>
          <p:cNvSpPr>
            <a:spLocks noGrp="1"/>
          </p:cNvSpPr>
          <p:nvPr>
            <p:ph type="pic" sz="quarter" idx="14" hasCustomPrompt="1"/>
          </p:nvPr>
        </p:nvSpPr>
        <p:spPr>
          <a:xfrm>
            <a:off x="7448550" y="0"/>
            <a:ext cx="4743450" cy="6858000"/>
          </a:xfrm>
          <a:custGeom>
            <a:avLst/>
            <a:gdLst>
              <a:gd name="connsiteX0" fmla="*/ 0 w 4743450"/>
              <a:gd name="connsiteY0" fmla="*/ 6858000 h 6858000"/>
              <a:gd name="connsiteX1" fmla="*/ 1185863 w 4743450"/>
              <a:gd name="connsiteY1" fmla="*/ 0 h 6858000"/>
              <a:gd name="connsiteX2" fmla="*/ 4743450 w 4743450"/>
              <a:gd name="connsiteY2" fmla="*/ 0 h 6858000"/>
              <a:gd name="connsiteX3" fmla="*/ 3557588 w 4743450"/>
              <a:gd name="connsiteY3" fmla="*/ 6858000 h 6858000"/>
              <a:gd name="connsiteX4" fmla="*/ 0 w 4743450"/>
              <a:gd name="connsiteY4" fmla="*/ 6858000 h 6858000"/>
              <a:gd name="connsiteX0" fmla="*/ 0 w 4743450"/>
              <a:gd name="connsiteY0" fmla="*/ 6858000 h 6858000"/>
              <a:gd name="connsiteX1" fmla="*/ 1185863 w 4743450"/>
              <a:gd name="connsiteY1" fmla="*/ 0 h 6858000"/>
              <a:gd name="connsiteX2" fmla="*/ 4743450 w 4743450"/>
              <a:gd name="connsiteY2" fmla="*/ 0 h 6858000"/>
              <a:gd name="connsiteX3" fmla="*/ 4740212 w 4743450"/>
              <a:gd name="connsiteY3" fmla="*/ 6851904 h 6858000"/>
              <a:gd name="connsiteX4" fmla="*/ 0 w 4743450"/>
              <a:gd name="connsiteY4" fmla="*/ 6858000 h 6858000"/>
              <a:gd name="connsiteX0" fmla="*/ 0 w 4743450"/>
              <a:gd name="connsiteY0" fmla="*/ 6858000 h 6858000"/>
              <a:gd name="connsiteX1" fmla="*/ 2825687 w 4743450"/>
              <a:gd name="connsiteY1" fmla="*/ 0 h 6858000"/>
              <a:gd name="connsiteX2" fmla="*/ 4743450 w 4743450"/>
              <a:gd name="connsiteY2" fmla="*/ 0 h 6858000"/>
              <a:gd name="connsiteX3" fmla="*/ 4740212 w 4743450"/>
              <a:gd name="connsiteY3" fmla="*/ 6851904 h 6858000"/>
              <a:gd name="connsiteX4" fmla="*/ 0 w 47434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3450" h="6858000">
                <a:moveTo>
                  <a:pt x="0" y="6858000"/>
                </a:moveTo>
                <a:lnTo>
                  <a:pt x="2825687" y="0"/>
                </a:lnTo>
                <a:lnTo>
                  <a:pt x="4743450" y="0"/>
                </a:lnTo>
                <a:cubicBezTo>
                  <a:pt x="4742371" y="2283968"/>
                  <a:pt x="4741291" y="4567936"/>
                  <a:pt x="4740212" y="6851904"/>
                </a:cubicBezTo>
                <a:lnTo>
                  <a:pt x="0" y="6858000"/>
                </a:lnTo>
                <a:close/>
              </a:path>
            </a:pathLst>
          </a:custGeom>
        </p:spPr>
        <p:txBody>
          <a:bodyPr/>
          <a:lstStyle>
            <a:lvl1pPr marL="0" indent="0">
              <a:buNone/>
              <a:defRPr baseline="0">
                <a:solidFill>
                  <a:schemeClr val="bg1"/>
                </a:solidFill>
              </a:defRPr>
            </a:lvl1pPr>
          </a:lstStyle>
          <a:p>
            <a:r>
              <a:rPr lang="en-US" noProof="0" dirty="0"/>
              <a:t>Click the icon below to add a picture</a:t>
            </a:r>
          </a:p>
        </p:txBody>
      </p:sp>
    </p:spTree>
    <p:extLst>
      <p:ext uri="{BB962C8B-B14F-4D97-AF65-F5344CB8AC3E}">
        <p14:creationId xmlns:p14="http://schemas.microsoft.com/office/powerpoint/2010/main" val="2267822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838200" y="365125"/>
            <a:ext cx="10515600" cy="1325563"/>
          </a:xfrm>
        </p:spPr>
        <p:txBody>
          <a:bodyPr/>
          <a:lstStyle>
            <a:lvl1pPr>
              <a:defRPr/>
            </a:lvl1pPr>
          </a:lstStyle>
          <a:p>
            <a:r>
              <a:rPr lang="en-US" noProof="0" dirty="0"/>
              <a:t>Click to add title</a:t>
            </a:r>
          </a:p>
        </p:txBody>
      </p:sp>
      <p:sp>
        <p:nvSpPr>
          <p:cNvPr id="5" name="Content Placeholder 2"/>
          <p:cNvSpPr>
            <a:spLocks noGrp="1"/>
          </p:cNvSpPr>
          <p:nvPr>
            <p:ph idx="1" hasCustomPrompt="1"/>
          </p:nvPr>
        </p:nvSpPr>
        <p:spPr>
          <a:xfrm>
            <a:off x="838200" y="1825625"/>
            <a:ext cx="10515600" cy="4351338"/>
          </a:xfrm>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950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838200" y="365125"/>
            <a:ext cx="10515600" cy="1325563"/>
          </a:xfrm>
        </p:spPr>
        <p:txBody>
          <a:bodyPr/>
          <a:lstStyle>
            <a:lvl1pPr>
              <a:defRPr/>
            </a:lvl1pPr>
          </a:lstStyle>
          <a:p>
            <a:r>
              <a:rPr lang="en-US" noProof="0" dirty="0"/>
              <a:t>Click to add title</a:t>
            </a:r>
          </a:p>
        </p:txBody>
      </p:sp>
      <p:sp>
        <p:nvSpPr>
          <p:cNvPr id="6" name="Content Placeholder 2"/>
          <p:cNvSpPr>
            <a:spLocks noGrp="1"/>
          </p:cNvSpPr>
          <p:nvPr>
            <p:ph sz="half" idx="1" hasCustomPrompt="1"/>
          </p:nvPr>
        </p:nvSpPr>
        <p:spPr>
          <a:xfrm>
            <a:off x="838200" y="1825625"/>
            <a:ext cx="5181600" cy="4351338"/>
          </a:xfrm>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3"/>
          <p:cNvSpPr>
            <a:spLocks noGrp="1"/>
          </p:cNvSpPr>
          <p:nvPr>
            <p:ph sz="half" idx="2" hasCustomPrompt="1"/>
          </p:nvPr>
        </p:nvSpPr>
        <p:spPr>
          <a:xfrm>
            <a:off x="6172200" y="1825625"/>
            <a:ext cx="5181600" cy="4351338"/>
          </a:xfrm>
        </p:spPr>
        <p:txBody>
          <a:bodyPr/>
          <a:lstStyle>
            <a:lvl1pPr>
              <a:defRPr/>
            </a:lvl1p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61819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838200" y="365125"/>
            <a:ext cx="10515600" cy="1325563"/>
          </a:xfrm>
        </p:spPr>
        <p:txBody>
          <a:bodyPr/>
          <a:lstStyle>
            <a:lvl1pPr>
              <a:defRPr/>
            </a:lvl1pPr>
          </a:lstStyle>
          <a:p>
            <a:r>
              <a:rPr lang="en-US" noProof="0" dirty="0"/>
              <a:t>Click to add title</a:t>
            </a:r>
          </a:p>
        </p:txBody>
      </p:sp>
    </p:spTree>
    <p:extLst>
      <p:ext uri="{BB962C8B-B14F-4D97-AF65-F5344CB8AC3E}">
        <p14:creationId xmlns:p14="http://schemas.microsoft.com/office/powerpoint/2010/main" val="10752648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3.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theme" Target="../theme/theme3.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8.xml"/><Relationship Id="rId7" Type="http://schemas.openxmlformats.org/officeDocument/2006/relationships/image" Target="../media/image4.pn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theme" Target="../theme/theme4.xml"/><Relationship Id="rId5" Type="http://schemas.openxmlformats.org/officeDocument/2006/relationships/slideLayout" Target="../slideLayouts/slideLayout20.xml"/><Relationship Id="rId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dirty="0"/>
              <a:t>Click to add title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356DEE-ECD7-4857-92A6-90269DFA2DF5}" type="datetimeFigureOut">
              <a:rPr lang="en-US" noProof="0" smtClean="0"/>
              <a:t>3/15/2023</a:t>
            </a:fld>
            <a:endParaRPr lang="en-US" noProof="0"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noProof="0"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502961-D91A-442E-803D-6BE684C4B445}" type="slidenum">
              <a:rPr lang="en-US" noProof="0" smtClean="0"/>
              <a:t>‹N°›</a:t>
            </a:fld>
            <a:endParaRPr lang="en-US" noProof="0" dirty="0"/>
          </a:p>
        </p:txBody>
      </p:sp>
    </p:spTree>
    <p:extLst>
      <p:ext uri="{BB962C8B-B14F-4D97-AF65-F5344CB8AC3E}">
        <p14:creationId xmlns:p14="http://schemas.microsoft.com/office/powerpoint/2010/main" val="3509431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dirty="0"/>
              <a:t>Click to add title</a:t>
            </a:r>
          </a:p>
        </p:txBody>
      </p:sp>
      <p:sp>
        <p:nvSpPr>
          <p:cNvPr id="9"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356DEE-ECD7-4857-92A6-90269DFA2DF5}" type="datetimeFigureOut">
              <a:rPr lang="en-US" noProof="0" smtClean="0"/>
              <a:t>3/15/2023</a:t>
            </a:fld>
            <a:endParaRPr lang="en-US" noProof="0" dirty="0"/>
          </a:p>
        </p:txBody>
      </p:sp>
      <p:sp>
        <p:nvSpPr>
          <p:cNvPr id="11"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noProof="0" dirty="0"/>
          </a:p>
        </p:txBody>
      </p:sp>
      <p:sp>
        <p:nvSpPr>
          <p:cNvPr id="12"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502961-D91A-442E-803D-6BE684C4B445}" type="slidenum">
              <a:rPr lang="en-US" noProof="0" smtClean="0"/>
              <a:t>‹N°›</a:t>
            </a:fld>
            <a:endParaRPr lang="en-US" noProof="0" dirty="0"/>
          </a:p>
        </p:txBody>
      </p:sp>
    </p:spTree>
    <p:extLst>
      <p:ext uri="{BB962C8B-B14F-4D97-AF65-F5344CB8AC3E}">
        <p14:creationId xmlns:p14="http://schemas.microsoft.com/office/powerpoint/2010/main" val="1097610030"/>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dirty="0"/>
              <a:t>Click to add title</a:t>
            </a:r>
          </a:p>
        </p:txBody>
      </p:sp>
      <p:sp>
        <p:nvSpPr>
          <p:cNvPr id="11"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356DEE-ECD7-4857-92A6-90269DFA2DF5}" type="datetimeFigureOut">
              <a:rPr lang="en-US" noProof="0" smtClean="0"/>
              <a:t>3/15/2023</a:t>
            </a:fld>
            <a:endParaRPr lang="en-US" noProof="0" dirty="0"/>
          </a:p>
        </p:txBody>
      </p:sp>
      <p:sp>
        <p:nvSpPr>
          <p:cNvPr id="13"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noProof="0" dirty="0"/>
          </a:p>
        </p:txBody>
      </p:sp>
      <p:sp>
        <p:nvSpPr>
          <p:cNvPr id="14"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502961-D91A-442E-803D-6BE684C4B445}" type="slidenum">
              <a:rPr lang="en-US" noProof="0" smtClean="0"/>
              <a:t>‹N°›</a:t>
            </a:fld>
            <a:endParaRPr lang="en-US" noProof="0" dirty="0"/>
          </a:p>
        </p:txBody>
      </p:sp>
    </p:spTree>
    <p:extLst>
      <p:ext uri="{BB962C8B-B14F-4D97-AF65-F5344CB8AC3E}">
        <p14:creationId xmlns:p14="http://schemas.microsoft.com/office/powerpoint/2010/main" val="218861953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Lst>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dirty="0"/>
              <a:t>Click to add title</a:t>
            </a:r>
          </a:p>
        </p:txBody>
      </p:sp>
      <p:sp>
        <p:nvSpPr>
          <p:cNvPr id="1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noProof="0"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356DEE-ECD7-4857-92A6-90269DFA2DF5}" type="datetimeFigureOut">
              <a:rPr lang="en-US" noProof="0" smtClean="0"/>
              <a:t>3/15/2023</a:t>
            </a:fld>
            <a:endParaRPr lang="en-US" noProof="0" dirty="0"/>
          </a:p>
        </p:txBody>
      </p:sp>
      <p:sp>
        <p:nvSpPr>
          <p:cNvPr id="1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noProof="0" dirty="0"/>
          </a:p>
        </p:txBody>
      </p:sp>
      <p:sp>
        <p:nvSpPr>
          <p:cNvPr id="1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502961-D91A-442E-803D-6BE684C4B445}" type="slidenum">
              <a:rPr lang="en-US" noProof="0" smtClean="0"/>
              <a:t>‹N°›</a:t>
            </a:fld>
            <a:endParaRPr lang="en-US" noProof="0" dirty="0"/>
          </a:p>
        </p:txBody>
      </p:sp>
    </p:spTree>
    <p:extLst>
      <p:ext uri="{BB962C8B-B14F-4D97-AF65-F5344CB8AC3E}">
        <p14:creationId xmlns:p14="http://schemas.microsoft.com/office/powerpoint/2010/main" val="2882543464"/>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Lst>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1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7.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27.jpg"/></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hyperlink" Target="https://www.emro.who.int/about-who/public-health-functions/health-promotion-disease-prevention.html" TargetMode="External"/><Relationship Id="rId3" Type="http://schemas.openxmlformats.org/officeDocument/2006/relationships/hyperlink" Target="https://www.imperial.ac.uk/school-public-health/study/undergraduate/lmap/" TargetMode="External"/><Relationship Id="rId7" Type="http://schemas.openxmlformats.org/officeDocument/2006/relationships/hyperlink" Target="https://bmcmededuc.biomedcentral.com/articles/10.1186/s12909-022-03826-5"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hyperlink" Target="https://www.mso-trondheim.no/" TargetMode="External"/><Relationship Id="rId5" Type="http://schemas.openxmlformats.org/officeDocument/2006/relationships/hyperlink" Target="https://www.ceem.org.es/" TargetMode="External"/><Relationship Id="rId4" Type="http://schemas.openxmlformats.org/officeDocument/2006/relationships/hyperlink" Target="https://eur-lex.europa.eu/legal-content/FR/TXT/HTML/?uri=CELEX:32005L0036"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4464" y="802689"/>
            <a:ext cx="8734306" cy="1811813"/>
          </a:xfrm>
        </p:spPr>
        <p:txBody>
          <a:bodyPr>
            <a:normAutofit/>
          </a:bodyPr>
          <a:lstStyle/>
          <a:p>
            <a:r>
              <a:rPr lang="nb-NO" sz="2800" dirty="0"/>
              <a:t>La </a:t>
            </a:r>
            <a:r>
              <a:rPr lang="fr-FR" sz="2800" dirty="0"/>
              <a:t>formation</a:t>
            </a:r>
            <a:r>
              <a:rPr lang="nb-NO" sz="2800" dirty="0"/>
              <a:t> à la </a:t>
            </a:r>
            <a:r>
              <a:rPr lang="fr-FR" sz="2800" dirty="0"/>
              <a:t>prévention</a:t>
            </a:r>
            <a:r>
              <a:rPr lang="nb-NO" sz="2800" dirty="0"/>
              <a:t> en santé en Europe</a:t>
            </a:r>
          </a:p>
        </p:txBody>
      </p:sp>
      <p:sp>
        <p:nvSpPr>
          <p:cNvPr id="3" name="Text Placeholder 2"/>
          <p:cNvSpPr>
            <a:spLocks noGrp="1"/>
          </p:cNvSpPr>
          <p:nvPr>
            <p:ph type="body" sz="quarter" idx="12"/>
          </p:nvPr>
        </p:nvSpPr>
        <p:spPr>
          <a:xfrm>
            <a:off x="1054464" y="2614502"/>
            <a:ext cx="6012000" cy="1126695"/>
          </a:xfrm>
        </p:spPr>
        <p:txBody>
          <a:bodyPr/>
          <a:lstStyle/>
          <a:p>
            <a:r>
              <a:rPr lang="nb-NO" sz="2400" dirty="0"/>
              <a:t>Théorie, pratique et initiatives</a:t>
            </a:r>
          </a:p>
        </p:txBody>
      </p:sp>
      <p:sp>
        <p:nvSpPr>
          <p:cNvPr id="4" name="Subtitle 3"/>
          <p:cNvSpPr>
            <a:spLocks noGrp="1"/>
          </p:cNvSpPr>
          <p:nvPr>
            <p:ph type="subTitle" idx="1"/>
          </p:nvPr>
        </p:nvSpPr>
        <p:spPr>
          <a:xfrm>
            <a:off x="1054464" y="2701608"/>
            <a:ext cx="6012000" cy="1454784"/>
          </a:xfrm>
        </p:spPr>
        <p:txBody>
          <a:bodyPr/>
          <a:lstStyle/>
          <a:p>
            <a:r>
              <a:rPr lang="nb-NO" sz="2400" dirty="0" err="1"/>
              <a:t>Journées</a:t>
            </a:r>
            <a:r>
              <a:rPr lang="nb-NO" sz="2400" dirty="0"/>
              <a:t> </a:t>
            </a:r>
            <a:r>
              <a:rPr lang="nb-NO" sz="2400" dirty="0" err="1"/>
              <a:t>nationales</a:t>
            </a:r>
            <a:r>
              <a:rPr lang="nb-NO" sz="2400" dirty="0"/>
              <a:t> du service </a:t>
            </a:r>
            <a:r>
              <a:rPr lang="nb-NO" sz="2400" dirty="0" err="1"/>
              <a:t>sanitaire</a:t>
            </a:r>
            <a:r>
              <a:rPr lang="nb-NO" sz="2400" dirty="0"/>
              <a:t> des </a:t>
            </a:r>
            <a:r>
              <a:rPr lang="nb-NO" sz="2400" dirty="0" err="1"/>
              <a:t>étudiants</a:t>
            </a:r>
            <a:r>
              <a:rPr lang="nb-NO" sz="2400" dirty="0"/>
              <a:t> en </a:t>
            </a:r>
            <a:r>
              <a:rPr lang="nb-NO" sz="2400" dirty="0" err="1"/>
              <a:t>santé</a:t>
            </a:r>
            <a:r>
              <a:rPr lang="nb-NO" sz="2400" dirty="0"/>
              <a:t>, Angers</a:t>
            </a:r>
          </a:p>
          <a:p>
            <a:endParaRPr lang="nb-NO" dirty="0"/>
          </a:p>
        </p:txBody>
      </p:sp>
      <p:sp>
        <p:nvSpPr>
          <p:cNvPr id="5" name="Text Placeholder 4"/>
          <p:cNvSpPr>
            <a:spLocks noGrp="1"/>
          </p:cNvSpPr>
          <p:nvPr>
            <p:ph type="body" sz="quarter" idx="13"/>
          </p:nvPr>
        </p:nvSpPr>
        <p:spPr>
          <a:xfrm>
            <a:off x="1054464" y="5553009"/>
            <a:ext cx="6635874" cy="746878"/>
          </a:xfrm>
        </p:spPr>
        <p:txBody>
          <a:bodyPr/>
          <a:lstStyle/>
          <a:p>
            <a:r>
              <a:rPr lang="nb-NO" sz="1800" dirty="0"/>
              <a:t>David Peyre-Costa, </a:t>
            </a:r>
            <a:r>
              <a:rPr lang="nb-NO" sz="1800" dirty="0" err="1"/>
              <a:t>hopital</a:t>
            </a:r>
            <a:r>
              <a:rPr lang="nb-NO" sz="1800" dirty="0"/>
              <a:t> </a:t>
            </a:r>
            <a:r>
              <a:rPr lang="nb-NO" sz="1800" dirty="0" err="1"/>
              <a:t>universitaire</a:t>
            </a:r>
            <a:r>
              <a:rPr lang="nb-NO" sz="1800" dirty="0"/>
              <a:t> de Tromsø, </a:t>
            </a:r>
            <a:r>
              <a:rPr lang="nb-NO" sz="1800" dirty="0" err="1"/>
              <a:t>Norvège</a:t>
            </a:r>
            <a:endParaRPr lang="nb-NO" sz="1800" dirty="0"/>
          </a:p>
          <a:p>
            <a:r>
              <a:rPr lang="nb-NO" sz="1800" dirty="0"/>
              <a:t>David.peyre-costa@uit.no +33767434342 &amp; +4748430402</a:t>
            </a:r>
          </a:p>
          <a:p>
            <a:endParaRPr lang="nb-NO" sz="1800" dirty="0"/>
          </a:p>
          <a:p>
            <a:endParaRPr lang="nb-NO" sz="1800" dirty="0"/>
          </a:p>
          <a:p>
            <a:endParaRPr lang="nb-NO" sz="1800" dirty="0"/>
          </a:p>
        </p:txBody>
      </p:sp>
      <p:pic>
        <p:nvPicPr>
          <p:cNvPr id="14" name="Espace réservé pour une image  13">
            <a:extLst>
              <a:ext uri="{FF2B5EF4-FFF2-40B4-BE49-F238E27FC236}">
                <a16:creationId xmlns:a16="http://schemas.microsoft.com/office/drawing/2014/main" id="{EB9F99A8-E7C7-20CF-314B-AD89FD9ED3B2}"/>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26959" r="26959"/>
          <a:stretch>
            <a:fillRect/>
          </a:stretch>
        </p:blipFill>
        <p:spPr/>
      </p:pic>
    </p:spTree>
    <p:extLst>
      <p:ext uri="{BB962C8B-B14F-4D97-AF65-F5344CB8AC3E}">
        <p14:creationId xmlns:p14="http://schemas.microsoft.com/office/powerpoint/2010/main" val="68082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225F0F-0AFD-8B35-CC98-8A0980393C31}"/>
              </a:ext>
            </a:extLst>
          </p:cNvPr>
          <p:cNvSpPr>
            <a:spLocks noGrp="1"/>
          </p:cNvSpPr>
          <p:nvPr>
            <p:ph type="title"/>
          </p:nvPr>
        </p:nvSpPr>
        <p:spPr/>
        <p:txBody>
          <a:bodyPr/>
          <a:lstStyle/>
          <a:p>
            <a:endParaRPr lang="fr-FR"/>
          </a:p>
        </p:txBody>
      </p:sp>
      <p:pic>
        <p:nvPicPr>
          <p:cNvPr id="6" name="Espace réservé du contenu 5" descr="Une image contenant texte&#10;&#10;Description générée automatiquement">
            <a:extLst>
              <a:ext uri="{FF2B5EF4-FFF2-40B4-BE49-F238E27FC236}">
                <a16:creationId xmlns:a16="http://schemas.microsoft.com/office/drawing/2014/main" id="{89D28A93-8CA8-5D59-0F6B-8324A7112DC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07830" y="391135"/>
            <a:ext cx="2892559" cy="2892559"/>
          </a:xfrm>
        </p:spPr>
      </p:pic>
      <p:pic>
        <p:nvPicPr>
          <p:cNvPr id="4" name="Imagem 6" descr="Uma imagem com texto, mapa&#10;&#10;Descrição gerada automaticamente">
            <a:extLst>
              <a:ext uri="{FF2B5EF4-FFF2-40B4-BE49-F238E27FC236}">
                <a16:creationId xmlns:a16="http://schemas.microsoft.com/office/drawing/2014/main" id="{B8666265-E404-477C-4ACF-B7C487FB7C82}"/>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8715" t="18182" r="15220"/>
          <a:stretch/>
        </p:blipFill>
        <p:spPr>
          <a:xfrm>
            <a:off x="4844146" y="565872"/>
            <a:ext cx="6509654" cy="5611091"/>
          </a:xfrm>
          <a:prstGeom prst="rect">
            <a:avLst/>
          </a:prstGeom>
        </p:spPr>
      </p:pic>
      <p:pic>
        <p:nvPicPr>
          <p:cNvPr id="8" name="Image 7" descr="Une image contenant plafond, personne, intérieur, gens&#10;&#10;Description générée automatiquement">
            <a:extLst>
              <a:ext uri="{FF2B5EF4-FFF2-40B4-BE49-F238E27FC236}">
                <a16:creationId xmlns:a16="http://schemas.microsoft.com/office/drawing/2014/main" id="{63592841-9063-F2D0-6211-2A1E60B3F97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200" y="3371417"/>
            <a:ext cx="3798277" cy="2848708"/>
          </a:xfrm>
          <a:prstGeom prst="rect">
            <a:avLst/>
          </a:prstGeom>
        </p:spPr>
      </p:pic>
    </p:spTree>
    <p:extLst>
      <p:ext uri="{BB962C8B-B14F-4D97-AF65-F5344CB8AC3E}">
        <p14:creationId xmlns:p14="http://schemas.microsoft.com/office/powerpoint/2010/main" val="61837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F8FCF-0951-A374-E940-393BC2F7B004}"/>
              </a:ext>
            </a:extLst>
          </p:cNvPr>
          <p:cNvSpPr>
            <a:spLocks noGrp="1"/>
          </p:cNvSpPr>
          <p:nvPr>
            <p:ph type="title"/>
          </p:nvPr>
        </p:nvSpPr>
        <p:spPr>
          <a:xfrm>
            <a:off x="838200" y="365125"/>
            <a:ext cx="10515600" cy="1325563"/>
          </a:xfrm>
        </p:spPr>
        <p:txBody>
          <a:bodyPr anchor="ctr">
            <a:normAutofit/>
          </a:bodyPr>
          <a:lstStyle/>
          <a:p>
            <a:r>
              <a:rPr lang="fr-FR" b="0" i="0">
                <a:effectLst/>
              </a:rPr>
              <a:t>III. Méthodes pédagogiques utilisées pour enseigner la prévention : Pays Bas</a:t>
            </a:r>
            <a:endParaRPr lang="fr-FR" dirty="0"/>
          </a:p>
        </p:txBody>
      </p:sp>
      <p:sp>
        <p:nvSpPr>
          <p:cNvPr id="3" name="Espace réservé du contenu 2">
            <a:extLst>
              <a:ext uri="{FF2B5EF4-FFF2-40B4-BE49-F238E27FC236}">
                <a16:creationId xmlns:a16="http://schemas.microsoft.com/office/drawing/2014/main" id="{C2DD57F8-0239-89AD-5FAD-EA8C2C651B24}"/>
              </a:ext>
            </a:extLst>
          </p:cNvPr>
          <p:cNvSpPr>
            <a:spLocks noGrp="1"/>
          </p:cNvSpPr>
          <p:nvPr>
            <p:ph sz="half" idx="1"/>
          </p:nvPr>
        </p:nvSpPr>
        <p:spPr>
          <a:xfrm>
            <a:off x="838200" y="1825625"/>
            <a:ext cx="5181600" cy="4351338"/>
          </a:xfrm>
        </p:spPr>
        <p:txBody>
          <a:bodyPr>
            <a:normAutofit lnSpcReduction="10000"/>
          </a:bodyPr>
          <a:lstStyle/>
          <a:p>
            <a:pPr marL="0" indent="0">
              <a:buNone/>
            </a:pPr>
            <a:r>
              <a:rPr lang="en-US" dirty="0">
                <a:latin typeface="inherit"/>
              </a:rPr>
              <a:t>Medical Degree :</a:t>
            </a:r>
          </a:p>
          <a:p>
            <a:pPr lvl="1"/>
            <a:r>
              <a:rPr lang="fr-FR" sz="2800" dirty="0">
                <a:latin typeface="inherit"/>
              </a:rPr>
              <a:t>Formation théorique intégrée dans les modules d’apprentissage</a:t>
            </a:r>
          </a:p>
          <a:p>
            <a:pPr lvl="1"/>
            <a:r>
              <a:rPr lang="en-US" sz="2800" dirty="0">
                <a:latin typeface="inherit"/>
              </a:rPr>
              <a:t>“Community project : ERS”</a:t>
            </a:r>
          </a:p>
          <a:p>
            <a:pPr lvl="1"/>
            <a:r>
              <a:rPr lang="en-US" sz="2800" dirty="0">
                <a:latin typeface="inherit"/>
              </a:rPr>
              <a:t>Stage de 6 semaines dans un des terrains de stages liés à la </a:t>
            </a:r>
            <a:r>
              <a:rPr lang="en-US" sz="2800" dirty="0" err="1">
                <a:latin typeface="inherit"/>
              </a:rPr>
              <a:t>prévention</a:t>
            </a:r>
            <a:r>
              <a:rPr lang="en-US" sz="2800" dirty="0">
                <a:latin typeface="inherit"/>
              </a:rPr>
              <a:t> en santé : infectious disease control, youth healthcare (PMI), </a:t>
            </a:r>
            <a:r>
              <a:rPr lang="en-US" sz="2800" dirty="0" err="1">
                <a:latin typeface="inherit"/>
              </a:rPr>
              <a:t>santé</a:t>
            </a:r>
            <a:r>
              <a:rPr lang="en-US" sz="2800" dirty="0">
                <a:latin typeface="inherit"/>
              </a:rPr>
              <a:t> </a:t>
            </a:r>
            <a:r>
              <a:rPr lang="en-US" sz="2800" dirty="0" err="1">
                <a:latin typeface="inherit"/>
              </a:rPr>
              <a:t>environnementale</a:t>
            </a:r>
            <a:endParaRPr lang="en-US" sz="2800" dirty="0">
              <a:latin typeface="inherit"/>
            </a:endParaRPr>
          </a:p>
        </p:txBody>
      </p:sp>
      <p:pic>
        <p:nvPicPr>
          <p:cNvPr id="5" name="Image 4" descr="Une image contenant texte, clavier, équipement électronique&#10;&#10;Description générée automatiquement">
            <a:extLst>
              <a:ext uri="{FF2B5EF4-FFF2-40B4-BE49-F238E27FC236}">
                <a16:creationId xmlns:a16="http://schemas.microsoft.com/office/drawing/2014/main" id="{17DC67FA-A0B6-DA9E-84F0-40FD6C509614}"/>
              </a:ext>
            </a:extLst>
          </p:cNvPr>
          <p:cNvPicPr>
            <a:picLocks noChangeAspect="1"/>
          </p:cNvPicPr>
          <p:nvPr/>
        </p:nvPicPr>
        <p:blipFill rotWithShape="1">
          <a:blip r:embed="rId3">
            <a:extLst>
              <a:ext uri="{28A0092B-C50C-407E-A947-70E740481C1C}">
                <a14:useLocalDpi xmlns:a14="http://schemas.microsoft.com/office/drawing/2010/main" val="0"/>
              </a:ext>
            </a:extLst>
          </a:blip>
          <a:srcRect l="24923" r="8989" b="2"/>
          <a:stretch/>
        </p:blipFill>
        <p:spPr>
          <a:xfrm>
            <a:off x="6172200" y="1825625"/>
            <a:ext cx="5181600" cy="4351338"/>
          </a:xfrm>
          <a:prstGeom prst="rect">
            <a:avLst/>
          </a:prstGeom>
          <a:noFill/>
        </p:spPr>
      </p:pic>
    </p:spTree>
    <p:extLst>
      <p:ext uri="{BB962C8B-B14F-4D97-AF65-F5344CB8AC3E}">
        <p14:creationId xmlns:p14="http://schemas.microsoft.com/office/powerpoint/2010/main" val="1894757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26A6507-CECA-D0BE-7FB8-99263C9886A8}"/>
              </a:ext>
            </a:extLst>
          </p:cNvPr>
          <p:cNvSpPr>
            <a:spLocks noGrp="1"/>
          </p:cNvSpPr>
          <p:nvPr>
            <p:ph type="title"/>
          </p:nvPr>
        </p:nvSpPr>
        <p:spPr/>
        <p:txBody>
          <a:bodyPr/>
          <a:lstStyle/>
          <a:p>
            <a:r>
              <a:rPr lang="fr-FR" b="0" i="0" dirty="0">
                <a:effectLst/>
                <a:latin typeface="Söhne"/>
              </a:rPr>
              <a:t>III. Méthodes pédagogiques utilisées pour enseigner la prévention : Espagne</a:t>
            </a:r>
            <a:endParaRPr lang="fr-FR" dirty="0"/>
          </a:p>
        </p:txBody>
      </p:sp>
      <p:sp>
        <p:nvSpPr>
          <p:cNvPr id="8" name="Espace réservé du contenu 7">
            <a:extLst>
              <a:ext uri="{FF2B5EF4-FFF2-40B4-BE49-F238E27FC236}">
                <a16:creationId xmlns:a16="http://schemas.microsoft.com/office/drawing/2014/main" id="{C0FC640F-5D84-E93A-605D-A7A54ED41A88}"/>
              </a:ext>
            </a:extLst>
          </p:cNvPr>
          <p:cNvSpPr>
            <a:spLocks noGrp="1"/>
          </p:cNvSpPr>
          <p:nvPr>
            <p:ph idx="1"/>
          </p:nvPr>
        </p:nvSpPr>
        <p:spPr/>
        <p:txBody>
          <a:bodyPr/>
          <a:lstStyle/>
          <a:p>
            <a:r>
              <a:rPr lang="fr-FR" dirty="0">
                <a:latin typeface="inherit"/>
              </a:rPr>
              <a:t>Medical degree</a:t>
            </a:r>
          </a:p>
          <a:p>
            <a:pPr lvl="1"/>
            <a:r>
              <a:rPr lang="fr-FR" sz="2400" dirty="0">
                <a:latin typeface="inherit"/>
              </a:rPr>
              <a:t>Formation théorique intégrée dans les modules d’apprentissage</a:t>
            </a:r>
          </a:p>
          <a:p>
            <a:pPr lvl="1"/>
            <a:r>
              <a:rPr lang="fr-FR" dirty="0">
                <a:latin typeface="inherit"/>
              </a:rPr>
              <a:t>Possibilité de participer à des actions sanitaires par région, sur base du volontariat</a:t>
            </a:r>
          </a:p>
        </p:txBody>
      </p:sp>
      <p:pic>
        <p:nvPicPr>
          <p:cNvPr id="3" name="Image 2">
            <a:extLst>
              <a:ext uri="{FF2B5EF4-FFF2-40B4-BE49-F238E27FC236}">
                <a16:creationId xmlns:a16="http://schemas.microsoft.com/office/drawing/2014/main" id="{6B5BA291-5D7B-BEF9-E88C-D76E2CDF6CCE}"/>
              </a:ext>
            </a:extLst>
          </p:cNvPr>
          <p:cNvPicPr>
            <a:picLocks noChangeAspect="1"/>
          </p:cNvPicPr>
          <p:nvPr/>
        </p:nvPicPr>
        <p:blipFill>
          <a:blip r:embed="rId3"/>
          <a:stretch>
            <a:fillRect/>
          </a:stretch>
        </p:blipFill>
        <p:spPr>
          <a:xfrm>
            <a:off x="3659262" y="3227356"/>
            <a:ext cx="7001534" cy="3265519"/>
          </a:xfrm>
          <a:prstGeom prst="rect">
            <a:avLst/>
          </a:prstGeom>
        </p:spPr>
      </p:pic>
    </p:spTree>
    <p:extLst>
      <p:ext uri="{BB962C8B-B14F-4D97-AF65-F5344CB8AC3E}">
        <p14:creationId xmlns:p14="http://schemas.microsoft.com/office/powerpoint/2010/main" val="1231567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26A6507-CECA-D0BE-7FB8-99263C9886A8}"/>
              </a:ext>
            </a:extLst>
          </p:cNvPr>
          <p:cNvSpPr>
            <a:spLocks noGrp="1"/>
          </p:cNvSpPr>
          <p:nvPr>
            <p:ph type="title"/>
          </p:nvPr>
        </p:nvSpPr>
        <p:spPr>
          <a:xfrm>
            <a:off x="838200" y="365125"/>
            <a:ext cx="10515600" cy="1325563"/>
          </a:xfrm>
        </p:spPr>
        <p:txBody>
          <a:bodyPr anchor="ctr">
            <a:normAutofit/>
          </a:bodyPr>
          <a:lstStyle/>
          <a:p>
            <a:r>
              <a:rPr lang="fr-FR" sz="4100" b="0" i="0">
                <a:effectLst/>
              </a:rPr>
              <a:t>III. Méthodes pédagogiques utilisées pour enseigner la prévention : Royaume-Uni</a:t>
            </a:r>
            <a:endParaRPr lang="fr-FR" sz="4100"/>
          </a:p>
        </p:txBody>
      </p:sp>
      <p:sp>
        <p:nvSpPr>
          <p:cNvPr id="8" name="Espace réservé du contenu 7">
            <a:extLst>
              <a:ext uri="{FF2B5EF4-FFF2-40B4-BE49-F238E27FC236}">
                <a16:creationId xmlns:a16="http://schemas.microsoft.com/office/drawing/2014/main" id="{C0FC640F-5D84-E93A-605D-A7A54ED41A88}"/>
              </a:ext>
            </a:extLst>
          </p:cNvPr>
          <p:cNvSpPr>
            <a:spLocks noGrp="1"/>
          </p:cNvSpPr>
          <p:nvPr>
            <p:ph sz="half" idx="1"/>
          </p:nvPr>
        </p:nvSpPr>
        <p:spPr>
          <a:xfrm>
            <a:off x="838200" y="1825625"/>
            <a:ext cx="5181600" cy="4351338"/>
          </a:xfrm>
        </p:spPr>
        <p:txBody>
          <a:bodyPr>
            <a:normAutofit/>
          </a:bodyPr>
          <a:lstStyle/>
          <a:p>
            <a:r>
              <a:rPr lang="fr-FR" sz="2600" dirty="0"/>
              <a:t>Preventive medicine and Health promotion</a:t>
            </a:r>
          </a:p>
          <a:p>
            <a:pPr lvl="1"/>
            <a:r>
              <a:rPr lang="fr-FR" sz="2600" dirty="0"/>
              <a:t>Formation théorique intégrée dans les modules d’apprentissage (L-MAP)</a:t>
            </a:r>
          </a:p>
          <a:p>
            <a:pPr lvl="1"/>
            <a:r>
              <a:rPr lang="fr-FR" sz="2600" dirty="0"/>
              <a:t>Absence de service ou d’action sanitaire</a:t>
            </a:r>
          </a:p>
          <a:p>
            <a:pPr marL="0" indent="0" algn="ctr">
              <a:buNone/>
            </a:pPr>
            <a:r>
              <a:rPr lang="en-US" sz="3000" i="1" dirty="0"/>
              <a:t>“Prevention is included in the curriculum but only in theory, so no "service" part”</a:t>
            </a:r>
            <a:endParaRPr lang="fr-FR" sz="3000" i="1" dirty="0"/>
          </a:p>
          <a:p>
            <a:pPr lvl="1"/>
            <a:endParaRPr lang="fr-FR" sz="2600" dirty="0"/>
          </a:p>
        </p:txBody>
      </p:sp>
      <p:pic>
        <p:nvPicPr>
          <p:cNvPr id="5" name="Image 4" descr="Une image contenant texte&#10;&#10;Description générée automatiquement">
            <a:extLst>
              <a:ext uri="{FF2B5EF4-FFF2-40B4-BE49-F238E27FC236}">
                <a16:creationId xmlns:a16="http://schemas.microsoft.com/office/drawing/2014/main" id="{8320F4FF-DD54-002B-2AA2-7ED2ED0015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7331" y="1825625"/>
            <a:ext cx="4351338" cy="43513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591589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26A6507-CECA-D0BE-7FB8-99263C9886A8}"/>
              </a:ext>
            </a:extLst>
          </p:cNvPr>
          <p:cNvSpPr>
            <a:spLocks noGrp="1"/>
          </p:cNvSpPr>
          <p:nvPr>
            <p:ph type="title"/>
          </p:nvPr>
        </p:nvSpPr>
        <p:spPr/>
        <p:txBody>
          <a:bodyPr/>
          <a:lstStyle/>
          <a:p>
            <a:r>
              <a:rPr lang="fr-FR" b="0" i="0" dirty="0">
                <a:effectLst/>
                <a:latin typeface="Söhne"/>
              </a:rPr>
              <a:t>III. Méthodes pédagogiques utilisées pour enseigner la prévention : Royaume-Uni</a:t>
            </a:r>
            <a:endParaRPr lang="fr-FR" dirty="0"/>
          </a:p>
        </p:txBody>
      </p:sp>
      <p:sp>
        <p:nvSpPr>
          <p:cNvPr id="8" name="Espace réservé du contenu 7">
            <a:extLst>
              <a:ext uri="{FF2B5EF4-FFF2-40B4-BE49-F238E27FC236}">
                <a16:creationId xmlns:a16="http://schemas.microsoft.com/office/drawing/2014/main" id="{C0FC640F-5D84-E93A-605D-A7A54ED41A88}"/>
              </a:ext>
            </a:extLst>
          </p:cNvPr>
          <p:cNvSpPr>
            <a:spLocks noGrp="1"/>
          </p:cNvSpPr>
          <p:nvPr>
            <p:ph idx="1"/>
          </p:nvPr>
        </p:nvSpPr>
        <p:spPr/>
        <p:txBody>
          <a:bodyPr>
            <a:normAutofit fontScale="92500" lnSpcReduction="10000"/>
          </a:bodyPr>
          <a:lstStyle/>
          <a:p>
            <a:pPr marL="0" indent="0">
              <a:buNone/>
            </a:pPr>
            <a:r>
              <a:rPr lang="en-US" sz="3000" b="1" i="0" dirty="0">
                <a:effectLst/>
                <a:latin typeface="firasans"/>
              </a:rPr>
              <a:t>Lifestyle Medicine and Prevention (LMAP) at Imperial College School of Medicine</a:t>
            </a:r>
          </a:p>
          <a:p>
            <a:pPr marL="0" indent="0">
              <a:buNone/>
            </a:pPr>
            <a:r>
              <a:rPr lang="en-US" b="1" dirty="0" err="1">
                <a:latin typeface="firasans"/>
              </a:rPr>
              <a:t>Objectifs</a:t>
            </a:r>
            <a:r>
              <a:rPr lang="en-US" b="1" dirty="0">
                <a:latin typeface="firasans"/>
              </a:rPr>
              <a:t> : </a:t>
            </a:r>
          </a:p>
          <a:p>
            <a:pPr fontAlgn="base"/>
            <a:r>
              <a:rPr lang="fr-FR" b="0" i="0" dirty="0">
                <a:effectLst/>
                <a:latin typeface="inherit"/>
              </a:rPr>
              <a:t>Développer chez les étudiants la compréhension, les compétences et les comportements qui amélioreront la santé de leurs patients grâce à la pratique de la « médecine/promotion du mode de vie ».</a:t>
            </a:r>
          </a:p>
          <a:p>
            <a:pPr fontAlgn="base"/>
            <a:r>
              <a:rPr lang="fr-FR" b="0" i="0" dirty="0">
                <a:effectLst/>
                <a:latin typeface="inherit"/>
              </a:rPr>
              <a:t>Appliquer un état d'esprit de santé de la population afin de reconnaître le contexte plus large dans lequel nos patients vivent.</a:t>
            </a:r>
          </a:p>
          <a:p>
            <a:pPr fontAlgn="base"/>
            <a:r>
              <a:rPr lang="fr-FR" b="0" i="0" dirty="0">
                <a:effectLst/>
                <a:latin typeface="inherit"/>
              </a:rPr>
              <a:t>Développer des informations sur la santé et le bien-être des étudiants qui leur permettront de s'épanouir dans leur formation et leur carrière médicales.</a:t>
            </a:r>
          </a:p>
          <a:p>
            <a:pPr lvl="1"/>
            <a:endParaRPr lang="en-US" b="1" i="0" dirty="0">
              <a:effectLst/>
              <a:latin typeface="firasans"/>
            </a:endParaRPr>
          </a:p>
          <a:p>
            <a:pPr lvl="1"/>
            <a:endParaRPr lang="fr-FR" dirty="0"/>
          </a:p>
        </p:txBody>
      </p:sp>
    </p:spTree>
    <p:extLst>
      <p:ext uri="{BB962C8B-B14F-4D97-AF65-F5344CB8AC3E}">
        <p14:creationId xmlns:p14="http://schemas.microsoft.com/office/powerpoint/2010/main" val="19319162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A61975-8728-AB8E-CFF5-732BCF45A3AB}"/>
              </a:ext>
            </a:extLst>
          </p:cNvPr>
          <p:cNvSpPr>
            <a:spLocks noGrp="1"/>
          </p:cNvSpPr>
          <p:nvPr>
            <p:ph type="title"/>
          </p:nvPr>
        </p:nvSpPr>
        <p:spPr/>
        <p:txBody>
          <a:bodyPr/>
          <a:lstStyle/>
          <a:p>
            <a:r>
              <a:rPr lang="fr-FR" dirty="0"/>
              <a:t>LMAP module</a:t>
            </a:r>
          </a:p>
        </p:txBody>
      </p:sp>
      <p:sp>
        <p:nvSpPr>
          <p:cNvPr id="3" name="Espace réservé du contenu 2">
            <a:extLst>
              <a:ext uri="{FF2B5EF4-FFF2-40B4-BE49-F238E27FC236}">
                <a16:creationId xmlns:a16="http://schemas.microsoft.com/office/drawing/2014/main" id="{7B6A823B-4BD0-4B4A-23AE-17C2DAE69D5C}"/>
              </a:ext>
            </a:extLst>
          </p:cNvPr>
          <p:cNvSpPr>
            <a:spLocks noGrp="1"/>
          </p:cNvSpPr>
          <p:nvPr>
            <p:ph sz="half" idx="1"/>
          </p:nvPr>
        </p:nvSpPr>
        <p:spPr/>
        <p:txBody>
          <a:bodyPr/>
          <a:lstStyle/>
          <a:p>
            <a:endParaRPr lang="fr-FR"/>
          </a:p>
        </p:txBody>
      </p:sp>
      <p:sp>
        <p:nvSpPr>
          <p:cNvPr id="4" name="Espace réservé du contenu 3">
            <a:extLst>
              <a:ext uri="{FF2B5EF4-FFF2-40B4-BE49-F238E27FC236}">
                <a16:creationId xmlns:a16="http://schemas.microsoft.com/office/drawing/2014/main" id="{4A7C2A0C-A353-30DC-7CC5-57F9BF2553AB}"/>
              </a:ext>
            </a:extLst>
          </p:cNvPr>
          <p:cNvSpPr>
            <a:spLocks noGrp="1"/>
          </p:cNvSpPr>
          <p:nvPr>
            <p:ph sz="half" idx="2"/>
          </p:nvPr>
        </p:nvSpPr>
        <p:spPr/>
        <p:txBody>
          <a:bodyPr/>
          <a:lstStyle/>
          <a:p>
            <a:endParaRPr lang="fr-FR"/>
          </a:p>
        </p:txBody>
      </p:sp>
      <p:pic>
        <p:nvPicPr>
          <p:cNvPr id="6" name="Image 5">
            <a:extLst>
              <a:ext uri="{FF2B5EF4-FFF2-40B4-BE49-F238E27FC236}">
                <a16:creationId xmlns:a16="http://schemas.microsoft.com/office/drawing/2014/main" id="{C045786A-069D-0333-6720-5319D2F750EA}"/>
              </a:ext>
            </a:extLst>
          </p:cNvPr>
          <p:cNvPicPr>
            <a:picLocks noChangeAspect="1"/>
          </p:cNvPicPr>
          <p:nvPr/>
        </p:nvPicPr>
        <p:blipFill>
          <a:blip r:embed="rId3"/>
          <a:stretch>
            <a:fillRect/>
          </a:stretch>
        </p:blipFill>
        <p:spPr>
          <a:xfrm>
            <a:off x="976311" y="1468437"/>
            <a:ext cx="10453689" cy="5024438"/>
          </a:xfrm>
          <a:prstGeom prst="rect">
            <a:avLst/>
          </a:prstGeom>
        </p:spPr>
      </p:pic>
    </p:spTree>
    <p:extLst>
      <p:ext uri="{BB962C8B-B14F-4D97-AF65-F5344CB8AC3E}">
        <p14:creationId xmlns:p14="http://schemas.microsoft.com/office/powerpoint/2010/main" val="32090114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726A6507-CECA-D0BE-7FB8-99263C9886A8}"/>
              </a:ext>
            </a:extLst>
          </p:cNvPr>
          <p:cNvSpPr>
            <a:spLocks noGrp="1"/>
          </p:cNvSpPr>
          <p:nvPr>
            <p:ph type="title"/>
          </p:nvPr>
        </p:nvSpPr>
        <p:spPr/>
        <p:txBody>
          <a:bodyPr/>
          <a:lstStyle/>
          <a:p>
            <a:r>
              <a:rPr lang="fr-FR" b="0" i="0" dirty="0">
                <a:effectLst/>
                <a:latin typeface="Söhne"/>
              </a:rPr>
              <a:t>III. Méthodes pédagogiques utilisées pour enseigner la prévention : </a:t>
            </a:r>
            <a:r>
              <a:rPr lang="fr-FR" dirty="0">
                <a:latin typeface="Söhne"/>
              </a:rPr>
              <a:t>Norvège</a:t>
            </a:r>
            <a:endParaRPr lang="fr-FR" dirty="0"/>
          </a:p>
        </p:txBody>
      </p:sp>
      <p:sp>
        <p:nvSpPr>
          <p:cNvPr id="8" name="Espace réservé du contenu 7">
            <a:extLst>
              <a:ext uri="{FF2B5EF4-FFF2-40B4-BE49-F238E27FC236}">
                <a16:creationId xmlns:a16="http://schemas.microsoft.com/office/drawing/2014/main" id="{C0FC640F-5D84-E93A-605D-A7A54ED41A88}"/>
              </a:ext>
            </a:extLst>
          </p:cNvPr>
          <p:cNvSpPr>
            <a:spLocks noGrp="1"/>
          </p:cNvSpPr>
          <p:nvPr>
            <p:ph sz="half" idx="1"/>
          </p:nvPr>
        </p:nvSpPr>
        <p:spPr/>
        <p:txBody>
          <a:bodyPr>
            <a:normAutofit/>
          </a:bodyPr>
          <a:lstStyle/>
          <a:p>
            <a:r>
              <a:rPr lang="fr-FR" sz="1800" dirty="0">
                <a:latin typeface="inherit"/>
              </a:rPr>
              <a:t>Formation théorique intégrée dans les modules d’apprentissage</a:t>
            </a:r>
          </a:p>
          <a:p>
            <a:pPr marL="0" lvl="0" indent="0">
              <a:lnSpc>
                <a:spcPts val="1385"/>
              </a:lnSpc>
              <a:spcBef>
                <a:spcPts val="645"/>
              </a:spcBef>
              <a:buSzPts val="1200"/>
              <a:buNone/>
              <a:tabLst>
                <a:tab pos="530860" algn="l"/>
                <a:tab pos="531495" algn="l"/>
              </a:tabLst>
            </a:pPr>
            <a:r>
              <a:rPr lang="fr-FR" sz="1600" dirty="0">
                <a:effectLst/>
                <a:latin typeface="inherit"/>
                <a:ea typeface="Symbol" panose="05050102010706020507" pitchFamily="18" charset="2"/>
                <a:cs typeface="Symbol" panose="05050102010706020507" pitchFamily="18" charset="2"/>
              </a:rPr>
              <a:t>Législation en matière de santé</a:t>
            </a:r>
          </a:p>
          <a:p>
            <a:pPr marL="0" lvl="0" indent="0">
              <a:lnSpc>
                <a:spcPts val="1295"/>
              </a:lnSpc>
              <a:buSzPts val="1200"/>
              <a:buNone/>
              <a:tabLst>
                <a:tab pos="530860" algn="l"/>
                <a:tab pos="531495" algn="l"/>
              </a:tabLst>
            </a:pPr>
            <a:r>
              <a:rPr lang="fr-FR" sz="1600" dirty="0">
                <a:effectLst/>
                <a:latin typeface="inherit"/>
                <a:ea typeface="Symbol" panose="05050102010706020507" pitchFamily="18" charset="2"/>
                <a:cs typeface="Symbol" panose="05050102010706020507" pitchFamily="18" charset="2"/>
              </a:rPr>
              <a:t>Service de santé en tant que système (développement historique,  organisation, financement)</a:t>
            </a:r>
          </a:p>
          <a:p>
            <a:pPr marL="0" lvl="0" indent="0">
              <a:lnSpc>
                <a:spcPts val="1300"/>
              </a:lnSpc>
              <a:buSzPts val="1200"/>
              <a:buNone/>
              <a:tabLst>
                <a:tab pos="530860" algn="l"/>
                <a:tab pos="531495" algn="l"/>
              </a:tabLst>
            </a:pPr>
            <a:r>
              <a:rPr lang="fr-FR" sz="1600" dirty="0">
                <a:effectLst/>
                <a:latin typeface="inherit"/>
                <a:ea typeface="Symbol" panose="05050102010706020507" pitchFamily="18" charset="2"/>
                <a:cs typeface="Symbol" panose="05050102010706020507" pitchFamily="18" charset="2"/>
              </a:rPr>
              <a:t>Interaction entre les services de santé et la  société, y compris la préparation aux situations d’urgence</a:t>
            </a:r>
          </a:p>
          <a:p>
            <a:pPr marL="0" lvl="0" indent="0">
              <a:lnSpc>
                <a:spcPts val="1305"/>
              </a:lnSpc>
              <a:buSzPts val="1200"/>
              <a:buNone/>
              <a:tabLst>
                <a:tab pos="530860" algn="l"/>
                <a:tab pos="531495" algn="l"/>
              </a:tabLst>
            </a:pPr>
            <a:r>
              <a:rPr lang="fr-FR" sz="1600" dirty="0">
                <a:effectLst/>
                <a:latin typeface="inherit"/>
                <a:ea typeface="Symbol" panose="05050102010706020507" pitchFamily="18" charset="2"/>
                <a:cs typeface="Symbol" panose="05050102010706020507" pitchFamily="18" charset="2"/>
              </a:rPr>
              <a:t>Compréhension culturelle,  compréhension des  rôles, interaction,  communication, participation des utilisateurs</a:t>
            </a:r>
          </a:p>
          <a:p>
            <a:pPr marL="0" lvl="0" indent="0">
              <a:lnSpc>
                <a:spcPts val="1300"/>
              </a:lnSpc>
              <a:buSzPts val="1200"/>
              <a:buNone/>
              <a:tabLst>
                <a:tab pos="530860" algn="l"/>
                <a:tab pos="531495" algn="l"/>
              </a:tabLst>
            </a:pPr>
            <a:r>
              <a:rPr lang="fr-FR" sz="1600" dirty="0">
                <a:effectLst/>
                <a:latin typeface="inherit"/>
                <a:ea typeface="Symbol" panose="05050102010706020507" pitchFamily="18" charset="2"/>
                <a:cs typeface="Symbol" panose="05050102010706020507" pitchFamily="18" charset="2"/>
              </a:rPr>
              <a:t>Médecine sociale</a:t>
            </a:r>
          </a:p>
          <a:p>
            <a:pPr marL="0" lvl="0" indent="0">
              <a:lnSpc>
                <a:spcPts val="1300"/>
              </a:lnSpc>
              <a:buSzPts val="1200"/>
              <a:buNone/>
              <a:tabLst>
                <a:tab pos="530860" algn="l"/>
                <a:tab pos="531495" algn="l"/>
              </a:tabLst>
            </a:pPr>
            <a:r>
              <a:rPr lang="fr-FR" sz="1600" dirty="0">
                <a:effectLst/>
                <a:latin typeface="inherit"/>
                <a:ea typeface="Symbol" panose="05050102010706020507" pitchFamily="18" charset="2"/>
                <a:cs typeface="Symbol" panose="05050102010706020507" pitchFamily="18" charset="2"/>
              </a:rPr>
              <a:t>Éthique</a:t>
            </a:r>
          </a:p>
          <a:p>
            <a:pPr marL="0" lvl="0" indent="0">
              <a:lnSpc>
                <a:spcPts val="1300"/>
              </a:lnSpc>
              <a:buSzPts val="1200"/>
              <a:buNone/>
              <a:tabLst>
                <a:tab pos="530860" algn="l"/>
                <a:tab pos="531495" algn="l"/>
              </a:tabLst>
            </a:pPr>
            <a:r>
              <a:rPr lang="fr-FR" sz="1600" dirty="0">
                <a:effectLst/>
                <a:latin typeface="inherit"/>
                <a:ea typeface="Symbol" panose="05050102010706020507" pitchFamily="18" charset="2"/>
                <a:cs typeface="Symbol" panose="05050102010706020507" pitchFamily="18" charset="2"/>
              </a:rPr>
              <a:t>Assurance qualité, risque, sécurité des patients</a:t>
            </a:r>
          </a:p>
          <a:p>
            <a:pPr marL="0" lvl="0" indent="0">
              <a:lnSpc>
                <a:spcPts val="1295"/>
              </a:lnSpc>
              <a:buSzPts val="1200"/>
              <a:buNone/>
              <a:tabLst>
                <a:tab pos="530860" algn="l"/>
                <a:tab pos="531495" algn="l"/>
              </a:tabLst>
            </a:pPr>
            <a:r>
              <a:rPr lang="fr-FR" sz="1600" dirty="0">
                <a:effectLst/>
                <a:latin typeface="inherit"/>
                <a:ea typeface="Symbol" panose="05050102010706020507" pitchFamily="18" charset="2"/>
                <a:cs typeface="Symbol" panose="05050102010706020507" pitchFamily="18" charset="2"/>
              </a:rPr>
              <a:t>Épidémiologie, statistiques, compétence  scientifique, gestion des connaissances</a:t>
            </a:r>
          </a:p>
          <a:p>
            <a:pPr marL="0" indent="0">
              <a:lnSpc>
                <a:spcPts val="1295"/>
              </a:lnSpc>
              <a:buSzPts val="1200"/>
              <a:buNone/>
              <a:tabLst>
                <a:tab pos="530860" algn="l"/>
                <a:tab pos="531495" algn="l"/>
              </a:tabLst>
            </a:pPr>
            <a:r>
              <a:rPr lang="fr-FR" sz="1600" dirty="0">
                <a:effectLst/>
                <a:latin typeface="inherit"/>
                <a:ea typeface="Symbol" panose="05050102010706020507" pitchFamily="18" charset="2"/>
                <a:cs typeface="Symbol" panose="05050102010706020507" pitchFamily="18" charset="2"/>
              </a:rPr>
              <a:t>Santé publique et médecine préventive</a:t>
            </a:r>
            <a:endParaRPr lang="fr-FR" sz="1600" dirty="0">
              <a:latin typeface="inherit"/>
            </a:endParaRPr>
          </a:p>
          <a:p>
            <a:pPr marL="0" lvl="0" indent="0">
              <a:lnSpc>
                <a:spcPts val="1295"/>
              </a:lnSpc>
              <a:buSzPts val="1200"/>
              <a:buNone/>
              <a:tabLst>
                <a:tab pos="530860" algn="l"/>
                <a:tab pos="531495" algn="l"/>
              </a:tabLst>
            </a:pPr>
            <a:endParaRPr lang="fr-FR" sz="1600" dirty="0">
              <a:effectLst/>
              <a:latin typeface="inherit"/>
              <a:ea typeface="Symbol" panose="05050102010706020507" pitchFamily="18" charset="2"/>
              <a:cs typeface="Symbol" panose="05050102010706020507" pitchFamily="18" charset="2"/>
            </a:endParaRPr>
          </a:p>
          <a:p>
            <a:pPr lvl="1"/>
            <a:endParaRPr lang="fr-FR" dirty="0">
              <a:latin typeface="inherit"/>
            </a:endParaRPr>
          </a:p>
          <a:p>
            <a:pPr lvl="1"/>
            <a:endParaRPr lang="fr-FR" dirty="0">
              <a:latin typeface="inherit"/>
            </a:endParaRPr>
          </a:p>
        </p:txBody>
      </p:sp>
      <p:sp>
        <p:nvSpPr>
          <p:cNvPr id="4" name="Espace réservé du contenu 3">
            <a:extLst>
              <a:ext uri="{FF2B5EF4-FFF2-40B4-BE49-F238E27FC236}">
                <a16:creationId xmlns:a16="http://schemas.microsoft.com/office/drawing/2014/main" id="{E8119DF9-5E83-AEE6-65FD-7079D0750E92}"/>
              </a:ext>
            </a:extLst>
          </p:cNvPr>
          <p:cNvSpPr>
            <a:spLocks noGrp="1"/>
          </p:cNvSpPr>
          <p:nvPr>
            <p:ph sz="half" idx="2"/>
          </p:nvPr>
        </p:nvSpPr>
        <p:spPr/>
        <p:txBody>
          <a:bodyPr/>
          <a:lstStyle/>
          <a:p>
            <a:pPr lvl="1"/>
            <a:r>
              <a:rPr lang="fr-FR" sz="1800" dirty="0">
                <a:latin typeface="inherit"/>
              </a:rPr>
              <a:t>Engagement auprès d’organisations affiliées à l’université </a:t>
            </a:r>
          </a:p>
          <a:p>
            <a:pPr marL="914400" lvl="2" indent="0">
              <a:buNone/>
            </a:pPr>
            <a:r>
              <a:rPr lang="fr-FR" sz="1800" dirty="0">
                <a:latin typeface="inherit"/>
              </a:rPr>
              <a:t>Action de sensibilisation sur divers sujets de santé (MST, tabac…)</a:t>
            </a:r>
          </a:p>
          <a:p>
            <a:pPr marL="914400" lvl="2" indent="0">
              <a:buNone/>
            </a:pPr>
            <a:r>
              <a:rPr lang="fr-FR" sz="1800" dirty="0">
                <a:latin typeface="inherit"/>
              </a:rPr>
              <a:t>Rémunérée</a:t>
            </a:r>
          </a:p>
          <a:p>
            <a:pPr marL="914400" lvl="2" indent="0">
              <a:buNone/>
            </a:pPr>
            <a:r>
              <a:rPr lang="fr-FR" sz="1800" dirty="0">
                <a:latin typeface="inherit"/>
              </a:rPr>
              <a:t>Valorisant dans le CV (basé sur le volontariat)</a:t>
            </a:r>
          </a:p>
          <a:p>
            <a:endParaRPr lang="fr-FR" dirty="0">
              <a:latin typeface="inherit"/>
            </a:endParaRPr>
          </a:p>
        </p:txBody>
      </p:sp>
      <p:pic>
        <p:nvPicPr>
          <p:cNvPr id="3" name="Image 2">
            <a:extLst>
              <a:ext uri="{FF2B5EF4-FFF2-40B4-BE49-F238E27FC236}">
                <a16:creationId xmlns:a16="http://schemas.microsoft.com/office/drawing/2014/main" id="{CFF530E0-0B09-549D-9717-4C07ACC544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0340" y="4399904"/>
            <a:ext cx="4465320" cy="1393180"/>
          </a:xfrm>
          <a:prstGeom prst="rect">
            <a:avLst/>
          </a:prstGeom>
        </p:spPr>
      </p:pic>
    </p:spTree>
    <p:extLst>
      <p:ext uri="{BB962C8B-B14F-4D97-AF65-F5344CB8AC3E}">
        <p14:creationId xmlns:p14="http://schemas.microsoft.com/office/powerpoint/2010/main" val="852874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85C251-D23B-ED0F-0972-538DEF41B31F}"/>
              </a:ext>
            </a:extLst>
          </p:cNvPr>
          <p:cNvSpPr>
            <a:spLocks noGrp="1"/>
          </p:cNvSpPr>
          <p:nvPr>
            <p:ph type="title"/>
          </p:nvPr>
        </p:nvSpPr>
        <p:spPr/>
        <p:txBody>
          <a:bodyPr/>
          <a:lstStyle/>
          <a:p>
            <a:endParaRPr lang="fr-FR"/>
          </a:p>
        </p:txBody>
      </p:sp>
      <p:pic>
        <p:nvPicPr>
          <p:cNvPr id="7" name="Espace réservé du contenu 6">
            <a:extLst>
              <a:ext uri="{FF2B5EF4-FFF2-40B4-BE49-F238E27FC236}">
                <a16:creationId xmlns:a16="http://schemas.microsoft.com/office/drawing/2014/main" id="{73AF3363-1CE7-9669-1592-0EB10981366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52875" y="1858169"/>
            <a:ext cx="4286250" cy="4286250"/>
          </a:xfrm>
        </p:spPr>
      </p:pic>
      <p:pic>
        <p:nvPicPr>
          <p:cNvPr id="5" name="Image 4">
            <a:extLst>
              <a:ext uri="{FF2B5EF4-FFF2-40B4-BE49-F238E27FC236}">
                <a16:creationId xmlns:a16="http://schemas.microsoft.com/office/drawing/2014/main" id="{D31C0FB2-3C9F-F63A-9B92-229729F2D81A}"/>
              </a:ext>
            </a:extLst>
          </p:cNvPr>
          <p:cNvPicPr>
            <a:picLocks noChangeAspect="1"/>
          </p:cNvPicPr>
          <p:nvPr/>
        </p:nvPicPr>
        <p:blipFill>
          <a:blip r:embed="rId4"/>
          <a:stretch>
            <a:fillRect/>
          </a:stretch>
        </p:blipFill>
        <p:spPr>
          <a:xfrm>
            <a:off x="657225" y="285750"/>
            <a:ext cx="10877550" cy="6286500"/>
          </a:xfrm>
          <a:prstGeom prst="rect">
            <a:avLst/>
          </a:prstGeom>
        </p:spPr>
      </p:pic>
      <p:pic>
        <p:nvPicPr>
          <p:cNvPr id="9" name="Image 8">
            <a:extLst>
              <a:ext uri="{FF2B5EF4-FFF2-40B4-BE49-F238E27FC236}">
                <a16:creationId xmlns:a16="http://schemas.microsoft.com/office/drawing/2014/main" id="{468CDB18-037C-B754-DA56-1FB186B673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88543" y="3826457"/>
            <a:ext cx="1446232" cy="1446232"/>
          </a:xfrm>
          <a:prstGeom prst="rect">
            <a:avLst/>
          </a:prstGeom>
        </p:spPr>
      </p:pic>
    </p:spTree>
    <p:extLst>
      <p:ext uri="{BB962C8B-B14F-4D97-AF65-F5344CB8AC3E}">
        <p14:creationId xmlns:p14="http://schemas.microsoft.com/office/powerpoint/2010/main" val="2866530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3D7E3D-9818-E0D1-1094-FC34CAB924E8}"/>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0F77F9AA-7325-DF46-7F2F-0D0064F7B693}"/>
              </a:ext>
            </a:extLst>
          </p:cNvPr>
          <p:cNvSpPr>
            <a:spLocks noGrp="1"/>
          </p:cNvSpPr>
          <p:nvPr>
            <p:ph idx="1"/>
          </p:nvPr>
        </p:nvSpPr>
        <p:spPr/>
        <p:txBody>
          <a:bodyPr/>
          <a:lstStyle/>
          <a:p>
            <a:endParaRPr lang="fr-FR"/>
          </a:p>
        </p:txBody>
      </p:sp>
      <p:pic>
        <p:nvPicPr>
          <p:cNvPr id="5" name="Image 4">
            <a:extLst>
              <a:ext uri="{FF2B5EF4-FFF2-40B4-BE49-F238E27FC236}">
                <a16:creationId xmlns:a16="http://schemas.microsoft.com/office/drawing/2014/main" id="{BA9B8900-64E0-F187-5B66-431EB986FD7E}"/>
              </a:ext>
            </a:extLst>
          </p:cNvPr>
          <p:cNvPicPr>
            <a:picLocks noChangeAspect="1"/>
          </p:cNvPicPr>
          <p:nvPr/>
        </p:nvPicPr>
        <p:blipFill>
          <a:blip r:embed="rId2"/>
          <a:stretch>
            <a:fillRect/>
          </a:stretch>
        </p:blipFill>
        <p:spPr>
          <a:xfrm>
            <a:off x="1299964" y="365125"/>
            <a:ext cx="9592072" cy="6030851"/>
          </a:xfrm>
          <a:prstGeom prst="rect">
            <a:avLst/>
          </a:prstGeom>
        </p:spPr>
      </p:pic>
    </p:spTree>
    <p:extLst>
      <p:ext uri="{BB962C8B-B14F-4D97-AF65-F5344CB8AC3E}">
        <p14:creationId xmlns:p14="http://schemas.microsoft.com/office/powerpoint/2010/main" val="19686722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1DBD2B-CD53-2D1B-B4F6-DF6EC421C32A}"/>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B4DCF33C-1DA8-7B93-3F2E-C9F4922EE42A}"/>
              </a:ext>
            </a:extLst>
          </p:cNvPr>
          <p:cNvSpPr>
            <a:spLocks noGrp="1"/>
          </p:cNvSpPr>
          <p:nvPr>
            <p:ph idx="1"/>
          </p:nvPr>
        </p:nvSpPr>
        <p:spPr/>
        <p:txBody>
          <a:bodyPr/>
          <a:lstStyle/>
          <a:p>
            <a:endParaRPr lang="fr-FR"/>
          </a:p>
        </p:txBody>
      </p:sp>
      <p:pic>
        <p:nvPicPr>
          <p:cNvPr id="5" name="Image 4">
            <a:extLst>
              <a:ext uri="{FF2B5EF4-FFF2-40B4-BE49-F238E27FC236}">
                <a16:creationId xmlns:a16="http://schemas.microsoft.com/office/drawing/2014/main" id="{146F8B9C-7C47-4D8A-FA15-C29435383FEA}"/>
              </a:ext>
            </a:extLst>
          </p:cNvPr>
          <p:cNvPicPr>
            <a:picLocks noChangeAspect="1"/>
          </p:cNvPicPr>
          <p:nvPr/>
        </p:nvPicPr>
        <p:blipFill>
          <a:blip r:embed="rId3"/>
          <a:stretch>
            <a:fillRect/>
          </a:stretch>
        </p:blipFill>
        <p:spPr>
          <a:xfrm>
            <a:off x="386495" y="1214437"/>
            <a:ext cx="11630025" cy="4429125"/>
          </a:xfrm>
          <a:prstGeom prst="rect">
            <a:avLst/>
          </a:prstGeom>
        </p:spPr>
      </p:pic>
    </p:spTree>
    <p:extLst>
      <p:ext uri="{BB962C8B-B14F-4D97-AF65-F5344CB8AC3E}">
        <p14:creationId xmlns:p14="http://schemas.microsoft.com/office/powerpoint/2010/main" val="3152416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F274BA6-F3EE-63F6-6E4A-BD66BA57E974}"/>
              </a:ext>
            </a:extLst>
          </p:cNvPr>
          <p:cNvSpPr>
            <a:spLocks noGrp="1"/>
          </p:cNvSpPr>
          <p:nvPr>
            <p:ph type="title"/>
          </p:nvPr>
        </p:nvSpPr>
        <p:spPr/>
        <p:txBody>
          <a:bodyPr/>
          <a:lstStyle/>
          <a:p>
            <a:endParaRPr lang="fr-FR"/>
          </a:p>
        </p:txBody>
      </p:sp>
      <p:sp>
        <p:nvSpPr>
          <p:cNvPr id="34" name="Espace réservé du contenu 33">
            <a:extLst>
              <a:ext uri="{FF2B5EF4-FFF2-40B4-BE49-F238E27FC236}">
                <a16:creationId xmlns:a16="http://schemas.microsoft.com/office/drawing/2014/main" id="{94637559-0730-34F9-031B-D45ECAF6699D}"/>
              </a:ext>
            </a:extLst>
          </p:cNvPr>
          <p:cNvSpPr>
            <a:spLocks noGrp="1"/>
          </p:cNvSpPr>
          <p:nvPr>
            <p:ph idx="1"/>
          </p:nvPr>
        </p:nvSpPr>
        <p:spPr/>
        <p:txBody>
          <a:bodyPr>
            <a:normAutofit/>
          </a:bodyPr>
          <a:lstStyle/>
          <a:p>
            <a:pPr marL="0" indent="0">
              <a:buNone/>
            </a:pPr>
            <a:r>
              <a:rPr lang="fr-FR" sz="2600" dirty="0"/>
              <a:t>David Peyre-Costa</a:t>
            </a:r>
          </a:p>
          <a:p>
            <a:r>
              <a:rPr lang="fr-FR" sz="3000" dirty="0"/>
              <a:t>Medecin spécialiste en santé publique</a:t>
            </a:r>
          </a:p>
          <a:p>
            <a:r>
              <a:rPr lang="fr-FR" sz="3000" dirty="0"/>
              <a:t>Hôpital universitaire de </a:t>
            </a:r>
            <a:r>
              <a:rPr lang="nb-NO" sz="3000" dirty="0"/>
              <a:t>Tromsø </a:t>
            </a:r>
            <a:r>
              <a:rPr lang="fr-FR" sz="3000" dirty="0"/>
              <a:t> </a:t>
            </a:r>
          </a:p>
          <a:p>
            <a:r>
              <a:rPr lang="fr-FR" sz="3000" dirty="0"/>
              <a:t>OMS </a:t>
            </a:r>
            <a:r>
              <a:rPr lang="fr-FR" sz="3000" dirty="0" err="1"/>
              <a:t>Youth</a:t>
            </a:r>
            <a:r>
              <a:rPr lang="fr-FR" sz="3000" dirty="0"/>
              <a:t> Council</a:t>
            </a:r>
          </a:p>
          <a:p>
            <a:r>
              <a:rPr lang="fr-FR" sz="3000" dirty="0"/>
              <a:t>Président Euronet MRPH</a:t>
            </a:r>
          </a:p>
          <a:p>
            <a:pPr marL="457200" lvl="1" indent="0">
              <a:buNone/>
            </a:pPr>
            <a:endParaRPr lang="fr-FR" sz="2600" dirty="0"/>
          </a:p>
          <a:p>
            <a:pPr marL="457200" lvl="1" indent="0">
              <a:buNone/>
            </a:pPr>
            <a:r>
              <a:rPr lang="fr-FR" sz="2600" i="1" dirty="0"/>
              <a:t>Politique de santé &amp; recherche</a:t>
            </a:r>
          </a:p>
          <a:p>
            <a:pPr lvl="1"/>
            <a:endParaRPr lang="fr-FR" sz="2600" dirty="0"/>
          </a:p>
        </p:txBody>
      </p:sp>
      <p:pic>
        <p:nvPicPr>
          <p:cNvPr id="1026" name="Picture 2" descr="UiT The Arctic University of Norway | UiT">
            <a:extLst>
              <a:ext uri="{FF2B5EF4-FFF2-40B4-BE49-F238E27FC236}">
                <a16:creationId xmlns:a16="http://schemas.microsoft.com/office/drawing/2014/main" id="{1F94ACA4-7F91-301F-6B70-E1A530E333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02832" y="2043544"/>
            <a:ext cx="1626324" cy="16263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o we need the WHO? - Devpolicy Blog from the Development Policy Centre">
            <a:extLst>
              <a:ext uri="{FF2B5EF4-FFF2-40B4-BE49-F238E27FC236}">
                <a16:creationId xmlns:a16="http://schemas.microsoft.com/office/drawing/2014/main" id="{76518FC1-173E-F771-6F48-5D703952198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4421" y="3887787"/>
            <a:ext cx="1843145" cy="1843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14076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5FE1F8-32D2-84E7-772A-67482F804C97}"/>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1D5F9621-A7E4-D76B-6CC7-9A19ADF4FEEE}"/>
              </a:ext>
            </a:extLst>
          </p:cNvPr>
          <p:cNvSpPr>
            <a:spLocks noGrp="1"/>
          </p:cNvSpPr>
          <p:nvPr>
            <p:ph idx="1"/>
          </p:nvPr>
        </p:nvSpPr>
        <p:spPr/>
        <p:txBody>
          <a:bodyPr/>
          <a:lstStyle/>
          <a:p>
            <a:endParaRPr lang="fr-FR"/>
          </a:p>
        </p:txBody>
      </p:sp>
      <p:pic>
        <p:nvPicPr>
          <p:cNvPr id="5" name="Image 4">
            <a:extLst>
              <a:ext uri="{FF2B5EF4-FFF2-40B4-BE49-F238E27FC236}">
                <a16:creationId xmlns:a16="http://schemas.microsoft.com/office/drawing/2014/main" id="{EE9625CC-262A-C8B2-2C54-1CB7012190D3}"/>
              </a:ext>
            </a:extLst>
          </p:cNvPr>
          <p:cNvPicPr>
            <a:picLocks noChangeAspect="1"/>
          </p:cNvPicPr>
          <p:nvPr/>
        </p:nvPicPr>
        <p:blipFill>
          <a:blip r:embed="rId2"/>
          <a:stretch>
            <a:fillRect/>
          </a:stretch>
        </p:blipFill>
        <p:spPr>
          <a:xfrm>
            <a:off x="1309465" y="194945"/>
            <a:ext cx="9838934" cy="6297930"/>
          </a:xfrm>
          <a:prstGeom prst="rect">
            <a:avLst/>
          </a:prstGeom>
        </p:spPr>
      </p:pic>
    </p:spTree>
    <p:extLst>
      <p:ext uri="{BB962C8B-B14F-4D97-AF65-F5344CB8AC3E}">
        <p14:creationId xmlns:p14="http://schemas.microsoft.com/office/powerpoint/2010/main" val="3418249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3F93B22-B7B8-2025-CB2C-BBE2687BE099}"/>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3A8F49B0-C75C-775A-2390-35E43EBC714D}"/>
              </a:ext>
            </a:extLst>
          </p:cNvPr>
          <p:cNvSpPr>
            <a:spLocks noGrp="1"/>
          </p:cNvSpPr>
          <p:nvPr>
            <p:ph idx="1"/>
          </p:nvPr>
        </p:nvSpPr>
        <p:spPr/>
        <p:txBody>
          <a:bodyPr>
            <a:normAutofit fontScale="92500" lnSpcReduction="10000"/>
          </a:bodyPr>
          <a:lstStyle/>
          <a:p>
            <a:pPr marL="0" indent="0" algn="ctr">
              <a:buNone/>
            </a:pPr>
            <a:r>
              <a:rPr lang="fr-FR" sz="3200" dirty="0">
                <a:effectLst/>
                <a:latin typeface="WarnockPro-Regular"/>
                <a:ea typeface="Calibri" panose="020F0502020204030204" pitchFamily="34" charset="0"/>
                <a:cs typeface="WarnockPro-Regular"/>
              </a:rPr>
              <a:t>« La promotion de la santé par l'éducation doit s'adapter plus rapidement que jamais à de nouveaux contenus et méthodes. L'éducation doit répondre à un changement de paradigme, passant du traitement à l'accompagnement des patients, souvent à l'aide d'outils numériques, mais répondant également aux nouveaux besoins et attentes des populations. Nous pensons que pour augmenter la promotion de la santé et la prévention des maladies dans les systèmes de santé en Europe, des compétences communes aux professionnels de la santé et des stratégies de mise en œuvre basées sur le contexte sont nécessaires à travers l'UE et l'Europe »</a:t>
            </a:r>
            <a:endParaRPr lang="fr-FR" sz="4400" dirty="0"/>
          </a:p>
        </p:txBody>
      </p:sp>
    </p:spTree>
    <p:extLst>
      <p:ext uri="{BB962C8B-B14F-4D97-AF65-F5344CB8AC3E}">
        <p14:creationId xmlns:p14="http://schemas.microsoft.com/office/powerpoint/2010/main" val="12101314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C97CE64-0B70-9C91-8894-C8BDBA317AE1}"/>
              </a:ext>
            </a:extLst>
          </p:cNvPr>
          <p:cNvSpPr>
            <a:spLocks noGrp="1"/>
          </p:cNvSpPr>
          <p:nvPr>
            <p:ph type="title"/>
          </p:nvPr>
        </p:nvSpPr>
        <p:spPr>
          <a:xfrm>
            <a:off x="838200" y="365125"/>
            <a:ext cx="10515600" cy="1325563"/>
          </a:xfrm>
        </p:spPr>
        <p:txBody>
          <a:bodyPr anchor="ctr">
            <a:normAutofit/>
          </a:bodyPr>
          <a:lstStyle/>
          <a:p>
            <a:r>
              <a:rPr lang="fr-FR" b="0" i="0" dirty="0">
                <a:effectLst/>
              </a:rPr>
              <a:t>VI. </a:t>
            </a:r>
            <a:r>
              <a:rPr lang="fr-FR" b="0" i="0" dirty="0" err="1">
                <a:effectLst/>
              </a:rPr>
              <a:t>Take</a:t>
            </a:r>
            <a:r>
              <a:rPr lang="fr-FR" b="0" i="0" dirty="0">
                <a:effectLst/>
              </a:rPr>
              <a:t> </a:t>
            </a:r>
            <a:r>
              <a:rPr lang="fr-FR" b="0" i="0">
                <a:effectLst/>
              </a:rPr>
              <a:t>home message</a:t>
            </a:r>
            <a:br>
              <a:rPr lang="fr-FR" b="0" i="0" dirty="0">
                <a:effectLst/>
              </a:rPr>
            </a:br>
            <a:endParaRPr lang="fr-FR" dirty="0"/>
          </a:p>
        </p:txBody>
      </p:sp>
      <p:sp>
        <p:nvSpPr>
          <p:cNvPr id="3" name="Espace réservé du contenu 2">
            <a:extLst>
              <a:ext uri="{FF2B5EF4-FFF2-40B4-BE49-F238E27FC236}">
                <a16:creationId xmlns:a16="http://schemas.microsoft.com/office/drawing/2014/main" id="{D072A7DA-2FA8-0ED4-6888-4CE9EB97FD1F}"/>
              </a:ext>
            </a:extLst>
          </p:cNvPr>
          <p:cNvSpPr>
            <a:spLocks noGrp="1"/>
          </p:cNvSpPr>
          <p:nvPr>
            <p:ph sz="half" idx="1"/>
          </p:nvPr>
        </p:nvSpPr>
        <p:spPr>
          <a:xfrm>
            <a:off x="838200" y="1825625"/>
            <a:ext cx="5181600" cy="4351338"/>
          </a:xfrm>
        </p:spPr>
        <p:txBody>
          <a:bodyPr>
            <a:normAutofit/>
          </a:bodyPr>
          <a:lstStyle/>
          <a:p>
            <a:pPr>
              <a:buFont typeface="Arial" panose="020B0604020202020204" pitchFamily="34" charset="0"/>
              <a:buChar char="•"/>
            </a:pPr>
            <a:r>
              <a:rPr lang="fr-FR" dirty="0"/>
              <a:t>Formation a la prévention hétérogène en Europe</a:t>
            </a:r>
          </a:p>
          <a:p>
            <a:pPr>
              <a:buFont typeface="Arial" panose="020B0604020202020204" pitchFamily="34" charset="0"/>
              <a:buChar char="•"/>
            </a:pPr>
            <a:r>
              <a:rPr lang="fr-FR" dirty="0"/>
              <a:t>Formation théorique prédominante</a:t>
            </a:r>
          </a:p>
          <a:p>
            <a:pPr>
              <a:buFont typeface="Arial" panose="020B0604020202020204" pitchFamily="34" charset="0"/>
              <a:buChar char="•"/>
            </a:pPr>
            <a:r>
              <a:rPr lang="fr-FR" b="0" i="0" dirty="0">
                <a:effectLst/>
              </a:rPr>
              <a:t>Renfor</a:t>
            </a:r>
            <a:r>
              <a:rPr lang="fr-FR" dirty="0"/>
              <a:t>cer la mise en place d’action de prévention</a:t>
            </a:r>
            <a:endParaRPr lang="fr-FR" b="0" i="0" dirty="0">
              <a:effectLst/>
            </a:endParaRPr>
          </a:p>
        </p:txBody>
      </p:sp>
      <p:pic>
        <p:nvPicPr>
          <p:cNvPr id="7" name="Image 6" descr="Une image contenant texte&#10;&#10;Description générée automatiquement">
            <a:extLst>
              <a:ext uri="{FF2B5EF4-FFF2-40B4-BE49-F238E27FC236}">
                <a16:creationId xmlns:a16="http://schemas.microsoft.com/office/drawing/2014/main" id="{0EA4363F-7510-C481-BD7F-C28D692E00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701" y="1932811"/>
            <a:ext cx="5181600" cy="2590800"/>
          </a:xfrm>
          <a:prstGeom prst="rect">
            <a:avLst/>
          </a:prstGeom>
          <a:noFill/>
        </p:spPr>
      </p:pic>
    </p:spTree>
    <p:extLst>
      <p:ext uri="{BB962C8B-B14F-4D97-AF65-F5344CB8AC3E}">
        <p14:creationId xmlns:p14="http://schemas.microsoft.com/office/powerpoint/2010/main" val="1061705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14C5A8B-07F7-CBFD-AEDF-E0E864ED371C}"/>
              </a:ext>
            </a:extLst>
          </p:cNvPr>
          <p:cNvSpPr>
            <a:spLocks noGrp="1"/>
          </p:cNvSpPr>
          <p:nvPr>
            <p:ph type="title"/>
          </p:nvPr>
        </p:nvSpPr>
        <p:spPr/>
        <p:txBody>
          <a:bodyPr/>
          <a:lstStyle/>
          <a:p>
            <a:endParaRPr lang="fr-FR"/>
          </a:p>
        </p:txBody>
      </p:sp>
      <p:sp>
        <p:nvSpPr>
          <p:cNvPr id="4" name="Espace réservé du contenu 3">
            <a:extLst>
              <a:ext uri="{FF2B5EF4-FFF2-40B4-BE49-F238E27FC236}">
                <a16:creationId xmlns:a16="http://schemas.microsoft.com/office/drawing/2014/main" id="{7F900019-BDD5-F622-8F01-A4CBC6FE4F71}"/>
              </a:ext>
            </a:extLst>
          </p:cNvPr>
          <p:cNvSpPr>
            <a:spLocks noGrp="1"/>
          </p:cNvSpPr>
          <p:nvPr>
            <p:ph idx="1"/>
          </p:nvPr>
        </p:nvSpPr>
        <p:spPr/>
        <p:txBody>
          <a:bodyPr/>
          <a:lstStyle/>
          <a:p>
            <a:endParaRPr lang="fr-FR"/>
          </a:p>
        </p:txBody>
      </p:sp>
      <p:pic>
        <p:nvPicPr>
          <p:cNvPr id="15" name="Image 14">
            <a:extLst>
              <a:ext uri="{FF2B5EF4-FFF2-40B4-BE49-F238E27FC236}">
                <a16:creationId xmlns:a16="http://schemas.microsoft.com/office/drawing/2014/main" id="{68CB6743-4DCA-9A07-6311-F50EA1B6DBF5}"/>
              </a:ext>
            </a:extLst>
          </p:cNvPr>
          <p:cNvPicPr>
            <a:picLocks noChangeAspect="1"/>
          </p:cNvPicPr>
          <p:nvPr/>
        </p:nvPicPr>
        <p:blipFill>
          <a:blip r:embed="rId2"/>
          <a:stretch>
            <a:fillRect/>
          </a:stretch>
        </p:blipFill>
        <p:spPr>
          <a:xfrm>
            <a:off x="1022501" y="0"/>
            <a:ext cx="10331299" cy="6910749"/>
          </a:xfrm>
          <a:prstGeom prst="rect">
            <a:avLst/>
          </a:prstGeom>
        </p:spPr>
      </p:pic>
      <p:sp>
        <p:nvSpPr>
          <p:cNvPr id="16" name="Flèche : droite 15">
            <a:extLst>
              <a:ext uri="{FF2B5EF4-FFF2-40B4-BE49-F238E27FC236}">
                <a16:creationId xmlns:a16="http://schemas.microsoft.com/office/drawing/2014/main" id="{AFED6B3F-33B4-AE74-757A-1AE54DF29189}"/>
              </a:ext>
            </a:extLst>
          </p:cNvPr>
          <p:cNvSpPr/>
          <p:nvPr/>
        </p:nvSpPr>
        <p:spPr>
          <a:xfrm>
            <a:off x="6477000" y="585081"/>
            <a:ext cx="762000" cy="2410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a:extLst>
              <a:ext uri="{FF2B5EF4-FFF2-40B4-BE49-F238E27FC236}">
                <a16:creationId xmlns:a16="http://schemas.microsoft.com/office/drawing/2014/main" id="{93485AE5-825D-76C3-FE76-5FAF332776A3}"/>
              </a:ext>
            </a:extLst>
          </p:cNvPr>
          <p:cNvSpPr txBox="1"/>
          <p:nvPr/>
        </p:nvSpPr>
        <p:spPr>
          <a:xfrm>
            <a:off x="5505837" y="520949"/>
            <a:ext cx="971163" cy="369332"/>
          </a:xfrm>
          <a:prstGeom prst="rect">
            <a:avLst/>
          </a:prstGeom>
          <a:noFill/>
        </p:spPr>
        <p:txBody>
          <a:bodyPr wrap="none" rtlCol="0">
            <a:spAutoFit/>
          </a:bodyPr>
          <a:lstStyle/>
          <a:p>
            <a:r>
              <a:rPr lang="fr-FR" dirty="0"/>
              <a:t>Tromsø</a:t>
            </a:r>
          </a:p>
        </p:txBody>
      </p:sp>
    </p:spTree>
    <p:extLst>
      <p:ext uri="{BB962C8B-B14F-4D97-AF65-F5344CB8AC3E}">
        <p14:creationId xmlns:p14="http://schemas.microsoft.com/office/powerpoint/2010/main" val="41282029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neige, dessin au trait&#10;&#10;Description générée automatiquement">
            <a:extLst>
              <a:ext uri="{FF2B5EF4-FFF2-40B4-BE49-F238E27FC236}">
                <a16:creationId xmlns:a16="http://schemas.microsoft.com/office/drawing/2014/main" id="{15076CA4-BCD7-D09D-C953-3E0F5617DB71}"/>
              </a:ext>
            </a:extLst>
          </p:cNvPr>
          <p:cNvPicPr>
            <a:picLocks noChangeAspect="1"/>
          </p:cNvPicPr>
          <p:nvPr/>
        </p:nvPicPr>
        <p:blipFill rotWithShape="1">
          <a:blip r:embed="rId3">
            <a:extLst>
              <a:ext uri="{28A0092B-C50C-407E-A947-70E740481C1C}">
                <a14:useLocalDpi xmlns:a14="http://schemas.microsoft.com/office/drawing/2010/main" val="0"/>
              </a:ext>
            </a:extLst>
          </a:blip>
          <a:srcRect l="12972" t="-647"/>
          <a:stretch/>
        </p:blipFill>
        <p:spPr>
          <a:xfrm>
            <a:off x="6201032" y="1162307"/>
            <a:ext cx="5715001" cy="4286250"/>
          </a:xfrm>
          <a:prstGeom prst="rect">
            <a:avLst/>
          </a:prstGeom>
        </p:spPr>
      </p:pic>
      <p:pic>
        <p:nvPicPr>
          <p:cNvPr id="11" name="Image 10" descr="Une image contenant neige, extérieur, skiant, arbre&#10;&#10;Description générée automatiquement">
            <a:extLst>
              <a:ext uri="{FF2B5EF4-FFF2-40B4-BE49-F238E27FC236}">
                <a16:creationId xmlns:a16="http://schemas.microsoft.com/office/drawing/2014/main" id="{9FA2C696-51AD-ABDB-63E0-891C34C5FA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5969" y="1162307"/>
            <a:ext cx="5715000" cy="4286250"/>
          </a:xfrm>
          <a:prstGeom prst="rect">
            <a:avLst/>
          </a:prstGeom>
        </p:spPr>
      </p:pic>
    </p:spTree>
    <p:extLst>
      <p:ext uri="{BB962C8B-B14F-4D97-AF65-F5344CB8AC3E}">
        <p14:creationId xmlns:p14="http://schemas.microsoft.com/office/powerpoint/2010/main" val="24664785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B0FE01-9796-7304-EF19-9D28A3A661D7}"/>
              </a:ext>
            </a:extLst>
          </p:cNvPr>
          <p:cNvSpPr>
            <a:spLocks noGrp="1"/>
          </p:cNvSpPr>
          <p:nvPr>
            <p:ph type="title"/>
          </p:nvPr>
        </p:nvSpPr>
        <p:spPr/>
        <p:txBody>
          <a:bodyPr/>
          <a:lstStyle/>
          <a:p>
            <a:endParaRPr lang="fr-FR" dirty="0"/>
          </a:p>
        </p:txBody>
      </p:sp>
      <p:sp>
        <p:nvSpPr>
          <p:cNvPr id="3" name="Espace réservé du contenu 2">
            <a:extLst>
              <a:ext uri="{FF2B5EF4-FFF2-40B4-BE49-F238E27FC236}">
                <a16:creationId xmlns:a16="http://schemas.microsoft.com/office/drawing/2014/main" id="{16A0FB83-2AB7-F63A-45C0-19B6F912FC27}"/>
              </a:ext>
            </a:extLst>
          </p:cNvPr>
          <p:cNvSpPr>
            <a:spLocks noGrp="1"/>
          </p:cNvSpPr>
          <p:nvPr>
            <p:ph idx="1"/>
          </p:nvPr>
        </p:nvSpPr>
        <p:spPr>
          <a:xfrm>
            <a:off x="838200" y="1094408"/>
            <a:ext cx="10515600" cy="4351338"/>
          </a:xfrm>
        </p:spPr>
        <p:txBody>
          <a:bodyPr>
            <a:normAutofit/>
          </a:bodyPr>
          <a:lstStyle/>
          <a:p>
            <a:pPr marL="0" indent="0" algn="ctr">
              <a:buNone/>
            </a:pPr>
            <a:r>
              <a:rPr lang="fr-FR" sz="3600" dirty="0"/>
              <a:t>Merci pour votre attention</a:t>
            </a:r>
          </a:p>
        </p:txBody>
      </p:sp>
      <p:pic>
        <p:nvPicPr>
          <p:cNvPr id="4" name="Espace réservé du contenu 7">
            <a:extLst>
              <a:ext uri="{FF2B5EF4-FFF2-40B4-BE49-F238E27FC236}">
                <a16:creationId xmlns:a16="http://schemas.microsoft.com/office/drawing/2014/main" id="{0778417E-D8A3-96C4-7443-BE2393ADF0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5419" y="2353469"/>
            <a:ext cx="3241161" cy="3241161"/>
          </a:xfrm>
          <a:prstGeom prst="rect">
            <a:avLst/>
          </a:prstGeom>
        </p:spPr>
      </p:pic>
    </p:spTree>
    <p:extLst>
      <p:ext uri="{BB962C8B-B14F-4D97-AF65-F5344CB8AC3E}">
        <p14:creationId xmlns:p14="http://schemas.microsoft.com/office/powerpoint/2010/main" val="2069166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6AC3D0-0C43-F8E9-022D-76254F6B1D7A}"/>
              </a:ext>
            </a:extLst>
          </p:cNvPr>
          <p:cNvSpPr>
            <a:spLocks noGrp="1"/>
          </p:cNvSpPr>
          <p:nvPr>
            <p:ph type="title"/>
          </p:nvPr>
        </p:nvSpPr>
        <p:spPr/>
        <p:txBody>
          <a:bodyPr/>
          <a:lstStyle/>
          <a:p>
            <a:r>
              <a:rPr lang="fr-FR" dirty="0"/>
              <a:t>Références</a:t>
            </a:r>
          </a:p>
        </p:txBody>
      </p:sp>
      <p:sp>
        <p:nvSpPr>
          <p:cNvPr id="3" name="Espace réservé du contenu 2">
            <a:extLst>
              <a:ext uri="{FF2B5EF4-FFF2-40B4-BE49-F238E27FC236}">
                <a16:creationId xmlns:a16="http://schemas.microsoft.com/office/drawing/2014/main" id="{5D4A3D99-4A29-819B-0982-309EBDBF1867}"/>
              </a:ext>
            </a:extLst>
          </p:cNvPr>
          <p:cNvSpPr>
            <a:spLocks noGrp="1"/>
          </p:cNvSpPr>
          <p:nvPr>
            <p:ph idx="1"/>
          </p:nvPr>
        </p:nvSpPr>
        <p:spPr/>
        <p:txBody>
          <a:bodyPr>
            <a:normAutofit lnSpcReduction="10000"/>
          </a:bodyPr>
          <a:lstStyle/>
          <a:p>
            <a:r>
              <a:rPr lang="fr-FR" dirty="0">
                <a:hlinkClick r:id="rId3"/>
              </a:rPr>
              <a:t>https://www.imperial.ac.uk/school-public-health/study/undergraduate/lmap/</a:t>
            </a:r>
            <a:endParaRPr lang="fr-FR" dirty="0"/>
          </a:p>
          <a:p>
            <a:r>
              <a:rPr lang="fr-FR" dirty="0">
                <a:hlinkClick r:id="rId4"/>
              </a:rPr>
              <a:t>https://eur-lex.europa.eu/legal-content/FR/TXT/HTML/?uri=CELEX:32005L0036</a:t>
            </a:r>
            <a:endParaRPr lang="fr-FR" dirty="0"/>
          </a:p>
          <a:p>
            <a:r>
              <a:rPr lang="fr-FR" dirty="0">
                <a:hlinkClick r:id="rId5"/>
              </a:rPr>
              <a:t>https://www.ceem.org.es/</a:t>
            </a:r>
            <a:endParaRPr lang="fr-FR" dirty="0"/>
          </a:p>
          <a:p>
            <a:r>
              <a:rPr lang="fr-FR" dirty="0">
                <a:hlinkClick r:id="rId6"/>
              </a:rPr>
              <a:t>https://www.mso-trondheim.no/</a:t>
            </a:r>
            <a:endParaRPr lang="fr-FR" dirty="0"/>
          </a:p>
          <a:p>
            <a:r>
              <a:rPr lang="fr-FR" dirty="0">
                <a:hlinkClick r:id="rId7"/>
              </a:rPr>
              <a:t>https://bmcmededuc.biomedcentral.com/articles/10.1186/s12909-022-03826-5</a:t>
            </a:r>
            <a:endParaRPr lang="fr-FR" dirty="0"/>
          </a:p>
          <a:p>
            <a:r>
              <a:rPr lang="fr-FR" dirty="0">
                <a:hlinkClick r:id="rId8"/>
              </a:rPr>
              <a:t>https://www.emro.who.int/about-who/public-health-functions/health-promotion-disease-prevention.html</a:t>
            </a:r>
            <a:endParaRPr lang="fr-FR" dirty="0"/>
          </a:p>
          <a:p>
            <a:endParaRPr lang="fr-FR" dirty="0"/>
          </a:p>
          <a:p>
            <a:endParaRPr lang="fr-FR" dirty="0"/>
          </a:p>
          <a:p>
            <a:endParaRPr lang="fr-FR" dirty="0"/>
          </a:p>
        </p:txBody>
      </p:sp>
    </p:spTree>
    <p:extLst>
      <p:ext uri="{BB962C8B-B14F-4D97-AF65-F5344CB8AC3E}">
        <p14:creationId xmlns:p14="http://schemas.microsoft.com/office/powerpoint/2010/main" val="2475915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Espace réservé du contenu 2">
            <a:extLst>
              <a:ext uri="{FF2B5EF4-FFF2-40B4-BE49-F238E27FC236}">
                <a16:creationId xmlns:a16="http://schemas.microsoft.com/office/drawing/2014/main" id="{E9549E29-6598-DF22-D107-40C1C118BED2}"/>
              </a:ext>
            </a:extLst>
          </p:cNvPr>
          <p:cNvGraphicFramePr>
            <a:graphicFrameLocks noGrp="1"/>
          </p:cNvGraphicFramePr>
          <p:nvPr>
            <p:ph idx="4294967295"/>
            <p:extLst>
              <p:ext uri="{D42A27DB-BD31-4B8C-83A1-F6EECF244321}">
                <p14:modId xmlns:p14="http://schemas.microsoft.com/office/powerpoint/2010/main" val="1212036768"/>
              </p:ext>
            </p:extLst>
          </p:nvPr>
        </p:nvGraphicFramePr>
        <p:xfrm>
          <a:off x="719865" y="1125276"/>
          <a:ext cx="11134522" cy="46074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4892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CC75BD-DD96-8D0A-3E29-2A2772FEEACE}"/>
              </a:ext>
            </a:extLst>
          </p:cNvPr>
          <p:cNvSpPr>
            <a:spLocks noGrp="1"/>
          </p:cNvSpPr>
          <p:nvPr>
            <p:ph type="title"/>
          </p:nvPr>
        </p:nvSpPr>
        <p:spPr/>
        <p:txBody>
          <a:bodyPr/>
          <a:lstStyle/>
          <a:p>
            <a:r>
              <a:rPr lang="fr-FR" dirty="0"/>
              <a:t>I. Contexte</a:t>
            </a:r>
          </a:p>
        </p:txBody>
      </p:sp>
      <p:sp>
        <p:nvSpPr>
          <p:cNvPr id="3" name="Espace réservé du contenu 2">
            <a:extLst>
              <a:ext uri="{FF2B5EF4-FFF2-40B4-BE49-F238E27FC236}">
                <a16:creationId xmlns:a16="http://schemas.microsoft.com/office/drawing/2014/main" id="{44A2C583-649A-DCBA-31AF-EC7C1891EFC1}"/>
              </a:ext>
            </a:extLst>
          </p:cNvPr>
          <p:cNvSpPr>
            <a:spLocks noGrp="1"/>
          </p:cNvSpPr>
          <p:nvPr>
            <p:ph idx="1"/>
          </p:nvPr>
        </p:nvSpPr>
        <p:spPr>
          <a:xfrm>
            <a:off x="838199" y="1690688"/>
            <a:ext cx="10515600" cy="4351338"/>
          </a:xfrm>
        </p:spPr>
        <p:txBody>
          <a:bodyPr/>
          <a:lstStyle/>
          <a:p>
            <a:pPr algn="ctr"/>
            <a:endParaRPr lang="fr-FR" b="0" i="0" dirty="0">
              <a:solidFill>
                <a:srgbClr val="E8EAED"/>
              </a:solidFill>
              <a:effectLst/>
              <a:latin typeface="+mj-lt"/>
            </a:endParaRPr>
          </a:p>
          <a:p>
            <a:pPr marL="0" indent="0" algn="ctr">
              <a:buNone/>
            </a:pPr>
            <a:r>
              <a:rPr lang="fr-FR" b="0" i="0" dirty="0">
                <a:solidFill>
                  <a:srgbClr val="E8EAED"/>
                </a:solidFill>
                <a:effectLst/>
                <a:latin typeface="+mj-lt"/>
              </a:rPr>
              <a:t>OMS : la prévention en santé est </a:t>
            </a:r>
            <a:r>
              <a:rPr lang="fr-FR" b="0" i="0" dirty="0">
                <a:solidFill>
                  <a:srgbClr val="E2EEFF"/>
                </a:solidFill>
                <a:effectLst/>
                <a:latin typeface="+mj-lt"/>
              </a:rPr>
              <a:t>l'ensemble des actions menées dans le but d'améliorer la santé publique</a:t>
            </a:r>
            <a:r>
              <a:rPr lang="fr-FR" b="0" i="0" dirty="0">
                <a:solidFill>
                  <a:srgbClr val="E8EAED"/>
                </a:solidFill>
                <a:effectLst/>
                <a:latin typeface="+mj-lt"/>
              </a:rPr>
              <a:t>. L'objectif est d'éviter l'apparition de troubles ou maladies qui pourraient affecter la population, ainsi que de faire progresser son état de santé général.</a:t>
            </a:r>
          </a:p>
          <a:p>
            <a:pPr marL="0" indent="0" algn="ctr">
              <a:buNone/>
            </a:pPr>
            <a:endParaRPr lang="fr-FR" dirty="0">
              <a:solidFill>
                <a:srgbClr val="E8EAED"/>
              </a:solidFill>
              <a:latin typeface="+mj-lt"/>
            </a:endParaRPr>
          </a:p>
          <a:p>
            <a:pPr marL="0" indent="0" algn="ctr">
              <a:buNone/>
            </a:pPr>
            <a:r>
              <a:rPr lang="fr-FR" dirty="0">
                <a:latin typeface="+mj-lt"/>
              </a:rPr>
              <a:t>Education, transmission de message populationnelle (campagne de sensibilisation via médias, « octobre rose, mars bleu » , sensibilisation individuelles, relation medecin-patient</a:t>
            </a:r>
          </a:p>
          <a:p>
            <a:pPr marL="0" indent="0" algn="ctr">
              <a:buNone/>
            </a:pPr>
            <a:endParaRPr lang="fr-FR" dirty="0">
              <a:latin typeface="+mj-lt"/>
            </a:endParaRPr>
          </a:p>
        </p:txBody>
      </p:sp>
      <p:pic>
        <p:nvPicPr>
          <p:cNvPr id="5" name="Image 4">
            <a:extLst>
              <a:ext uri="{FF2B5EF4-FFF2-40B4-BE49-F238E27FC236}">
                <a16:creationId xmlns:a16="http://schemas.microsoft.com/office/drawing/2014/main" id="{220B07C0-6D50-70B2-19B6-4D62C22EFEF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78100" y="472702"/>
            <a:ext cx="1635797" cy="1635797"/>
          </a:xfrm>
          <a:prstGeom prst="rect">
            <a:avLst/>
          </a:prstGeom>
        </p:spPr>
      </p:pic>
    </p:spTree>
    <p:extLst>
      <p:ext uri="{BB962C8B-B14F-4D97-AF65-F5344CB8AC3E}">
        <p14:creationId xmlns:p14="http://schemas.microsoft.com/office/powerpoint/2010/main" val="41666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66568C91-268F-77F0-59E7-31F49D6558E2}"/>
              </a:ext>
            </a:extLst>
          </p:cNvPr>
          <p:cNvSpPr>
            <a:spLocks noGrp="1"/>
          </p:cNvSpPr>
          <p:nvPr>
            <p:ph type="title"/>
          </p:nvPr>
        </p:nvSpPr>
        <p:spPr>
          <a:xfrm>
            <a:off x="838200" y="365125"/>
            <a:ext cx="10515600" cy="1325563"/>
          </a:xfrm>
        </p:spPr>
        <p:txBody>
          <a:bodyPr anchor="ctr">
            <a:normAutofit/>
          </a:bodyPr>
          <a:lstStyle/>
          <a:p>
            <a:r>
              <a:rPr lang="fr-FR" b="0" i="0">
                <a:effectLst/>
              </a:rPr>
              <a:t>II. Formation à la prévention dans les pays européens</a:t>
            </a:r>
            <a:endParaRPr lang="fr-FR" dirty="0"/>
          </a:p>
        </p:txBody>
      </p:sp>
      <p:graphicFrame>
        <p:nvGraphicFramePr>
          <p:cNvPr id="10" name="Espace réservé du contenu 7">
            <a:extLst>
              <a:ext uri="{FF2B5EF4-FFF2-40B4-BE49-F238E27FC236}">
                <a16:creationId xmlns:a16="http://schemas.microsoft.com/office/drawing/2014/main" id="{8660749B-47EE-9CE4-E1CE-DC5B469AD533}"/>
              </a:ext>
            </a:extLst>
          </p:cNvPr>
          <p:cNvGraphicFramePr>
            <a:graphicFrameLocks noGrp="1"/>
          </p:cNvGraphicFramePr>
          <p:nvPr>
            <p:ph idx="1"/>
            <p:extLst>
              <p:ext uri="{D42A27DB-BD31-4B8C-83A1-F6EECF244321}">
                <p14:modId xmlns:p14="http://schemas.microsoft.com/office/powerpoint/2010/main" val="104716791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79438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DD2DE4-F8C4-BD47-5144-CDB884A8EBC8}"/>
              </a:ext>
            </a:extLst>
          </p:cNvPr>
          <p:cNvSpPr>
            <a:spLocks noGrp="1"/>
          </p:cNvSpPr>
          <p:nvPr>
            <p:ph type="title"/>
          </p:nvPr>
        </p:nvSpPr>
        <p:spPr/>
        <p:txBody>
          <a:bodyPr/>
          <a:lstStyle/>
          <a:p>
            <a:r>
              <a:rPr lang="fr-FR" b="0" i="0" dirty="0">
                <a:effectLst/>
                <a:latin typeface="Söhne"/>
              </a:rPr>
              <a:t>II. Formation à la prévention dans les pays européens</a:t>
            </a:r>
            <a:endParaRPr lang="fr-FR" dirty="0"/>
          </a:p>
        </p:txBody>
      </p:sp>
      <p:sp>
        <p:nvSpPr>
          <p:cNvPr id="3" name="Espace réservé du contenu 2">
            <a:extLst>
              <a:ext uri="{FF2B5EF4-FFF2-40B4-BE49-F238E27FC236}">
                <a16:creationId xmlns:a16="http://schemas.microsoft.com/office/drawing/2014/main" id="{1962739B-5D75-6492-358D-6EB8EF0D8343}"/>
              </a:ext>
            </a:extLst>
          </p:cNvPr>
          <p:cNvSpPr>
            <a:spLocks noGrp="1"/>
          </p:cNvSpPr>
          <p:nvPr>
            <p:ph idx="1"/>
          </p:nvPr>
        </p:nvSpPr>
        <p:spPr/>
        <p:txBody>
          <a:bodyPr/>
          <a:lstStyle/>
          <a:p>
            <a:pPr marL="0" indent="0">
              <a:buNone/>
            </a:pPr>
            <a:r>
              <a:rPr lang="fr-FR" b="0" i="0" dirty="0">
                <a:effectLst/>
                <a:latin typeface="Times New Roman" panose="02020603050405020304" pitchFamily="18" charset="0"/>
              </a:rPr>
              <a:t>3.   La formation médicale de base donne la garantie que l'intéressé a acquis les connaissances et les compétences suivantes:</a:t>
            </a:r>
          </a:p>
          <a:p>
            <a:pPr marL="0" indent="0">
              <a:buNone/>
            </a:pPr>
            <a:endParaRPr lang="fr-FR" dirty="0">
              <a:solidFill>
                <a:srgbClr val="000000"/>
              </a:solidFill>
              <a:latin typeface="Times New Roman" panose="02020603050405020304" pitchFamily="18" charset="0"/>
            </a:endParaRPr>
          </a:p>
          <a:p>
            <a:pPr marL="0" indent="0" algn="ctr">
              <a:buNone/>
            </a:pPr>
            <a:r>
              <a:rPr lang="fr-FR" b="0" i="1" dirty="0">
                <a:effectLst/>
                <a:latin typeface="Times New Roman" panose="02020603050405020304" pitchFamily="18" charset="0"/>
              </a:rPr>
              <a:t>« Connaissance adéquate des matières et des pratiques cliniques lui fournissant un aperçu cohérent des maladies mentales et physiques, de la médecine sous ses aspects </a:t>
            </a:r>
            <a:r>
              <a:rPr lang="fr-FR" b="1" i="1" dirty="0">
                <a:effectLst/>
                <a:latin typeface="Times New Roman" panose="02020603050405020304" pitchFamily="18" charset="0"/>
              </a:rPr>
              <a:t>préventifs</a:t>
            </a:r>
            <a:r>
              <a:rPr lang="fr-FR" b="0" i="1" dirty="0">
                <a:effectLst/>
                <a:latin typeface="Times New Roman" panose="02020603050405020304" pitchFamily="18" charset="0"/>
              </a:rPr>
              <a:t>, diagnostique et thérapeutique, ainsi que de la reproduction humaine »</a:t>
            </a:r>
            <a:endParaRPr lang="fr-FR" i="1" dirty="0"/>
          </a:p>
          <a:p>
            <a:endParaRPr lang="fr-FR" dirty="0"/>
          </a:p>
        </p:txBody>
      </p:sp>
    </p:spTree>
    <p:extLst>
      <p:ext uri="{BB962C8B-B14F-4D97-AF65-F5344CB8AC3E}">
        <p14:creationId xmlns:p14="http://schemas.microsoft.com/office/powerpoint/2010/main" val="1376818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0A6BE53-6150-E648-C169-466F9C521F37}"/>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07A00139-5B82-BCD9-7D2C-C4358DFCAAC3}"/>
              </a:ext>
            </a:extLst>
          </p:cNvPr>
          <p:cNvSpPr>
            <a:spLocks noGrp="1"/>
          </p:cNvSpPr>
          <p:nvPr>
            <p:ph idx="1"/>
          </p:nvPr>
        </p:nvSpPr>
        <p:spPr/>
        <p:txBody>
          <a:bodyPr/>
          <a:lstStyle/>
          <a:p>
            <a:endParaRPr lang="fr-FR"/>
          </a:p>
        </p:txBody>
      </p:sp>
      <p:pic>
        <p:nvPicPr>
          <p:cNvPr id="5" name="Image 4">
            <a:extLst>
              <a:ext uri="{FF2B5EF4-FFF2-40B4-BE49-F238E27FC236}">
                <a16:creationId xmlns:a16="http://schemas.microsoft.com/office/drawing/2014/main" id="{4801D0E1-71A2-4D3C-4A5E-27B60BB2BD39}"/>
              </a:ext>
            </a:extLst>
          </p:cNvPr>
          <p:cNvPicPr>
            <a:picLocks noChangeAspect="1"/>
          </p:cNvPicPr>
          <p:nvPr/>
        </p:nvPicPr>
        <p:blipFill>
          <a:blip r:embed="rId2"/>
          <a:stretch>
            <a:fillRect/>
          </a:stretch>
        </p:blipFill>
        <p:spPr>
          <a:xfrm>
            <a:off x="2280664" y="365125"/>
            <a:ext cx="7630672" cy="5921758"/>
          </a:xfrm>
          <a:prstGeom prst="rect">
            <a:avLst/>
          </a:prstGeom>
        </p:spPr>
      </p:pic>
    </p:spTree>
    <p:extLst>
      <p:ext uri="{BB962C8B-B14F-4D97-AF65-F5344CB8AC3E}">
        <p14:creationId xmlns:p14="http://schemas.microsoft.com/office/powerpoint/2010/main" val="959919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55A95B9-F8AA-511D-F115-FD12F86F686E}"/>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78CBFED3-A65B-18E8-6431-C4E7BD39F5A1}"/>
              </a:ext>
            </a:extLst>
          </p:cNvPr>
          <p:cNvSpPr>
            <a:spLocks noGrp="1"/>
          </p:cNvSpPr>
          <p:nvPr>
            <p:ph idx="1"/>
          </p:nvPr>
        </p:nvSpPr>
        <p:spPr/>
        <p:txBody>
          <a:bodyPr/>
          <a:lstStyle/>
          <a:p>
            <a:endParaRPr lang="fr-FR"/>
          </a:p>
        </p:txBody>
      </p:sp>
      <p:pic>
        <p:nvPicPr>
          <p:cNvPr id="5" name="Image 4">
            <a:extLst>
              <a:ext uri="{FF2B5EF4-FFF2-40B4-BE49-F238E27FC236}">
                <a16:creationId xmlns:a16="http://schemas.microsoft.com/office/drawing/2014/main" id="{56A9BB60-BDE5-801F-985E-B9C6A24260FD}"/>
              </a:ext>
            </a:extLst>
          </p:cNvPr>
          <p:cNvPicPr>
            <a:picLocks noChangeAspect="1"/>
          </p:cNvPicPr>
          <p:nvPr/>
        </p:nvPicPr>
        <p:blipFill>
          <a:blip r:embed="rId3"/>
          <a:stretch>
            <a:fillRect/>
          </a:stretch>
        </p:blipFill>
        <p:spPr>
          <a:xfrm>
            <a:off x="1887415" y="365124"/>
            <a:ext cx="8848726" cy="5965337"/>
          </a:xfrm>
          <a:prstGeom prst="rect">
            <a:avLst/>
          </a:prstGeom>
        </p:spPr>
      </p:pic>
    </p:spTree>
    <p:extLst>
      <p:ext uri="{BB962C8B-B14F-4D97-AF65-F5344CB8AC3E}">
        <p14:creationId xmlns:p14="http://schemas.microsoft.com/office/powerpoint/2010/main" val="2333033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4C915F44-141C-D95C-0EA2-C24B90B0C027}"/>
              </a:ext>
            </a:extLst>
          </p:cNvPr>
          <p:cNvSpPr>
            <a:spLocks noGrp="1"/>
          </p:cNvSpPr>
          <p:nvPr>
            <p:ph type="title"/>
          </p:nvPr>
        </p:nvSpPr>
        <p:spPr>
          <a:xfrm>
            <a:off x="838200" y="365125"/>
            <a:ext cx="10515600" cy="1325563"/>
          </a:xfrm>
        </p:spPr>
        <p:txBody>
          <a:bodyPr/>
          <a:lstStyle/>
          <a:p>
            <a:endParaRPr lang="en-US"/>
          </a:p>
        </p:txBody>
      </p:sp>
      <p:graphicFrame>
        <p:nvGraphicFramePr>
          <p:cNvPr id="5" name="Espace réservé du contenu 2">
            <a:extLst>
              <a:ext uri="{FF2B5EF4-FFF2-40B4-BE49-F238E27FC236}">
                <a16:creationId xmlns:a16="http://schemas.microsoft.com/office/drawing/2014/main" id="{FAD15B1C-6CAA-398F-7744-DBAE966CF9FD}"/>
              </a:ext>
            </a:extLst>
          </p:cNvPr>
          <p:cNvGraphicFramePr>
            <a:graphicFrameLocks noGrp="1"/>
          </p:cNvGraphicFramePr>
          <p:nvPr>
            <p:ph idx="1"/>
            <p:extLst>
              <p:ext uri="{D42A27DB-BD31-4B8C-83A1-F6EECF244321}">
                <p14:modId xmlns:p14="http://schemas.microsoft.com/office/powerpoint/2010/main" val="388300159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32418159"/>
      </p:ext>
    </p:extLst>
  </p:cSld>
  <p:clrMapOvr>
    <a:masterClrMapping/>
  </p:clrMapOvr>
</p:sld>
</file>

<file path=ppt/theme/theme1.xml><?xml version="1.0" encoding="utf-8"?>
<a:theme xmlns:a="http://schemas.openxmlformats.org/drawingml/2006/main" name="Light with pattern">
  <a:themeElements>
    <a:clrScheme name="UiT Norges arktiske universitet">
      <a:dk1>
        <a:sysClr val="windowText" lastClr="000000"/>
      </a:dk1>
      <a:lt1>
        <a:sysClr val="window" lastClr="FFFFFF"/>
      </a:lt1>
      <a:dk2>
        <a:srgbClr val="00617F"/>
      </a:dk2>
      <a:lt2>
        <a:srgbClr val="A6BBC8"/>
      </a:lt2>
      <a:accent1>
        <a:srgbClr val="007396"/>
      </a:accent1>
      <a:accent2>
        <a:srgbClr val="CB333B"/>
      </a:accent2>
      <a:accent3>
        <a:srgbClr val="F2A900"/>
      </a:accent3>
      <a:accent4>
        <a:srgbClr val="009CB6"/>
      </a:accent4>
      <a:accent5>
        <a:srgbClr val="DE7C00"/>
      </a:accent5>
      <a:accent6>
        <a:srgbClr val="59BEC9"/>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3476813C-2232-4903-81D6-6333B17585BA}" vid="{BD29AF67-25FF-4C84-8E00-E8340315E585}"/>
    </a:ext>
  </a:extLst>
</a:theme>
</file>

<file path=ppt/theme/theme2.xml><?xml version="1.0" encoding="utf-8"?>
<a:theme xmlns:a="http://schemas.openxmlformats.org/drawingml/2006/main" name="Light without pattern">
  <a:themeElements>
    <a:clrScheme name="UiT Norges arktiske universitet">
      <a:dk1>
        <a:sysClr val="windowText" lastClr="000000"/>
      </a:dk1>
      <a:lt1>
        <a:sysClr val="window" lastClr="FFFFFF"/>
      </a:lt1>
      <a:dk2>
        <a:srgbClr val="00617F"/>
      </a:dk2>
      <a:lt2>
        <a:srgbClr val="A6BBC8"/>
      </a:lt2>
      <a:accent1>
        <a:srgbClr val="007396"/>
      </a:accent1>
      <a:accent2>
        <a:srgbClr val="CB333B"/>
      </a:accent2>
      <a:accent3>
        <a:srgbClr val="F2A900"/>
      </a:accent3>
      <a:accent4>
        <a:srgbClr val="009CB6"/>
      </a:accent4>
      <a:accent5>
        <a:srgbClr val="DE7C00"/>
      </a:accent5>
      <a:accent6>
        <a:srgbClr val="59BEC9"/>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3476813C-2232-4903-81D6-6333B17585BA}" vid="{54B5237B-68B7-4078-988E-6958ACB1CA7C}"/>
    </a:ext>
  </a:extLst>
</a:theme>
</file>

<file path=ppt/theme/theme3.xml><?xml version="1.0" encoding="utf-8"?>
<a:theme xmlns:a="http://schemas.openxmlformats.org/drawingml/2006/main" name="Dark with pattern">
  <a:themeElements>
    <a:clrScheme name="UiT Norges arktiske universitet">
      <a:dk1>
        <a:sysClr val="windowText" lastClr="000000"/>
      </a:dk1>
      <a:lt1>
        <a:sysClr val="window" lastClr="FFFFFF"/>
      </a:lt1>
      <a:dk2>
        <a:srgbClr val="00617F"/>
      </a:dk2>
      <a:lt2>
        <a:srgbClr val="A6BBC8"/>
      </a:lt2>
      <a:accent1>
        <a:srgbClr val="007396"/>
      </a:accent1>
      <a:accent2>
        <a:srgbClr val="CB333B"/>
      </a:accent2>
      <a:accent3>
        <a:srgbClr val="F2A900"/>
      </a:accent3>
      <a:accent4>
        <a:srgbClr val="009CB6"/>
      </a:accent4>
      <a:accent5>
        <a:srgbClr val="DE7C00"/>
      </a:accent5>
      <a:accent6>
        <a:srgbClr val="59BEC9"/>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3476813C-2232-4903-81D6-6333B17585BA}" vid="{43056ABE-377B-4831-BFD1-B7FD42981EE3}"/>
    </a:ext>
  </a:extLst>
</a:theme>
</file>

<file path=ppt/theme/theme4.xml><?xml version="1.0" encoding="utf-8"?>
<a:theme xmlns:a="http://schemas.openxmlformats.org/drawingml/2006/main" name="Dark without pattern">
  <a:themeElements>
    <a:clrScheme name="UiT Norges arktiske universitet">
      <a:dk1>
        <a:sysClr val="windowText" lastClr="000000"/>
      </a:dk1>
      <a:lt1>
        <a:sysClr val="window" lastClr="FFFFFF"/>
      </a:lt1>
      <a:dk2>
        <a:srgbClr val="00617F"/>
      </a:dk2>
      <a:lt2>
        <a:srgbClr val="A6BBC8"/>
      </a:lt2>
      <a:accent1>
        <a:srgbClr val="007396"/>
      </a:accent1>
      <a:accent2>
        <a:srgbClr val="CB333B"/>
      </a:accent2>
      <a:accent3>
        <a:srgbClr val="F2A900"/>
      </a:accent3>
      <a:accent4>
        <a:srgbClr val="009CB6"/>
      </a:accent4>
      <a:accent5>
        <a:srgbClr val="DE7C00"/>
      </a:accent5>
      <a:accent6>
        <a:srgbClr val="59BEC9"/>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3476813C-2232-4903-81D6-6333B17585BA}" vid="{87622ECD-DBFC-497A-9283-3D2FD7BBEC75}"/>
    </a:ext>
  </a:ext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0CF74B9924A90429AFF83904CD5AC51" ma:contentTypeVersion="10" ma:contentTypeDescription="Create a new document." ma:contentTypeScope="" ma:versionID="c219061678790ba91acd956595d5746d">
  <xsd:schema xmlns:xsd="http://www.w3.org/2001/XMLSchema" xmlns:xs="http://www.w3.org/2001/XMLSchema" xmlns:p="http://schemas.microsoft.com/office/2006/metadata/properties" xmlns:ns2="6c86f083-272a-4d16-a1ee-41e11cc1f196" xmlns:ns3="398a922c-8803-48c8-8c4d-45441d0c0e87" targetNamespace="http://schemas.microsoft.com/office/2006/metadata/properties" ma:root="true" ma:fieldsID="0367899129e833eb231d53942e145767" ns2:_="" ns3:_="">
    <xsd:import namespace="6c86f083-272a-4d16-a1ee-41e11cc1f196"/>
    <xsd:import namespace="398a922c-8803-48c8-8c4d-45441d0c0e87"/>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c86f083-272a-4d16-a1ee-41e11cc1f1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98a922c-8803-48c8-8c4d-45441d0c0e8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F97B2E-9823-411D-AC0A-61DE29B6E7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c86f083-272a-4d16-a1ee-41e11cc1f196"/>
    <ds:schemaRef ds:uri="398a922c-8803-48c8-8c4d-45441d0c0e8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54450CF-6ABA-4838-9288-F877B8722107}">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4BF166D-0E69-4C17-BDD8-F7B09B99A59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UiT_PowerPoint_engelsk</Template>
  <TotalTime>6419</TotalTime>
  <Words>2697</Words>
  <Application>Microsoft Office PowerPoint</Application>
  <PresentationFormat>Grand écran</PresentationFormat>
  <Paragraphs>181</Paragraphs>
  <Slides>26</Slides>
  <Notes>16</Notes>
  <HiddenSlides>0</HiddenSlides>
  <MMClips>0</MMClips>
  <ScaleCrop>false</ScaleCrop>
  <HeadingPairs>
    <vt:vector size="6" baseType="variant">
      <vt:variant>
        <vt:lpstr>Polices utilisées</vt:lpstr>
      </vt:variant>
      <vt:variant>
        <vt:i4>7</vt:i4>
      </vt:variant>
      <vt:variant>
        <vt:lpstr>Thème</vt:lpstr>
      </vt:variant>
      <vt:variant>
        <vt:i4>4</vt:i4>
      </vt:variant>
      <vt:variant>
        <vt:lpstr>Titres des diapositives</vt:lpstr>
      </vt:variant>
      <vt:variant>
        <vt:i4>26</vt:i4>
      </vt:variant>
    </vt:vector>
  </HeadingPairs>
  <TitlesOfParts>
    <vt:vector size="37" baseType="lpstr">
      <vt:lpstr>Arial</vt:lpstr>
      <vt:lpstr>Calibri</vt:lpstr>
      <vt:lpstr>firasans</vt:lpstr>
      <vt:lpstr>inherit</vt:lpstr>
      <vt:lpstr>Söhne</vt:lpstr>
      <vt:lpstr>Times New Roman</vt:lpstr>
      <vt:lpstr>WarnockPro-Regular</vt:lpstr>
      <vt:lpstr>Light with pattern</vt:lpstr>
      <vt:lpstr>Light without pattern</vt:lpstr>
      <vt:lpstr>Dark with pattern</vt:lpstr>
      <vt:lpstr>Dark without pattern</vt:lpstr>
      <vt:lpstr>La formation à la prévention en santé en Europe</vt:lpstr>
      <vt:lpstr>Présentation PowerPoint</vt:lpstr>
      <vt:lpstr>Présentation PowerPoint</vt:lpstr>
      <vt:lpstr>I. Contexte</vt:lpstr>
      <vt:lpstr>II. Formation à la prévention dans les pays européens</vt:lpstr>
      <vt:lpstr>II. Formation à la prévention dans les pays européens</vt:lpstr>
      <vt:lpstr>Présentation PowerPoint</vt:lpstr>
      <vt:lpstr>Présentation PowerPoint</vt:lpstr>
      <vt:lpstr>Présentation PowerPoint</vt:lpstr>
      <vt:lpstr>Présentation PowerPoint</vt:lpstr>
      <vt:lpstr>III. Méthodes pédagogiques utilisées pour enseigner la prévention : Pays Bas</vt:lpstr>
      <vt:lpstr>III. Méthodes pédagogiques utilisées pour enseigner la prévention : Espagne</vt:lpstr>
      <vt:lpstr>III. Méthodes pédagogiques utilisées pour enseigner la prévention : Royaume-Uni</vt:lpstr>
      <vt:lpstr>III. Méthodes pédagogiques utilisées pour enseigner la prévention : Royaume-Uni</vt:lpstr>
      <vt:lpstr>LMAP module</vt:lpstr>
      <vt:lpstr>III. Méthodes pédagogiques utilisées pour enseigner la prévention : Norvège</vt:lpstr>
      <vt:lpstr>Présentation PowerPoint</vt:lpstr>
      <vt:lpstr>Présentation PowerPoint</vt:lpstr>
      <vt:lpstr>Présentation PowerPoint</vt:lpstr>
      <vt:lpstr>Présentation PowerPoint</vt:lpstr>
      <vt:lpstr>Présentation PowerPoint</vt:lpstr>
      <vt:lpstr>VI. Take home message </vt:lpstr>
      <vt:lpstr>Présentation PowerPoint</vt:lpstr>
      <vt:lpstr>Présentation PowerPoint</vt:lpstr>
      <vt:lpstr>Présentation PowerPoint</vt:lpstr>
      <vt:lpstr>Références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formation à la prévention en santé</dc:title>
  <dc:creator>David Peyre-Costa</dc:creator>
  <cp:lastModifiedBy>David Peyre-Costa</cp:lastModifiedBy>
  <cp:revision>104</cp:revision>
  <dcterms:created xsi:type="dcterms:W3CDTF">2023-03-07T09:49:53Z</dcterms:created>
  <dcterms:modified xsi:type="dcterms:W3CDTF">2023-03-16T18:20:51Z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0x01010090CF74B9924A90429AFF83904CD5AC51</vt:lpwstr>
  </property>
</Properties>
</file>