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74" r:id="rId2"/>
  </p:sldMasterIdLst>
  <p:notesMasterIdLst>
    <p:notesMasterId r:id="rId7"/>
  </p:notesMasterIdLst>
  <p:sldIdLst>
    <p:sldId id="288" r:id="rId3"/>
    <p:sldId id="308" r:id="rId4"/>
    <p:sldId id="309" r:id="rId5"/>
    <p:sldId id="310"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38" autoAdjust="0"/>
    <p:restoredTop sz="96197"/>
  </p:normalViewPr>
  <p:slideViewPr>
    <p:cSldViewPr snapToGrid="0">
      <p:cViewPr varScale="1">
        <p:scale>
          <a:sx n="72" d="100"/>
          <a:sy n="72" d="100"/>
        </p:scale>
        <p:origin x="444" y="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7AE2C-7093-43EB-88DD-F95FE56ABB87}" type="datetimeFigureOut">
              <a:rPr lang="fr-FR" smtClean="0"/>
              <a:t>12/04/2023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79FCD-C5BE-4937-8B94-6306BFA8AC24}" type="slidenum">
              <a:rPr lang="fr-FR" smtClean="0"/>
              <a:t>‹N°›</a:t>
            </a:fld>
            <a:endParaRPr lang="fr-FR"/>
          </a:p>
        </p:txBody>
      </p:sp>
    </p:spTree>
    <p:extLst>
      <p:ext uri="{BB962C8B-B14F-4D97-AF65-F5344CB8AC3E}">
        <p14:creationId xmlns:p14="http://schemas.microsoft.com/office/powerpoint/2010/main" val="960319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1e4e5eb0d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1e4e5eb0d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1e4e5eb0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1e4e5eb0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1e4e5eb0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1e4e5eb0d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9" name="Image 48">
            <a:extLst>
              <a:ext uri="{FF2B5EF4-FFF2-40B4-BE49-F238E27FC236}">
                <a16:creationId xmlns:a16="http://schemas.microsoft.com/office/drawing/2014/main" id="{7DCC9169-1DC4-1C63-26CD-64B87BA80353}"/>
              </a:ext>
            </a:extLst>
          </p:cNvPr>
          <p:cNvPicPr>
            <a:picLocks noChangeAspect="1"/>
          </p:cNvPicPr>
          <p:nvPr userDrawn="1"/>
        </p:nvPicPr>
        <p:blipFill rotWithShape="1">
          <a:blip r:embed="rId2"/>
          <a:srcRect l="44558" t="49527" r="37369" b="36235"/>
          <a:stretch/>
        </p:blipFill>
        <p:spPr>
          <a:xfrm rot="16200000">
            <a:off x="-2936441" y="2936000"/>
            <a:ext cx="6858002" cy="985999"/>
          </a:xfrm>
          <a:prstGeom prst="rect">
            <a:avLst/>
          </a:prstGeom>
        </p:spPr>
      </p:pic>
      <p:sp>
        <p:nvSpPr>
          <p:cNvPr id="2" name="Titre 1"/>
          <p:cNvSpPr>
            <a:spLocks noGrp="1"/>
          </p:cNvSpPr>
          <p:nvPr>
            <p:ph type="ctrTitle"/>
          </p:nvPr>
        </p:nvSpPr>
        <p:spPr>
          <a:xfrm>
            <a:off x="1524000" y="790574"/>
            <a:ext cx="9282172" cy="2387600"/>
          </a:xfrm>
        </p:spPr>
        <p:txBody>
          <a:bodyPr anchor="b"/>
          <a:lstStyle>
            <a:lvl1pPr algn="ctr">
              <a:defRPr sz="6000"/>
            </a:lvl1pPr>
          </a:lstStyle>
          <a:p>
            <a:r>
              <a:rPr lang="fr-FR" dirty="0"/>
              <a:t>Modifiez le style du titre</a:t>
            </a:r>
          </a:p>
        </p:txBody>
      </p:sp>
      <p:sp>
        <p:nvSpPr>
          <p:cNvPr id="3" name="Sous-titre 2"/>
          <p:cNvSpPr>
            <a:spLocks noGrp="1"/>
          </p:cNvSpPr>
          <p:nvPr>
            <p:ph type="subTitle" idx="1"/>
          </p:nvPr>
        </p:nvSpPr>
        <p:spPr>
          <a:xfrm>
            <a:off x="1524000" y="3602038"/>
            <a:ext cx="928217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48" name="Image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2779" y="5620802"/>
            <a:ext cx="1829096" cy="1167584"/>
          </a:xfrm>
          <a:prstGeom prst="rect">
            <a:avLst/>
          </a:prstGeom>
        </p:spPr>
      </p:pic>
      <p:pic>
        <p:nvPicPr>
          <p:cNvPr id="1026" name="Picture 2" descr="Logo - Université Angers">
            <a:extLst>
              <a:ext uri="{FF2B5EF4-FFF2-40B4-BE49-F238E27FC236}">
                <a16:creationId xmlns:a16="http://schemas.microsoft.com/office/drawing/2014/main" id="{32342946-3702-337E-29B0-AFF22493CCD4}"/>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903357" y="5671121"/>
            <a:ext cx="1088339" cy="1066946"/>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pied de page 4">
            <a:extLst>
              <a:ext uri="{FF2B5EF4-FFF2-40B4-BE49-F238E27FC236}">
                <a16:creationId xmlns:a16="http://schemas.microsoft.com/office/drawing/2014/main" id="{4F7BEB2A-C76E-C4FE-0032-24A39ECFA456}"/>
              </a:ext>
            </a:extLst>
          </p:cNvPr>
          <p:cNvSpPr>
            <a:spLocks noGrp="1"/>
          </p:cNvSpPr>
          <p:nvPr>
            <p:ph type="ftr" sz="quarter" idx="3"/>
          </p:nvPr>
        </p:nvSpPr>
        <p:spPr>
          <a:xfrm>
            <a:off x="2887058" y="63729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Journées Nationales du Service Sanitaire</a:t>
            </a:r>
          </a:p>
          <a:p>
            <a:r>
              <a:rPr lang="fr-FR" dirty="0"/>
              <a:t>16 et 17 mars 2023 - Angers</a:t>
            </a:r>
          </a:p>
        </p:txBody>
      </p:sp>
    </p:spTree>
    <p:extLst>
      <p:ext uri="{BB962C8B-B14F-4D97-AF65-F5344CB8AC3E}">
        <p14:creationId xmlns:p14="http://schemas.microsoft.com/office/powerpoint/2010/main" val="240716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0ED1C37-AD0B-42D4-A0E4-7F770F38A37A}" type="datetimeFigureOut">
              <a:rPr lang="fr-FR" smtClean="0"/>
              <a:t>12/04/2023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14E85D-01D1-4850-8305-F7955B387E44}" type="slidenum">
              <a:rPr lang="fr-FR" smtClean="0"/>
              <a:t>‹N°›</a:t>
            </a:fld>
            <a:endParaRPr lang="fr-FR"/>
          </a:p>
        </p:txBody>
      </p:sp>
    </p:spTree>
    <p:extLst>
      <p:ext uri="{BB962C8B-B14F-4D97-AF65-F5344CB8AC3E}">
        <p14:creationId xmlns:p14="http://schemas.microsoft.com/office/powerpoint/2010/main" val="113202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0ED1C37-AD0B-42D4-A0E4-7F770F38A37A}" type="datetimeFigureOut">
              <a:rPr lang="fr-FR" smtClean="0"/>
              <a:t>12/04/2023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14E85D-01D1-4850-8305-F7955B387E44}" type="slidenum">
              <a:rPr lang="fr-FR" smtClean="0"/>
              <a:t>‹N°›</a:t>
            </a:fld>
            <a:endParaRPr lang="fr-FR"/>
          </a:p>
        </p:txBody>
      </p:sp>
    </p:spTree>
    <p:extLst>
      <p:ext uri="{BB962C8B-B14F-4D97-AF65-F5344CB8AC3E}">
        <p14:creationId xmlns:p14="http://schemas.microsoft.com/office/powerpoint/2010/main" val="2951579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925629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613155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341807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950871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4138003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877255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468382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67064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90" name="Image 89">
            <a:extLst>
              <a:ext uri="{FF2B5EF4-FFF2-40B4-BE49-F238E27FC236}">
                <a16:creationId xmlns:a16="http://schemas.microsoft.com/office/drawing/2014/main" id="{7DCC9169-1DC4-1C63-26CD-64B87BA80353}"/>
              </a:ext>
            </a:extLst>
          </p:cNvPr>
          <p:cNvPicPr>
            <a:picLocks noChangeAspect="1"/>
          </p:cNvPicPr>
          <p:nvPr userDrawn="1"/>
        </p:nvPicPr>
        <p:blipFill rotWithShape="1">
          <a:blip r:embed="rId2"/>
          <a:srcRect l="44558" t="49527" r="37369" b="36235"/>
          <a:stretch/>
        </p:blipFill>
        <p:spPr>
          <a:xfrm rot="16200000">
            <a:off x="-2936441" y="2936000"/>
            <a:ext cx="6858002" cy="985999"/>
          </a:xfrm>
          <a:prstGeom prst="rect">
            <a:avLst/>
          </a:prstGeom>
        </p:spPr>
      </p:pic>
      <p:sp>
        <p:nvSpPr>
          <p:cNvPr id="2" name="Titre 1"/>
          <p:cNvSpPr>
            <a:spLocks noGrp="1"/>
          </p:cNvSpPr>
          <p:nvPr>
            <p:ph type="title"/>
          </p:nvPr>
        </p:nvSpPr>
        <p:spPr>
          <a:xfrm>
            <a:off x="1065868" y="365125"/>
            <a:ext cx="10445776" cy="1325563"/>
          </a:xfrm>
        </p:spPr>
        <p:txBody>
          <a:bodyPr/>
          <a:lstStyle/>
          <a:p>
            <a:r>
              <a:rPr lang="fr-FR"/>
              <a:t>Modifiez le style du titre</a:t>
            </a:r>
          </a:p>
        </p:txBody>
      </p:sp>
      <p:sp>
        <p:nvSpPr>
          <p:cNvPr id="3" name="Espace réservé du contenu 2"/>
          <p:cNvSpPr>
            <a:spLocks noGrp="1"/>
          </p:cNvSpPr>
          <p:nvPr>
            <p:ph idx="1"/>
          </p:nvPr>
        </p:nvSpPr>
        <p:spPr>
          <a:xfrm>
            <a:off x="1065868" y="1825625"/>
            <a:ext cx="10445776" cy="4142468"/>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30ED1C37-AD0B-42D4-A0E4-7F770F38A37A}" type="datetimeFigureOut">
              <a:rPr lang="fr-FR" smtClean="0"/>
              <a:t>12/04/2023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14E85D-01D1-4850-8305-F7955B387E44}" type="slidenum">
              <a:rPr lang="fr-FR" smtClean="0"/>
              <a:t>‹N°›</a:t>
            </a:fld>
            <a:endParaRPr lang="fr-FR"/>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6172" y="5968093"/>
            <a:ext cx="1206214" cy="769974"/>
          </a:xfrm>
          <a:prstGeom prst="rect">
            <a:avLst/>
          </a:prstGeom>
        </p:spPr>
      </p:pic>
      <p:grpSp>
        <p:nvGrpSpPr>
          <p:cNvPr id="49" name="Groupe 48">
            <a:extLst>
              <a:ext uri="{FF2B5EF4-FFF2-40B4-BE49-F238E27FC236}">
                <a16:creationId xmlns:a16="http://schemas.microsoft.com/office/drawing/2014/main" id="{A466C52C-1535-4345-9373-1CC9C6FA684A}"/>
              </a:ext>
            </a:extLst>
          </p:cNvPr>
          <p:cNvGrpSpPr/>
          <p:nvPr userDrawn="1"/>
        </p:nvGrpSpPr>
        <p:grpSpPr>
          <a:xfrm>
            <a:off x="179614" y="6176963"/>
            <a:ext cx="602400" cy="565238"/>
            <a:chOff x="8016876" y="4884738"/>
            <a:chExt cx="606425" cy="608013"/>
          </a:xfrm>
        </p:grpSpPr>
        <p:sp>
          <p:nvSpPr>
            <p:cNvPr id="50" name="Rectangle 49">
              <a:extLst>
                <a:ext uri="{FF2B5EF4-FFF2-40B4-BE49-F238E27FC236}">
                  <a16:creationId xmlns:a16="http://schemas.microsoft.com/office/drawing/2014/main" id="{09263E01-6095-48A6-B8B9-DB2D3AF5BFD0}"/>
                </a:ext>
              </a:extLst>
            </p:cNvPr>
            <p:cNvSpPr>
              <a:spLocks noChangeArrowheads="1"/>
            </p:cNvSpPr>
            <p:nvPr userDrawn="1"/>
          </p:nvSpPr>
          <p:spPr bwMode="auto">
            <a:xfrm>
              <a:off x="8459789" y="4884738"/>
              <a:ext cx="36513" cy="904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1" name="Rectangle 50">
              <a:extLst>
                <a:ext uri="{FF2B5EF4-FFF2-40B4-BE49-F238E27FC236}">
                  <a16:creationId xmlns:a16="http://schemas.microsoft.com/office/drawing/2014/main" id="{7360C755-E523-4B3D-B803-50D56156E76F}"/>
                </a:ext>
              </a:extLst>
            </p:cNvPr>
            <p:cNvSpPr>
              <a:spLocks noChangeArrowheads="1"/>
            </p:cNvSpPr>
            <p:nvPr userDrawn="1"/>
          </p:nvSpPr>
          <p:spPr bwMode="auto">
            <a:xfrm>
              <a:off x="8085139" y="5113338"/>
              <a:ext cx="52388" cy="30163"/>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2" name="Freeform 432">
              <a:extLst>
                <a:ext uri="{FF2B5EF4-FFF2-40B4-BE49-F238E27FC236}">
                  <a16:creationId xmlns:a16="http://schemas.microsoft.com/office/drawing/2014/main" id="{DD4B501E-6BAC-40FB-86BA-896B4F2E7F25}"/>
                </a:ext>
              </a:extLst>
            </p:cNvPr>
            <p:cNvSpPr>
              <a:spLocks/>
            </p:cNvSpPr>
            <p:nvPr userDrawn="1"/>
          </p:nvSpPr>
          <p:spPr bwMode="auto">
            <a:xfrm>
              <a:off x="8137526" y="5067300"/>
              <a:ext cx="61913" cy="65088"/>
            </a:xfrm>
            <a:custGeom>
              <a:avLst/>
              <a:gdLst>
                <a:gd name="T0" fmla="*/ 49 w 128"/>
                <a:gd name="T1" fmla="*/ 135 h 135"/>
                <a:gd name="T2" fmla="*/ 128 w 128"/>
                <a:gd name="T3" fmla="*/ 40 h 135"/>
                <a:gd name="T4" fmla="*/ 80 w 128"/>
                <a:gd name="T5" fmla="*/ 0 h 135"/>
                <a:gd name="T6" fmla="*/ 0 w 128"/>
                <a:gd name="T7" fmla="*/ 95 h 135"/>
                <a:gd name="T8" fmla="*/ 49 w 128"/>
                <a:gd name="T9" fmla="*/ 135 h 135"/>
              </a:gdLst>
              <a:ahLst/>
              <a:cxnLst>
                <a:cxn ang="0">
                  <a:pos x="T0" y="T1"/>
                </a:cxn>
                <a:cxn ang="0">
                  <a:pos x="T2" y="T3"/>
                </a:cxn>
                <a:cxn ang="0">
                  <a:pos x="T4" y="T5"/>
                </a:cxn>
                <a:cxn ang="0">
                  <a:pos x="T6" y="T7"/>
                </a:cxn>
                <a:cxn ang="0">
                  <a:pos x="T8" y="T9"/>
                </a:cxn>
              </a:cxnLst>
              <a:rect l="0" t="0" r="r" b="b"/>
              <a:pathLst>
                <a:path w="128" h="135">
                  <a:moveTo>
                    <a:pt x="49" y="135"/>
                  </a:moveTo>
                  <a:lnTo>
                    <a:pt x="128" y="40"/>
                  </a:lnTo>
                  <a:lnTo>
                    <a:pt x="80" y="0"/>
                  </a:lnTo>
                  <a:lnTo>
                    <a:pt x="0" y="95"/>
                  </a:lnTo>
                  <a:lnTo>
                    <a:pt x="49" y="13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3" name="Freeform 433">
              <a:extLst>
                <a:ext uri="{FF2B5EF4-FFF2-40B4-BE49-F238E27FC236}">
                  <a16:creationId xmlns:a16="http://schemas.microsoft.com/office/drawing/2014/main" id="{7B1FCBED-1AB5-4B48-8A98-BD097365340D}"/>
                </a:ext>
              </a:extLst>
            </p:cNvPr>
            <p:cNvSpPr>
              <a:spLocks/>
            </p:cNvSpPr>
            <p:nvPr userDrawn="1"/>
          </p:nvSpPr>
          <p:spPr bwMode="auto">
            <a:xfrm>
              <a:off x="8023226" y="5067300"/>
              <a:ext cx="61913" cy="65088"/>
            </a:xfrm>
            <a:custGeom>
              <a:avLst/>
              <a:gdLst>
                <a:gd name="T0" fmla="*/ 0 w 127"/>
                <a:gd name="T1" fmla="*/ 40 h 135"/>
                <a:gd name="T2" fmla="*/ 80 w 127"/>
                <a:gd name="T3" fmla="*/ 135 h 135"/>
                <a:gd name="T4" fmla="*/ 127 w 127"/>
                <a:gd name="T5" fmla="*/ 95 h 135"/>
                <a:gd name="T6" fmla="*/ 47 w 127"/>
                <a:gd name="T7" fmla="*/ 0 h 135"/>
                <a:gd name="T8" fmla="*/ 0 w 127"/>
                <a:gd name="T9" fmla="*/ 40 h 135"/>
              </a:gdLst>
              <a:ahLst/>
              <a:cxnLst>
                <a:cxn ang="0">
                  <a:pos x="T0" y="T1"/>
                </a:cxn>
                <a:cxn ang="0">
                  <a:pos x="T2" y="T3"/>
                </a:cxn>
                <a:cxn ang="0">
                  <a:pos x="T4" y="T5"/>
                </a:cxn>
                <a:cxn ang="0">
                  <a:pos x="T6" y="T7"/>
                </a:cxn>
                <a:cxn ang="0">
                  <a:pos x="T8" y="T9"/>
                </a:cxn>
              </a:cxnLst>
              <a:rect l="0" t="0" r="r" b="b"/>
              <a:pathLst>
                <a:path w="127" h="135">
                  <a:moveTo>
                    <a:pt x="0" y="40"/>
                  </a:moveTo>
                  <a:lnTo>
                    <a:pt x="80" y="135"/>
                  </a:lnTo>
                  <a:lnTo>
                    <a:pt x="127" y="95"/>
                  </a:lnTo>
                  <a:lnTo>
                    <a:pt x="47" y="0"/>
                  </a:lnTo>
                  <a:lnTo>
                    <a:pt x="0" y="4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4" name="Rectangle 53">
              <a:extLst>
                <a:ext uri="{FF2B5EF4-FFF2-40B4-BE49-F238E27FC236}">
                  <a16:creationId xmlns:a16="http://schemas.microsoft.com/office/drawing/2014/main" id="{CDE3453A-AB55-4986-A859-3235D4C7AF01}"/>
                </a:ext>
              </a:extLst>
            </p:cNvPr>
            <p:cNvSpPr>
              <a:spLocks noChangeArrowheads="1"/>
            </p:cNvSpPr>
            <p:nvPr userDrawn="1"/>
          </p:nvSpPr>
          <p:spPr bwMode="auto">
            <a:xfrm>
              <a:off x="8016876" y="4930775"/>
              <a:ext cx="30163" cy="13652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5" name="Freeform 435">
              <a:extLst>
                <a:ext uri="{FF2B5EF4-FFF2-40B4-BE49-F238E27FC236}">
                  <a16:creationId xmlns:a16="http://schemas.microsoft.com/office/drawing/2014/main" id="{1EEBB7E1-6A90-4A47-824A-F6BDD1EA3919}"/>
                </a:ext>
              </a:extLst>
            </p:cNvPr>
            <p:cNvSpPr>
              <a:spLocks noEditPoints="1"/>
            </p:cNvSpPr>
            <p:nvPr userDrawn="1"/>
          </p:nvSpPr>
          <p:spPr bwMode="auto">
            <a:xfrm>
              <a:off x="8224839" y="4924425"/>
              <a:ext cx="196850" cy="222250"/>
            </a:xfrm>
            <a:custGeom>
              <a:avLst/>
              <a:gdLst>
                <a:gd name="T0" fmla="*/ 351 w 405"/>
                <a:gd name="T1" fmla="*/ 324 h 455"/>
                <a:gd name="T2" fmla="*/ 307 w 405"/>
                <a:gd name="T3" fmla="*/ 275 h 455"/>
                <a:gd name="T4" fmla="*/ 248 w 405"/>
                <a:gd name="T5" fmla="*/ 142 h 455"/>
                <a:gd name="T6" fmla="*/ 263 w 405"/>
                <a:gd name="T7" fmla="*/ 62 h 455"/>
                <a:gd name="T8" fmla="*/ 201 w 405"/>
                <a:gd name="T9" fmla="*/ 0 h 455"/>
                <a:gd name="T10" fmla="*/ 138 w 405"/>
                <a:gd name="T11" fmla="*/ 62 h 455"/>
                <a:gd name="T12" fmla="*/ 153 w 405"/>
                <a:gd name="T13" fmla="*/ 142 h 455"/>
                <a:gd name="T14" fmla="*/ 95 w 405"/>
                <a:gd name="T15" fmla="*/ 275 h 455"/>
                <a:gd name="T16" fmla="*/ 51 w 405"/>
                <a:gd name="T17" fmla="*/ 324 h 455"/>
                <a:gd name="T18" fmla="*/ 0 w 405"/>
                <a:gd name="T19" fmla="*/ 397 h 455"/>
                <a:gd name="T20" fmla="*/ 62 w 405"/>
                <a:gd name="T21" fmla="*/ 455 h 455"/>
                <a:gd name="T22" fmla="*/ 127 w 405"/>
                <a:gd name="T23" fmla="*/ 393 h 455"/>
                <a:gd name="T24" fmla="*/ 111 w 405"/>
                <a:gd name="T25" fmla="*/ 295 h 455"/>
                <a:gd name="T26" fmla="*/ 202 w 405"/>
                <a:gd name="T27" fmla="*/ 282 h 455"/>
                <a:gd name="T28" fmla="*/ 293 w 405"/>
                <a:gd name="T29" fmla="*/ 295 h 455"/>
                <a:gd name="T30" fmla="*/ 277 w 405"/>
                <a:gd name="T31" fmla="*/ 393 h 455"/>
                <a:gd name="T32" fmla="*/ 342 w 405"/>
                <a:gd name="T33" fmla="*/ 455 h 455"/>
                <a:gd name="T34" fmla="*/ 405 w 405"/>
                <a:gd name="T35" fmla="*/ 397 h 455"/>
                <a:gd name="T36" fmla="*/ 351 w 405"/>
                <a:gd name="T37" fmla="*/ 324 h 455"/>
                <a:gd name="T38" fmla="*/ 120 w 405"/>
                <a:gd name="T39" fmla="*/ 267 h 455"/>
                <a:gd name="T40" fmla="*/ 162 w 405"/>
                <a:gd name="T41" fmla="*/ 153 h 455"/>
                <a:gd name="T42" fmla="*/ 201 w 405"/>
                <a:gd name="T43" fmla="*/ 125 h 455"/>
                <a:gd name="T44" fmla="*/ 240 w 405"/>
                <a:gd name="T45" fmla="*/ 153 h 455"/>
                <a:gd name="T46" fmla="*/ 282 w 405"/>
                <a:gd name="T47" fmla="*/ 267 h 455"/>
                <a:gd name="T48" fmla="*/ 120 w 405"/>
                <a:gd name="T49" fmla="*/ 267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5" h="455">
                  <a:moveTo>
                    <a:pt x="351" y="324"/>
                  </a:moveTo>
                  <a:cubicBezTo>
                    <a:pt x="336" y="315"/>
                    <a:pt x="320" y="307"/>
                    <a:pt x="307" y="275"/>
                  </a:cubicBezTo>
                  <a:lnTo>
                    <a:pt x="248" y="142"/>
                  </a:lnTo>
                  <a:cubicBezTo>
                    <a:pt x="233" y="108"/>
                    <a:pt x="263" y="103"/>
                    <a:pt x="263" y="62"/>
                  </a:cubicBezTo>
                  <a:cubicBezTo>
                    <a:pt x="263" y="25"/>
                    <a:pt x="238" y="0"/>
                    <a:pt x="201" y="0"/>
                  </a:cubicBezTo>
                  <a:cubicBezTo>
                    <a:pt x="163" y="0"/>
                    <a:pt x="138" y="25"/>
                    <a:pt x="138" y="62"/>
                  </a:cubicBezTo>
                  <a:cubicBezTo>
                    <a:pt x="138" y="102"/>
                    <a:pt x="168" y="108"/>
                    <a:pt x="153" y="142"/>
                  </a:cubicBezTo>
                  <a:lnTo>
                    <a:pt x="95" y="275"/>
                  </a:lnTo>
                  <a:cubicBezTo>
                    <a:pt x="81" y="307"/>
                    <a:pt x="66" y="315"/>
                    <a:pt x="51" y="324"/>
                  </a:cubicBezTo>
                  <a:cubicBezTo>
                    <a:pt x="22" y="340"/>
                    <a:pt x="0" y="359"/>
                    <a:pt x="0" y="397"/>
                  </a:cubicBezTo>
                  <a:cubicBezTo>
                    <a:pt x="0" y="430"/>
                    <a:pt x="23" y="455"/>
                    <a:pt x="62" y="455"/>
                  </a:cubicBezTo>
                  <a:cubicBezTo>
                    <a:pt x="106" y="455"/>
                    <a:pt x="127" y="429"/>
                    <a:pt x="127" y="393"/>
                  </a:cubicBezTo>
                  <a:cubicBezTo>
                    <a:pt x="127" y="344"/>
                    <a:pt x="98" y="330"/>
                    <a:pt x="111" y="295"/>
                  </a:cubicBezTo>
                  <a:cubicBezTo>
                    <a:pt x="128" y="285"/>
                    <a:pt x="150" y="282"/>
                    <a:pt x="202" y="282"/>
                  </a:cubicBezTo>
                  <a:cubicBezTo>
                    <a:pt x="252" y="282"/>
                    <a:pt x="276" y="285"/>
                    <a:pt x="293" y="295"/>
                  </a:cubicBezTo>
                  <a:cubicBezTo>
                    <a:pt x="306" y="330"/>
                    <a:pt x="277" y="344"/>
                    <a:pt x="277" y="393"/>
                  </a:cubicBezTo>
                  <a:cubicBezTo>
                    <a:pt x="277" y="429"/>
                    <a:pt x="297" y="455"/>
                    <a:pt x="342" y="455"/>
                  </a:cubicBezTo>
                  <a:cubicBezTo>
                    <a:pt x="381" y="455"/>
                    <a:pt x="405" y="429"/>
                    <a:pt x="405" y="397"/>
                  </a:cubicBezTo>
                  <a:cubicBezTo>
                    <a:pt x="403" y="359"/>
                    <a:pt x="380" y="340"/>
                    <a:pt x="351" y="324"/>
                  </a:cubicBezTo>
                  <a:close/>
                  <a:moveTo>
                    <a:pt x="120" y="267"/>
                  </a:moveTo>
                  <a:lnTo>
                    <a:pt x="162" y="153"/>
                  </a:lnTo>
                  <a:cubicBezTo>
                    <a:pt x="172" y="127"/>
                    <a:pt x="183" y="125"/>
                    <a:pt x="201" y="125"/>
                  </a:cubicBezTo>
                  <a:cubicBezTo>
                    <a:pt x="218" y="125"/>
                    <a:pt x="230" y="127"/>
                    <a:pt x="240" y="153"/>
                  </a:cubicBezTo>
                  <a:lnTo>
                    <a:pt x="282" y="267"/>
                  </a:lnTo>
                  <a:lnTo>
                    <a:pt x="120" y="267"/>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6" name="Rectangle 55">
              <a:extLst>
                <a:ext uri="{FF2B5EF4-FFF2-40B4-BE49-F238E27FC236}">
                  <a16:creationId xmlns:a16="http://schemas.microsoft.com/office/drawing/2014/main" id="{FBDA8BEE-BEF9-4B47-9DF6-7D6C72787F9A}"/>
                </a:ext>
              </a:extLst>
            </p:cNvPr>
            <p:cNvSpPr>
              <a:spLocks noChangeArrowheads="1"/>
            </p:cNvSpPr>
            <p:nvPr userDrawn="1"/>
          </p:nvSpPr>
          <p:spPr bwMode="auto">
            <a:xfrm>
              <a:off x="8175626" y="4930775"/>
              <a:ext cx="31750" cy="13652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7" name="Freeform 437">
              <a:extLst>
                <a:ext uri="{FF2B5EF4-FFF2-40B4-BE49-F238E27FC236}">
                  <a16:creationId xmlns:a16="http://schemas.microsoft.com/office/drawing/2014/main" id="{A9F8B8AB-A511-4E87-8EA5-5E391A5579F2}"/>
                </a:ext>
              </a:extLst>
            </p:cNvPr>
            <p:cNvSpPr>
              <a:spLocks/>
            </p:cNvSpPr>
            <p:nvPr userDrawn="1"/>
          </p:nvSpPr>
          <p:spPr bwMode="auto">
            <a:xfrm>
              <a:off x="8016876" y="5229225"/>
              <a:ext cx="41275" cy="63500"/>
            </a:xfrm>
            <a:custGeom>
              <a:avLst/>
              <a:gdLst>
                <a:gd name="T0" fmla="*/ 0 w 87"/>
                <a:gd name="T1" fmla="*/ 133 h 133"/>
                <a:gd name="T2" fmla="*/ 0 w 87"/>
                <a:gd name="T3" fmla="*/ 0 h 133"/>
                <a:gd name="T4" fmla="*/ 87 w 87"/>
                <a:gd name="T5" fmla="*/ 0 h 133"/>
                <a:gd name="T6" fmla="*/ 87 w 87"/>
                <a:gd name="T7" fmla="*/ 25 h 133"/>
                <a:gd name="T8" fmla="*/ 33 w 87"/>
                <a:gd name="T9" fmla="*/ 25 h 133"/>
                <a:gd name="T10" fmla="*/ 33 w 87"/>
                <a:gd name="T11" fmla="*/ 53 h 133"/>
                <a:gd name="T12" fmla="*/ 75 w 87"/>
                <a:gd name="T13" fmla="*/ 53 h 133"/>
                <a:gd name="T14" fmla="*/ 75 w 87"/>
                <a:gd name="T15" fmla="*/ 78 h 133"/>
                <a:gd name="T16" fmla="*/ 33 w 87"/>
                <a:gd name="T17" fmla="*/ 78 h 133"/>
                <a:gd name="T18" fmla="*/ 33 w 87"/>
                <a:gd name="T19" fmla="*/ 133 h 133"/>
                <a:gd name="T20" fmla="*/ 0 w 87"/>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33">
                  <a:moveTo>
                    <a:pt x="0" y="133"/>
                  </a:moveTo>
                  <a:lnTo>
                    <a:pt x="0" y="0"/>
                  </a:lnTo>
                  <a:lnTo>
                    <a:pt x="87" y="0"/>
                  </a:lnTo>
                  <a:lnTo>
                    <a:pt x="87" y="25"/>
                  </a:lnTo>
                  <a:lnTo>
                    <a:pt x="33" y="25"/>
                  </a:lnTo>
                  <a:lnTo>
                    <a:pt x="33" y="53"/>
                  </a:lnTo>
                  <a:lnTo>
                    <a:pt x="75" y="53"/>
                  </a:lnTo>
                  <a:lnTo>
                    <a:pt x="75" y="78"/>
                  </a:lnTo>
                  <a:lnTo>
                    <a:pt x="33" y="78"/>
                  </a:lnTo>
                  <a:lnTo>
                    <a:pt x="33" y="133"/>
                  </a:lnTo>
                  <a:lnTo>
                    <a:pt x="0" y="13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8" name="Freeform 438">
              <a:extLst>
                <a:ext uri="{FF2B5EF4-FFF2-40B4-BE49-F238E27FC236}">
                  <a16:creationId xmlns:a16="http://schemas.microsoft.com/office/drawing/2014/main" id="{173C0A09-C33D-435D-B5E9-9014FAEE1152}"/>
                </a:ext>
              </a:extLst>
            </p:cNvPr>
            <p:cNvSpPr>
              <a:spLocks noEditPoints="1"/>
            </p:cNvSpPr>
            <p:nvPr userDrawn="1"/>
          </p:nvSpPr>
          <p:spPr bwMode="auto">
            <a:xfrm>
              <a:off x="8064501" y="5227638"/>
              <a:ext cx="65088" cy="65088"/>
            </a:xfrm>
            <a:custGeom>
              <a:avLst/>
              <a:gdLst>
                <a:gd name="T0" fmla="*/ 99 w 134"/>
                <a:gd name="T1" fmla="*/ 135 h 135"/>
                <a:gd name="T2" fmla="*/ 91 w 134"/>
                <a:gd name="T3" fmla="*/ 113 h 135"/>
                <a:gd name="T4" fmla="*/ 43 w 134"/>
                <a:gd name="T5" fmla="*/ 113 h 135"/>
                <a:gd name="T6" fmla="*/ 35 w 134"/>
                <a:gd name="T7" fmla="*/ 135 h 135"/>
                <a:gd name="T8" fmla="*/ 0 w 134"/>
                <a:gd name="T9" fmla="*/ 135 h 135"/>
                <a:gd name="T10" fmla="*/ 46 w 134"/>
                <a:gd name="T11" fmla="*/ 0 h 135"/>
                <a:gd name="T12" fmla="*/ 86 w 134"/>
                <a:gd name="T13" fmla="*/ 0 h 135"/>
                <a:gd name="T14" fmla="*/ 134 w 134"/>
                <a:gd name="T15" fmla="*/ 135 h 135"/>
                <a:gd name="T16" fmla="*/ 99 w 134"/>
                <a:gd name="T17" fmla="*/ 135 h 135"/>
                <a:gd name="T18" fmla="*/ 51 w 134"/>
                <a:gd name="T19" fmla="*/ 88 h 135"/>
                <a:gd name="T20" fmla="*/ 83 w 134"/>
                <a:gd name="T21" fmla="*/ 88 h 135"/>
                <a:gd name="T22" fmla="*/ 66 w 134"/>
                <a:gd name="T23" fmla="*/ 40 h 135"/>
                <a:gd name="T24" fmla="*/ 51 w 134"/>
                <a:gd name="T25" fmla="*/ 8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5">
                  <a:moveTo>
                    <a:pt x="99" y="135"/>
                  </a:moveTo>
                  <a:lnTo>
                    <a:pt x="91" y="113"/>
                  </a:lnTo>
                  <a:lnTo>
                    <a:pt x="43" y="113"/>
                  </a:lnTo>
                  <a:lnTo>
                    <a:pt x="35" y="135"/>
                  </a:lnTo>
                  <a:lnTo>
                    <a:pt x="0" y="135"/>
                  </a:lnTo>
                  <a:lnTo>
                    <a:pt x="46" y="0"/>
                  </a:lnTo>
                  <a:lnTo>
                    <a:pt x="86" y="0"/>
                  </a:lnTo>
                  <a:lnTo>
                    <a:pt x="134" y="135"/>
                  </a:lnTo>
                  <a:lnTo>
                    <a:pt x="99" y="135"/>
                  </a:lnTo>
                  <a:close/>
                  <a:moveTo>
                    <a:pt x="51" y="88"/>
                  </a:moveTo>
                  <a:lnTo>
                    <a:pt x="83" y="88"/>
                  </a:lnTo>
                  <a:lnTo>
                    <a:pt x="66" y="40"/>
                  </a:lnTo>
                  <a:lnTo>
                    <a:pt x="51" y="8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59" name="Freeform 439">
              <a:extLst>
                <a:ext uri="{FF2B5EF4-FFF2-40B4-BE49-F238E27FC236}">
                  <a16:creationId xmlns:a16="http://schemas.microsoft.com/office/drawing/2014/main" id="{48904CB4-4A2D-4CBF-A921-FEB74379D89E}"/>
                </a:ext>
              </a:extLst>
            </p:cNvPr>
            <p:cNvSpPr>
              <a:spLocks/>
            </p:cNvSpPr>
            <p:nvPr userDrawn="1"/>
          </p:nvSpPr>
          <p:spPr bwMode="auto">
            <a:xfrm>
              <a:off x="8134351" y="5227638"/>
              <a:ext cx="63500" cy="66675"/>
            </a:xfrm>
            <a:custGeom>
              <a:avLst/>
              <a:gdLst>
                <a:gd name="T0" fmla="*/ 20 w 132"/>
                <a:gd name="T1" fmla="*/ 118 h 138"/>
                <a:gd name="T2" fmla="*/ 0 w 132"/>
                <a:gd name="T3" fmla="*/ 69 h 138"/>
                <a:gd name="T4" fmla="*/ 20 w 132"/>
                <a:gd name="T5" fmla="*/ 20 h 138"/>
                <a:gd name="T6" fmla="*/ 68 w 132"/>
                <a:gd name="T7" fmla="*/ 0 h 138"/>
                <a:gd name="T8" fmla="*/ 108 w 132"/>
                <a:gd name="T9" fmla="*/ 13 h 138"/>
                <a:gd name="T10" fmla="*/ 132 w 132"/>
                <a:gd name="T11" fmla="*/ 45 h 138"/>
                <a:gd name="T12" fmla="*/ 93 w 132"/>
                <a:gd name="T13" fmla="*/ 45 h 138"/>
                <a:gd name="T14" fmla="*/ 68 w 132"/>
                <a:gd name="T15" fmla="*/ 30 h 138"/>
                <a:gd name="T16" fmla="*/ 42 w 132"/>
                <a:gd name="T17" fmla="*/ 40 h 138"/>
                <a:gd name="T18" fmla="*/ 32 w 132"/>
                <a:gd name="T19" fmla="*/ 69 h 138"/>
                <a:gd name="T20" fmla="*/ 42 w 132"/>
                <a:gd name="T21" fmla="*/ 98 h 138"/>
                <a:gd name="T22" fmla="*/ 68 w 132"/>
                <a:gd name="T23" fmla="*/ 108 h 138"/>
                <a:gd name="T24" fmla="*/ 93 w 132"/>
                <a:gd name="T25" fmla="*/ 93 h 138"/>
                <a:gd name="T26" fmla="*/ 132 w 132"/>
                <a:gd name="T27" fmla="*/ 93 h 138"/>
                <a:gd name="T28" fmla="*/ 108 w 132"/>
                <a:gd name="T29" fmla="*/ 125 h 138"/>
                <a:gd name="T30" fmla="*/ 68 w 132"/>
                <a:gd name="T31" fmla="*/ 138 h 138"/>
                <a:gd name="T32" fmla="*/ 20 w 132"/>
                <a:gd name="T33" fmla="*/ 1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8">
                  <a:moveTo>
                    <a:pt x="20" y="118"/>
                  </a:moveTo>
                  <a:cubicBezTo>
                    <a:pt x="6" y="105"/>
                    <a:pt x="0" y="88"/>
                    <a:pt x="0" y="69"/>
                  </a:cubicBezTo>
                  <a:cubicBezTo>
                    <a:pt x="0" y="50"/>
                    <a:pt x="6" y="33"/>
                    <a:pt x="20" y="20"/>
                  </a:cubicBezTo>
                  <a:cubicBezTo>
                    <a:pt x="33" y="8"/>
                    <a:pt x="50" y="0"/>
                    <a:pt x="68" y="0"/>
                  </a:cubicBezTo>
                  <a:cubicBezTo>
                    <a:pt x="83" y="0"/>
                    <a:pt x="97" y="4"/>
                    <a:pt x="108" y="13"/>
                  </a:cubicBezTo>
                  <a:cubicBezTo>
                    <a:pt x="120" y="20"/>
                    <a:pt x="128" y="32"/>
                    <a:pt x="132" y="45"/>
                  </a:cubicBezTo>
                  <a:lnTo>
                    <a:pt x="93" y="45"/>
                  </a:lnTo>
                  <a:cubicBezTo>
                    <a:pt x="88" y="35"/>
                    <a:pt x="80" y="30"/>
                    <a:pt x="68" y="30"/>
                  </a:cubicBezTo>
                  <a:cubicBezTo>
                    <a:pt x="57" y="30"/>
                    <a:pt x="48" y="34"/>
                    <a:pt x="42" y="40"/>
                  </a:cubicBezTo>
                  <a:cubicBezTo>
                    <a:pt x="36" y="48"/>
                    <a:pt x="32" y="57"/>
                    <a:pt x="32" y="69"/>
                  </a:cubicBezTo>
                  <a:cubicBezTo>
                    <a:pt x="32" y="80"/>
                    <a:pt x="36" y="90"/>
                    <a:pt x="42" y="98"/>
                  </a:cubicBezTo>
                  <a:cubicBezTo>
                    <a:pt x="48" y="105"/>
                    <a:pt x="57" y="108"/>
                    <a:pt x="68" y="108"/>
                  </a:cubicBezTo>
                  <a:cubicBezTo>
                    <a:pt x="80" y="108"/>
                    <a:pt x="88" y="103"/>
                    <a:pt x="93" y="93"/>
                  </a:cubicBezTo>
                  <a:lnTo>
                    <a:pt x="132" y="93"/>
                  </a:lnTo>
                  <a:cubicBezTo>
                    <a:pt x="127" y="107"/>
                    <a:pt x="120" y="118"/>
                    <a:pt x="108" y="125"/>
                  </a:cubicBezTo>
                  <a:cubicBezTo>
                    <a:pt x="97" y="133"/>
                    <a:pt x="83" y="138"/>
                    <a:pt x="68" y="138"/>
                  </a:cubicBezTo>
                  <a:cubicBezTo>
                    <a:pt x="48" y="137"/>
                    <a:pt x="32" y="130"/>
                    <a:pt x="20" y="118"/>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60" name="Freeform 440">
              <a:extLst>
                <a:ext uri="{FF2B5EF4-FFF2-40B4-BE49-F238E27FC236}">
                  <a16:creationId xmlns:a16="http://schemas.microsoft.com/office/drawing/2014/main" id="{46330DE1-9E07-4AB0-9466-A106BBFFF303}"/>
                </a:ext>
              </a:extLst>
            </p:cNvPr>
            <p:cNvSpPr>
              <a:spLocks/>
            </p:cNvSpPr>
            <p:nvPr userDrawn="1"/>
          </p:nvSpPr>
          <p:spPr bwMode="auto">
            <a:xfrm>
              <a:off x="8207376" y="5229225"/>
              <a:ext cx="55563" cy="65088"/>
            </a:xfrm>
            <a:custGeom>
              <a:avLst/>
              <a:gdLst>
                <a:gd name="T0" fmla="*/ 0 w 113"/>
                <a:gd name="T1" fmla="*/ 80 h 136"/>
                <a:gd name="T2" fmla="*/ 0 w 113"/>
                <a:gd name="T3" fmla="*/ 0 h 136"/>
                <a:gd name="T4" fmla="*/ 33 w 113"/>
                <a:gd name="T5" fmla="*/ 0 h 136"/>
                <a:gd name="T6" fmla="*/ 33 w 113"/>
                <a:gd name="T7" fmla="*/ 80 h 136"/>
                <a:gd name="T8" fmla="*/ 39 w 113"/>
                <a:gd name="T9" fmla="*/ 98 h 136"/>
                <a:gd name="T10" fmla="*/ 56 w 113"/>
                <a:gd name="T11" fmla="*/ 105 h 136"/>
                <a:gd name="T12" fmla="*/ 74 w 113"/>
                <a:gd name="T13" fmla="*/ 98 h 136"/>
                <a:gd name="T14" fmla="*/ 80 w 113"/>
                <a:gd name="T15" fmla="*/ 80 h 136"/>
                <a:gd name="T16" fmla="*/ 80 w 113"/>
                <a:gd name="T17" fmla="*/ 0 h 136"/>
                <a:gd name="T18" fmla="*/ 113 w 113"/>
                <a:gd name="T19" fmla="*/ 0 h 136"/>
                <a:gd name="T20" fmla="*/ 113 w 113"/>
                <a:gd name="T21" fmla="*/ 80 h 136"/>
                <a:gd name="T22" fmla="*/ 104 w 113"/>
                <a:gd name="T23" fmla="*/ 111 h 136"/>
                <a:gd name="T24" fmla="*/ 83 w 113"/>
                <a:gd name="T25" fmla="*/ 130 h 136"/>
                <a:gd name="T26" fmla="*/ 55 w 113"/>
                <a:gd name="T27" fmla="*/ 136 h 136"/>
                <a:gd name="T28" fmla="*/ 15 w 113"/>
                <a:gd name="T29" fmla="*/ 121 h 136"/>
                <a:gd name="T30" fmla="*/ 0 w 113"/>
                <a:gd name="T31" fmla="*/ 8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0" y="80"/>
                  </a:moveTo>
                  <a:lnTo>
                    <a:pt x="0" y="0"/>
                  </a:lnTo>
                  <a:lnTo>
                    <a:pt x="33" y="0"/>
                  </a:lnTo>
                  <a:lnTo>
                    <a:pt x="33" y="80"/>
                  </a:lnTo>
                  <a:cubicBezTo>
                    <a:pt x="33" y="87"/>
                    <a:pt x="35" y="93"/>
                    <a:pt x="39" y="98"/>
                  </a:cubicBezTo>
                  <a:cubicBezTo>
                    <a:pt x="43" y="102"/>
                    <a:pt x="49" y="105"/>
                    <a:pt x="56" y="105"/>
                  </a:cubicBezTo>
                  <a:cubicBezTo>
                    <a:pt x="64" y="105"/>
                    <a:pt x="70" y="102"/>
                    <a:pt x="74" y="98"/>
                  </a:cubicBezTo>
                  <a:cubicBezTo>
                    <a:pt x="78" y="95"/>
                    <a:pt x="80" y="88"/>
                    <a:pt x="80" y="80"/>
                  </a:cubicBezTo>
                  <a:lnTo>
                    <a:pt x="80" y="0"/>
                  </a:lnTo>
                  <a:lnTo>
                    <a:pt x="113" y="0"/>
                  </a:lnTo>
                  <a:lnTo>
                    <a:pt x="113" y="80"/>
                  </a:lnTo>
                  <a:cubicBezTo>
                    <a:pt x="113" y="92"/>
                    <a:pt x="110" y="102"/>
                    <a:pt x="104" y="111"/>
                  </a:cubicBezTo>
                  <a:cubicBezTo>
                    <a:pt x="99" y="120"/>
                    <a:pt x="91" y="126"/>
                    <a:pt x="83" y="130"/>
                  </a:cubicBezTo>
                  <a:cubicBezTo>
                    <a:pt x="74" y="133"/>
                    <a:pt x="65" y="136"/>
                    <a:pt x="55" y="136"/>
                  </a:cubicBezTo>
                  <a:cubicBezTo>
                    <a:pt x="40" y="136"/>
                    <a:pt x="26" y="131"/>
                    <a:pt x="15" y="121"/>
                  </a:cubicBezTo>
                  <a:cubicBezTo>
                    <a:pt x="6" y="111"/>
                    <a:pt x="0" y="97"/>
                    <a:pt x="0" y="8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61" name="Freeform 441">
              <a:extLst>
                <a:ext uri="{FF2B5EF4-FFF2-40B4-BE49-F238E27FC236}">
                  <a16:creationId xmlns:a16="http://schemas.microsoft.com/office/drawing/2014/main" id="{58D394B9-0511-4765-A842-53D082C4B867}"/>
                </a:ext>
              </a:extLst>
            </p:cNvPr>
            <p:cNvSpPr>
              <a:spLocks/>
            </p:cNvSpPr>
            <p:nvPr userDrawn="1"/>
          </p:nvSpPr>
          <p:spPr bwMode="auto">
            <a:xfrm>
              <a:off x="8277226" y="5229225"/>
              <a:ext cx="36513" cy="65088"/>
            </a:xfrm>
            <a:custGeom>
              <a:avLst/>
              <a:gdLst>
                <a:gd name="T0" fmla="*/ 0 w 74"/>
                <a:gd name="T1" fmla="*/ 0 h 135"/>
                <a:gd name="T2" fmla="*/ 33 w 74"/>
                <a:gd name="T3" fmla="*/ 0 h 135"/>
                <a:gd name="T4" fmla="*/ 33 w 74"/>
                <a:gd name="T5" fmla="*/ 110 h 135"/>
                <a:gd name="T6" fmla="*/ 74 w 74"/>
                <a:gd name="T7" fmla="*/ 110 h 135"/>
                <a:gd name="T8" fmla="*/ 74 w 74"/>
                <a:gd name="T9" fmla="*/ 135 h 135"/>
                <a:gd name="T10" fmla="*/ 0 w 74"/>
                <a:gd name="T11" fmla="*/ 135 h 135"/>
                <a:gd name="T12" fmla="*/ 0 w 74"/>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74" h="135">
                  <a:moveTo>
                    <a:pt x="0" y="0"/>
                  </a:moveTo>
                  <a:lnTo>
                    <a:pt x="33" y="0"/>
                  </a:lnTo>
                  <a:lnTo>
                    <a:pt x="33" y="110"/>
                  </a:lnTo>
                  <a:lnTo>
                    <a:pt x="74" y="110"/>
                  </a:lnTo>
                  <a:lnTo>
                    <a:pt x="74" y="135"/>
                  </a:lnTo>
                  <a:lnTo>
                    <a:pt x="0" y="13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62" name="Freeform 442">
              <a:extLst>
                <a:ext uri="{FF2B5EF4-FFF2-40B4-BE49-F238E27FC236}">
                  <a16:creationId xmlns:a16="http://schemas.microsoft.com/office/drawing/2014/main" id="{9D6FEBA5-5839-44D1-A60C-E34C9ABC9411}"/>
                </a:ext>
              </a:extLst>
            </p:cNvPr>
            <p:cNvSpPr>
              <a:spLocks/>
            </p:cNvSpPr>
            <p:nvPr userDrawn="1"/>
          </p:nvSpPr>
          <p:spPr bwMode="auto">
            <a:xfrm>
              <a:off x="8316914" y="5229225"/>
              <a:ext cx="52388" cy="63500"/>
            </a:xfrm>
            <a:custGeom>
              <a:avLst/>
              <a:gdLst>
                <a:gd name="T0" fmla="*/ 0 w 106"/>
                <a:gd name="T1" fmla="*/ 25 h 133"/>
                <a:gd name="T2" fmla="*/ 0 w 106"/>
                <a:gd name="T3" fmla="*/ 0 h 133"/>
                <a:gd name="T4" fmla="*/ 106 w 106"/>
                <a:gd name="T5" fmla="*/ 0 h 133"/>
                <a:gd name="T6" fmla="*/ 106 w 106"/>
                <a:gd name="T7" fmla="*/ 25 h 133"/>
                <a:gd name="T8" fmla="*/ 70 w 106"/>
                <a:gd name="T9" fmla="*/ 25 h 133"/>
                <a:gd name="T10" fmla="*/ 70 w 106"/>
                <a:gd name="T11" fmla="*/ 133 h 133"/>
                <a:gd name="T12" fmla="*/ 37 w 106"/>
                <a:gd name="T13" fmla="*/ 133 h 133"/>
                <a:gd name="T14" fmla="*/ 37 w 106"/>
                <a:gd name="T15" fmla="*/ 23 h 133"/>
                <a:gd name="T16" fmla="*/ 0 w 106"/>
                <a:gd name="T17" fmla="*/ 23 h 133"/>
                <a:gd name="T18" fmla="*/ 0 w 106"/>
                <a:gd name="T19" fmla="*/ 2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33">
                  <a:moveTo>
                    <a:pt x="0" y="25"/>
                  </a:moveTo>
                  <a:lnTo>
                    <a:pt x="0" y="0"/>
                  </a:lnTo>
                  <a:lnTo>
                    <a:pt x="106" y="0"/>
                  </a:lnTo>
                  <a:lnTo>
                    <a:pt x="106" y="25"/>
                  </a:lnTo>
                  <a:lnTo>
                    <a:pt x="70" y="25"/>
                  </a:lnTo>
                  <a:lnTo>
                    <a:pt x="70" y="133"/>
                  </a:lnTo>
                  <a:lnTo>
                    <a:pt x="37" y="133"/>
                  </a:lnTo>
                  <a:lnTo>
                    <a:pt x="37" y="23"/>
                  </a:lnTo>
                  <a:lnTo>
                    <a:pt x="0" y="23"/>
                  </a:lnTo>
                  <a:lnTo>
                    <a:pt x="0" y="2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63" name="Freeform 443">
              <a:extLst>
                <a:ext uri="{FF2B5EF4-FFF2-40B4-BE49-F238E27FC236}">
                  <a16:creationId xmlns:a16="http://schemas.microsoft.com/office/drawing/2014/main" id="{9B8F427B-7F69-4F38-AAF2-3E10425EA664}"/>
                </a:ext>
              </a:extLst>
            </p:cNvPr>
            <p:cNvSpPr>
              <a:spLocks noEditPoints="1"/>
            </p:cNvSpPr>
            <p:nvPr userDrawn="1"/>
          </p:nvSpPr>
          <p:spPr bwMode="auto">
            <a:xfrm>
              <a:off x="8378826" y="5202238"/>
              <a:ext cx="39688" cy="90488"/>
            </a:xfrm>
            <a:custGeom>
              <a:avLst/>
              <a:gdLst>
                <a:gd name="T0" fmla="*/ 81 w 81"/>
                <a:gd name="T1" fmla="*/ 51 h 186"/>
                <a:gd name="T2" fmla="*/ 81 w 81"/>
                <a:gd name="T3" fmla="*/ 76 h 186"/>
                <a:gd name="T4" fmla="*/ 33 w 81"/>
                <a:gd name="T5" fmla="*/ 76 h 186"/>
                <a:gd name="T6" fmla="*/ 33 w 81"/>
                <a:gd name="T7" fmla="*/ 105 h 186"/>
                <a:gd name="T8" fmla="*/ 75 w 81"/>
                <a:gd name="T9" fmla="*/ 105 h 186"/>
                <a:gd name="T10" fmla="*/ 75 w 81"/>
                <a:gd name="T11" fmla="*/ 130 h 186"/>
                <a:gd name="T12" fmla="*/ 33 w 81"/>
                <a:gd name="T13" fmla="*/ 130 h 186"/>
                <a:gd name="T14" fmla="*/ 33 w 81"/>
                <a:gd name="T15" fmla="*/ 161 h 186"/>
                <a:gd name="T16" fmla="*/ 81 w 81"/>
                <a:gd name="T17" fmla="*/ 161 h 186"/>
                <a:gd name="T18" fmla="*/ 81 w 81"/>
                <a:gd name="T19" fmla="*/ 186 h 186"/>
                <a:gd name="T20" fmla="*/ 0 w 81"/>
                <a:gd name="T21" fmla="*/ 186 h 186"/>
                <a:gd name="T22" fmla="*/ 0 w 81"/>
                <a:gd name="T23" fmla="*/ 51 h 186"/>
                <a:gd name="T24" fmla="*/ 81 w 81"/>
                <a:gd name="T25" fmla="*/ 51 h 186"/>
                <a:gd name="T26" fmla="*/ 16 w 81"/>
                <a:gd name="T27" fmla="*/ 23 h 186"/>
                <a:gd name="T28" fmla="*/ 63 w 81"/>
                <a:gd name="T29" fmla="*/ 0 h 186"/>
                <a:gd name="T30" fmla="*/ 63 w 81"/>
                <a:gd name="T31" fmla="*/ 25 h 186"/>
                <a:gd name="T32" fmla="*/ 16 w 81"/>
                <a:gd name="T33" fmla="*/ 44 h 186"/>
                <a:gd name="T34" fmla="*/ 16 w 81"/>
                <a:gd name="T35" fmla="*/ 2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186">
                  <a:moveTo>
                    <a:pt x="81" y="51"/>
                  </a:moveTo>
                  <a:lnTo>
                    <a:pt x="81" y="76"/>
                  </a:lnTo>
                  <a:lnTo>
                    <a:pt x="33" y="76"/>
                  </a:lnTo>
                  <a:lnTo>
                    <a:pt x="33" y="105"/>
                  </a:lnTo>
                  <a:lnTo>
                    <a:pt x="75" y="105"/>
                  </a:lnTo>
                  <a:lnTo>
                    <a:pt x="75" y="130"/>
                  </a:lnTo>
                  <a:lnTo>
                    <a:pt x="33" y="130"/>
                  </a:lnTo>
                  <a:lnTo>
                    <a:pt x="33" y="161"/>
                  </a:lnTo>
                  <a:lnTo>
                    <a:pt x="81" y="161"/>
                  </a:lnTo>
                  <a:lnTo>
                    <a:pt x="81" y="186"/>
                  </a:lnTo>
                  <a:lnTo>
                    <a:pt x="0" y="186"/>
                  </a:lnTo>
                  <a:lnTo>
                    <a:pt x="0" y="51"/>
                  </a:lnTo>
                  <a:lnTo>
                    <a:pt x="81" y="51"/>
                  </a:lnTo>
                  <a:close/>
                  <a:moveTo>
                    <a:pt x="16" y="23"/>
                  </a:moveTo>
                  <a:lnTo>
                    <a:pt x="63" y="0"/>
                  </a:lnTo>
                  <a:lnTo>
                    <a:pt x="63" y="25"/>
                  </a:lnTo>
                  <a:lnTo>
                    <a:pt x="16" y="44"/>
                  </a:lnTo>
                  <a:lnTo>
                    <a:pt x="16" y="2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64" name="Freeform 444">
              <a:extLst>
                <a:ext uri="{FF2B5EF4-FFF2-40B4-BE49-F238E27FC236}">
                  <a16:creationId xmlns:a16="http://schemas.microsoft.com/office/drawing/2014/main" id="{643B6B79-6B5C-4ADA-B70D-C1C7303C5557}"/>
                </a:ext>
              </a:extLst>
            </p:cNvPr>
            <p:cNvSpPr>
              <a:spLocks noEditPoints="1"/>
            </p:cNvSpPr>
            <p:nvPr userDrawn="1"/>
          </p:nvSpPr>
          <p:spPr bwMode="auto">
            <a:xfrm>
              <a:off x="8016876" y="5332413"/>
              <a:ext cx="58738" cy="65088"/>
            </a:xfrm>
            <a:custGeom>
              <a:avLst/>
              <a:gdLst>
                <a:gd name="T0" fmla="*/ 47 w 120"/>
                <a:gd name="T1" fmla="*/ 0 h 135"/>
                <a:gd name="T2" fmla="*/ 100 w 120"/>
                <a:gd name="T3" fmla="*/ 19 h 135"/>
                <a:gd name="T4" fmla="*/ 120 w 120"/>
                <a:gd name="T5" fmla="*/ 68 h 135"/>
                <a:gd name="T6" fmla="*/ 100 w 120"/>
                <a:gd name="T7" fmla="*/ 116 h 135"/>
                <a:gd name="T8" fmla="*/ 47 w 120"/>
                <a:gd name="T9" fmla="*/ 135 h 135"/>
                <a:gd name="T10" fmla="*/ 0 w 120"/>
                <a:gd name="T11" fmla="*/ 135 h 135"/>
                <a:gd name="T12" fmla="*/ 0 w 120"/>
                <a:gd name="T13" fmla="*/ 0 h 135"/>
                <a:gd name="T14" fmla="*/ 47 w 120"/>
                <a:gd name="T15" fmla="*/ 0 h 135"/>
                <a:gd name="T16" fmla="*/ 32 w 120"/>
                <a:gd name="T17" fmla="*/ 109 h 135"/>
                <a:gd name="T18" fmla="*/ 47 w 120"/>
                <a:gd name="T19" fmla="*/ 109 h 135"/>
                <a:gd name="T20" fmla="*/ 76 w 120"/>
                <a:gd name="T21" fmla="*/ 98 h 135"/>
                <a:gd name="T22" fmla="*/ 87 w 120"/>
                <a:gd name="T23" fmla="*/ 66 h 135"/>
                <a:gd name="T24" fmla="*/ 76 w 120"/>
                <a:gd name="T25" fmla="*/ 35 h 135"/>
                <a:gd name="T26" fmla="*/ 47 w 120"/>
                <a:gd name="T27" fmla="*/ 24 h 135"/>
                <a:gd name="T28" fmla="*/ 32 w 120"/>
                <a:gd name="T29" fmla="*/ 24 h 135"/>
                <a:gd name="T30" fmla="*/ 32 w 120"/>
                <a:gd name="T31" fmla="*/ 10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35">
                  <a:moveTo>
                    <a:pt x="47" y="0"/>
                  </a:moveTo>
                  <a:cubicBezTo>
                    <a:pt x="68" y="0"/>
                    <a:pt x="86" y="6"/>
                    <a:pt x="100" y="19"/>
                  </a:cubicBezTo>
                  <a:cubicBezTo>
                    <a:pt x="113" y="31"/>
                    <a:pt x="120" y="48"/>
                    <a:pt x="120" y="68"/>
                  </a:cubicBezTo>
                  <a:cubicBezTo>
                    <a:pt x="120" y="88"/>
                    <a:pt x="113" y="104"/>
                    <a:pt x="100" y="116"/>
                  </a:cubicBezTo>
                  <a:cubicBezTo>
                    <a:pt x="86" y="129"/>
                    <a:pt x="68" y="135"/>
                    <a:pt x="47" y="135"/>
                  </a:cubicBezTo>
                  <a:lnTo>
                    <a:pt x="0" y="135"/>
                  </a:lnTo>
                  <a:lnTo>
                    <a:pt x="0" y="0"/>
                  </a:lnTo>
                  <a:lnTo>
                    <a:pt x="47" y="0"/>
                  </a:lnTo>
                  <a:close/>
                  <a:moveTo>
                    <a:pt x="32" y="109"/>
                  </a:moveTo>
                  <a:lnTo>
                    <a:pt x="47" y="109"/>
                  </a:lnTo>
                  <a:cubicBezTo>
                    <a:pt x="60" y="109"/>
                    <a:pt x="70" y="105"/>
                    <a:pt x="76" y="98"/>
                  </a:cubicBezTo>
                  <a:cubicBezTo>
                    <a:pt x="83" y="90"/>
                    <a:pt x="87" y="80"/>
                    <a:pt x="87" y="66"/>
                  </a:cubicBezTo>
                  <a:cubicBezTo>
                    <a:pt x="87" y="54"/>
                    <a:pt x="83" y="44"/>
                    <a:pt x="76" y="35"/>
                  </a:cubicBezTo>
                  <a:cubicBezTo>
                    <a:pt x="68" y="28"/>
                    <a:pt x="58" y="24"/>
                    <a:pt x="47" y="24"/>
                  </a:cubicBezTo>
                  <a:lnTo>
                    <a:pt x="32" y="24"/>
                  </a:lnTo>
                  <a:lnTo>
                    <a:pt x="32" y="10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65" name="Freeform 445">
              <a:extLst>
                <a:ext uri="{FF2B5EF4-FFF2-40B4-BE49-F238E27FC236}">
                  <a16:creationId xmlns:a16="http://schemas.microsoft.com/office/drawing/2014/main" id="{3D5A1068-FA15-416B-8DF4-B461C5CDFC3A}"/>
                </a:ext>
              </a:extLst>
            </p:cNvPr>
            <p:cNvSpPr>
              <a:spLocks/>
            </p:cNvSpPr>
            <p:nvPr userDrawn="1"/>
          </p:nvSpPr>
          <p:spPr bwMode="auto">
            <a:xfrm>
              <a:off x="8085139" y="5332413"/>
              <a:ext cx="39688" cy="65088"/>
            </a:xfrm>
            <a:custGeom>
              <a:avLst/>
              <a:gdLst>
                <a:gd name="T0" fmla="*/ 81 w 81"/>
                <a:gd name="T1" fmla="*/ 0 h 134"/>
                <a:gd name="T2" fmla="*/ 81 w 81"/>
                <a:gd name="T3" fmla="*/ 25 h 134"/>
                <a:gd name="T4" fmla="*/ 32 w 81"/>
                <a:gd name="T5" fmla="*/ 25 h 134"/>
                <a:gd name="T6" fmla="*/ 32 w 81"/>
                <a:gd name="T7" fmla="*/ 54 h 134"/>
                <a:gd name="T8" fmla="*/ 75 w 81"/>
                <a:gd name="T9" fmla="*/ 54 h 134"/>
                <a:gd name="T10" fmla="*/ 75 w 81"/>
                <a:gd name="T11" fmla="*/ 79 h 134"/>
                <a:gd name="T12" fmla="*/ 32 w 81"/>
                <a:gd name="T13" fmla="*/ 79 h 134"/>
                <a:gd name="T14" fmla="*/ 32 w 81"/>
                <a:gd name="T15" fmla="*/ 109 h 134"/>
                <a:gd name="T16" fmla="*/ 81 w 81"/>
                <a:gd name="T17" fmla="*/ 109 h 134"/>
                <a:gd name="T18" fmla="*/ 81 w 81"/>
                <a:gd name="T19" fmla="*/ 134 h 134"/>
                <a:gd name="T20" fmla="*/ 0 w 81"/>
                <a:gd name="T21" fmla="*/ 134 h 134"/>
                <a:gd name="T22" fmla="*/ 0 w 81"/>
                <a:gd name="T23" fmla="*/ 0 h 134"/>
                <a:gd name="T24" fmla="*/ 81 w 81"/>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134">
                  <a:moveTo>
                    <a:pt x="81" y="0"/>
                  </a:moveTo>
                  <a:lnTo>
                    <a:pt x="81" y="25"/>
                  </a:lnTo>
                  <a:lnTo>
                    <a:pt x="32" y="25"/>
                  </a:lnTo>
                  <a:lnTo>
                    <a:pt x="32" y="54"/>
                  </a:lnTo>
                  <a:lnTo>
                    <a:pt x="75" y="54"/>
                  </a:lnTo>
                  <a:lnTo>
                    <a:pt x="75" y="79"/>
                  </a:lnTo>
                  <a:lnTo>
                    <a:pt x="32" y="79"/>
                  </a:lnTo>
                  <a:lnTo>
                    <a:pt x="32" y="109"/>
                  </a:lnTo>
                  <a:lnTo>
                    <a:pt x="81" y="109"/>
                  </a:lnTo>
                  <a:lnTo>
                    <a:pt x="81" y="134"/>
                  </a:lnTo>
                  <a:lnTo>
                    <a:pt x="0" y="134"/>
                  </a:lnTo>
                  <a:lnTo>
                    <a:pt x="0" y="0"/>
                  </a:lnTo>
                  <a:lnTo>
                    <a:pt x="8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66" name="Freeform 446">
              <a:extLst>
                <a:ext uri="{FF2B5EF4-FFF2-40B4-BE49-F238E27FC236}">
                  <a16:creationId xmlns:a16="http://schemas.microsoft.com/office/drawing/2014/main" id="{3B57C22B-02EA-48A7-B931-FAC8561FDB3C}"/>
                </a:ext>
              </a:extLst>
            </p:cNvPr>
            <p:cNvSpPr>
              <a:spLocks/>
            </p:cNvSpPr>
            <p:nvPr userDrawn="1"/>
          </p:nvSpPr>
          <p:spPr bwMode="auto">
            <a:xfrm>
              <a:off x="8166101" y="5330825"/>
              <a:ext cx="47625" cy="68263"/>
            </a:xfrm>
            <a:custGeom>
              <a:avLst/>
              <a:gdLst>
                <a:gd name="T0" fmla="*/ 47 w 100"/>
                <a:gd name="T1" fmla="*/ 26 h 138"/>
                <a:gd name="T2" fmla="*/ 37 w 100"/>
                <a:gd name="T3" fmla="*/ 30 h 138"/>
                <a:gd name="T4" fmla="*/ 33 w 100"/>
                <a:gd name="T5" fmla="*/ 38 h 138"/>
                <a:gd name="T6" fmla="*/ 37 w 100"/>
                <a:gd name="T7" fmla="*/ 48 h 138"/>
                <a:gd name="T8" fmla="*/ 47 w 100"/>
                <a:gd name="T9" fmla="*/ 55 h 138"/>
                <a:gd name="T10" fmla="*/ 60 w 100"/>
                <a:gd name="T11" fmla="*/ 58 h 138"/>
                <a:gd name="T12" fmla="*/ 73 w 100"/>
                <a:gd name="T13" fmla="*/ 63 h 138"/>
                <a:gd name="T14" fmla="*/ 86 w 100"/>
                <a:gd name="T15" fmla="*/ 70 h 138"/>
                <a:gd name="T16" fmla="*/ 96 w 100"/>
                <a:gd name="T17" fmla="*/ 81 h 138"/>
                <a:gd name="T18" fmla="*/ 100 w 100"/>
                <a:gd name="T19" fmla="*/ 97 h 138"/>
                <a:gd name="T20" fmla="*/ 86 w 100"/>
                <a:gd name="T21" fmla="*/ 126 h 138"/>
                <a:gd name="T22" fmla="*/ 50 w 100"/>
                <a:gd name="T23" fmla="*/ 138 h 138"/>
                <a:gd name="T24" fmla="*/ 13 w 100"/>
                <a:gd name="T25" fmla="*/ 127 h 138"/>
                <a:gd name="T26" fmla="*/ 0 w 100"/>
                <a:gd name="T27" fmla="*/ 96 h 138"/>
                <a:gd name="T28" fmla="*/ 35 w 100"/>
                <a:gd name="T29" fmla="*/ 96 h 138"/>
                <a:gd name="T30" fmla="*/ 51 w 100"/>
                <a:gd name="T31" fmla="*/ 112 h 138"/>
                <a:gd name="T32" fmla="*/ 62 w 100"/>
                <a:gd name="T33" fmla="*/ 108 h 138"/>
                <a:gd name="T34" fmla="*/ 66 w 100"/>
                <a:gd name="T35" fmla="*/ 98 h 138"/>
                <a:gd name="T36" fmla="*/ 62 w 100"/>
                <a:gd name="T37" fmla="*/ 90 h 138"/>
                <a:gd name="T38" fmla="*/ 52 w 100"/>
                <a:gd name="T39" fmla="*/ 83 h 138"/>
                <a:gd name="T40" fmla="*/ 40 w 100"/>
                <a:gd name="T41" fmla="*/ 80 h 138"/>
                <a:gd name="T42" fmla="*/ 26 w 100"/>
                <a:gd name="T43" fmla="*/ 75 h 138"/>
                <a:gd name="T44" fmla="*/ 13 w 100"/>
                <a:gd name="T45" fmla="*/ 68 h 138"/>
                <a:gd name="T46" fmla="*/ 3 w 100"/>
                <a:gd name="T47" fmla="*/ 57 h 138"/>
                <a:gd name="T48" fmla="*/ 0 w 100"/>
                <a:gd name="T49" fmla="*/ 41 h 138"/>
                <a:gd name="T50" fmla="*/ 13 w 100"/>
                <a:gd name="T51" fmla="*/ 11 h 138"/>
                <a:gd name="T52" fmla="*/ 48 w 100"/>
                <a:gd name="T53" fmla="*/ 0 h 138"/>
                <a:gd name="T54" fmla="*/ 83 w 100"/>
                <a:gd name="T55" fmla="*/ 10 h 138"/>
                <a:gd name="T56" fmla="*/ 97 w 100"/>
                <a:gd name="T57" fmla="*/ 41 h 138"/>
                <a:gd name="T58" fmla="*/ 62 w 100"/>
                <a:gd name="T59" fmla="*/ 41 h 138"/>
                <a:gd name="T60" fmla="*/ 57 w 100"/>
                <a:gd name="T61" fmla="*/ 30 h 138"/>
                <a:gd name="T62" fmla="*/ 47 w 100"/>
                <a:gd name="T63" fmla="*/ 2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38">
                  <a:moveTo>
                    <a:pt x="47" y="26"/>
                  </a:moveTo>
                  <a:cubicBezTo>
                    <a:pt x="43" y="26"/>
                    <a:pt x="40" y="27"/>
                    <a:pt x="37" y="30"/>
                  </a:cubicBezTo>
                  <a:cubicBezTo>
                    <a:pt x="35" y="32"/>
                    <a:pt x="33" y="35"/>
                    <a:pt x="33" y="38"/>
                  </a:cubicBezTo>
                  <a:cubicBezTo>
                    <a:pt x="33" y="42"/>
                    <a:pt x="35" y="46"/>
                    <a:pt x="37" y="48"/>
                  </a:cubicBezTo>
                  <a:cubicBezTo>
                    <a:pt x="40" y="51"/>
                    <a:pt x="42" y="53"/>
                    <a:pt x="47" y="55"/>
                  </a:cubicBezTo>
                  <a:cubicBezTo>
                    <a:pt x="51" y="56"/>
                    <a:pt x="56" y="57"/>
                    <a:pt x="60" y="58"/>
                  </a:cubicBezTo>
                  <a:cubicBezTo>
                    <a:pt x="65" y="60"/>
                    <a:pt x="70" y="61"/>
                    <a:pt x="73" y="63"/>
                  </a:cubicBezTo>
                  <a:cubicBezTo>
                    <a:pt x="78" y="65"/>
                    <a:pt x="82" y="67"/>
                    <a:pt x="86" y="70"/>
                  </a:cubicBezTo>
                  <a:cubicBezTo>
                    <a:pt x="90" y="72"/>
                    <a:pt x="93" y="76"/>
                    <a:pt x="96" y="81"/>
                  </a:cubicBezTo>
                  <a:cubicBezTo>
                    <a:pt x="98" y="86"/>
                    <a:pt x="100" y="91"/>
                    <a:pt x="100" y="97"/>
                  </a:cubicBezTo>
                  <a:cubicBezTo>
                    <a:pt x="100" y="108"/>
                    <a:pt x="95" y="118"/>
                    <a:pt x="86" y="126"/>
                  </a:cubicBezTo>
                  <a:cubicBezTo>
                    <a:pt x="77" y="133"/>
                    <a:pt x="65" y="138"/>
                    <a:pt x="50" y="138"/>
                  </a:cubicBezTo>
                  <a:cubicBezTo>
                    <a:pt x="35" y="138"/>
                    <a:pt x="22" y="135"/>
                    <a:pt x="13" y="127"/>
                  </a:cubicBezTo>
                  <a:cubicBezTo>
                    <a:pt x="5" y="120"/>
                    <a:pt x="0" y="110"/>
                    <a:pt x="0" y="96"/>
                  </a:cubicBezTo>
                  <a:lnTo>
                    <a:pt x="35" y="96"/>
                  </a:lnTo>
                  <a:cubicBezTo>
                    <a:pt x="36" y="107"/>
                    <a:pt x="41" y="112"/>
                    <a:pt x="51" y="112"/>
                  </a:cubicBezTo>
                  <a:cubicBezTo>
                    <a:pt x="56" y="112"/>
                    <a:pt x="60" y="111"/>
                    <a:pt x="62" y="108"/>
                  </a:cubicBezTo>
                  <a:cubicBezTo>
                    <a:pt x="65" y="106"/>
                    <a:pt x="66" y="103"/>
                    <a:pt x="66" y="98"/>
                  </a:cubicBezTo>
                  <a:cubicBezTo>
                    <a:pt x="66" y="95"/>
                    <a:pt x="65" y="91"/>
                    <a:pt x="62" y="90"/>
                  </a:cubicBezTo>
                  <a:cubicBezTo>
                    <a:pt x="60" y="87"/>
                    <a:pt x="57" y="86"/>
                    <a:pt x="52" y="83"/>
                  </a:cubicBezTo>
                  <a:cubicBezTo>
                    <a:pt x="48" y="82"/>
                    <a:pt x="43" y="81"/>
                    <a:pt x="40" y="80"/>
                  </a:cubicBezTo>
                  <a:cubicBezTo>
                    <a:pt x="35" y="78"/>
                    <a:pt x="30" y="77"/>
                    <a:pt x="26" y="75"/>
                  </a:cubicBezTo>
                  <a:cubicBezTo>
                    <a:pt x="21" y="73"/>
                    <a:pt x="17" y="71"/>
                    <a:pt x="13" y="68"/>
                  </a:cubicBezTo>
                  <a:cubicBezTo>
                    <a:pt x="10" y="66"/>
                    <a:pt x="6" y="62"/>
                    <a:pt x="3" y="57"/>
                  </a:cubicBezTo>
                  <a:cubicBezTo>
                    <a:pt x="1" y="52"/>
                    <a:pt x="0" y="47"/>
                    <a:pt x="0" y="41"/>
                  </a:cubicBezTo>
                  <a:cubicBezTo>
                    <a:pt x="0" y="28"/>
                    <a:pt x="5" y="18"/>
                    <a:pt x="13" y="11"/>
                  </a:cubicBezTo>
                  <a:cubicBezTo>
                    <a:pt x="22" y="3"/>
                    <a:pt x="35" y="0"/>
                    <a:pt x="48" y="0"/>
                  </a:cubicBezTo>
                  <a:cubicBezTo>
                    <a:pt x="63" y="0"/>
                    <a:pt x="75" y="3"/>
                    <a:pt x="83" y="10"/>
                  </a:cubicBezTo>
                  <a:cubicBezTo>
                    <a:pt x="92" y="16"/>
                    <a:pt x="97" y="26"/>
                    <a:pt x="97" y="41"/>
                  </a:cubicBezTo>
                  <a:lnTo>
                    <a:pt x="62" y="41"/>
                  </a:lnTo>
                  <a:cubicBezTo>
                    <a:pt x="62" y="36"/>
                    <a:pt x="60" y="32"/>
                    <a:pt x="57" y="30"/>
                  </a:cubicBezTo>
                  <a:cubicBezTo>
                    <a:pt x="55" y="27"/>
                    <a:pt x="51" y="26"/>
                    <a:pt x="47" y="26"/>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67" name="Freeform 447">
              <a:extLst>
                <a:ext uri="{FF2B5EF4-FFF2-40B4-BE49-F238E27FC236}">
                  <a16:creationId xmlns:a16="http://schemas.microsoft.com/office/drawing/2014/main" id="{EB663609-D0DD-4CBC-8CD2-949665767762}"/>
                </a:ext>
              </a:extLst>
            </p:cNvPr>
            <p:cNvSpPr>
              <a:spLocks noEditPoints="1"/>
            </p:cNvSpPr>
            <p:nvPr userDrawn="1"/>
          </p:nvSpPr>
          <p:spPr bwMode="auto">
            <a:xfrm>
              <a:off x="8220076" y="5332413"/>
              <a:ext cx="65088" cy="65088"/>
            </a:xfrm>
            <a:custGeom>
              <a:avLst/>
              <a:gdLst>
                <a:gd name="T0" fmla="*/ 98 w 133"/>
                <a:gd name="T1" fmla="*/ 134 h 134"/>
                <a:gd name="T2" fmla="*/ 90 w 133"/>
                <a:gd name="T3" fmla="*/ 111 h 134"/>
                <a:gd name="T4" fmla="*/ 43 w 133"/>
                <a:gd name="T5" fmla="*/ 111 h 134"/>
                <a:gd name="T6" fmla="*/ 35 w 133"/>
                <a:gd name="T7" fmla="*/ 134 h 134"/>
                <a:gd name="T8" fmla="*/ 0 w 133"/>
                <a:gd name="T9" fmla="*/ 134 h 134"/>
                <a:gd name="T10" fmla="*/ 46 w 133"/>
                <a:gd name="T11" fmla="*/ 0 h 134"/>
                <a:gd name="T12" fmla="*/ 86 w 133"/>
                <a:gd name="T13" fmla="*/ 0 h 134"/>
                <a:gd name="T14" fmla="*/ 133 w 133"/>
                <a:gd name="T15" fmla="*/ 134 h 134"/>
                <a:gd name="T16" fmla="*/ 98 w 133"/>
                <a:gd name="T17" fmla="*/ 134 h 134"/>
                <a:gd name="T18" fmla="*/ 50 w 133"/>
                <a:gd name="T19" fmla="*/ 86 h 134"/>
                <a:gd name="T20" fmla="*/ 83 w 133"/>
                <a:gd name="T21" fmla="*/ 86 h 134"/>
                <a:gd name="T22" fmla="*/ 66 w 133"/>
                <a:gd name="T23" fmla="*/ 39 h 134"/>
                <a:gd name="T24" fmla="*/ 50 w 133"/>
                <a:gd name="T25" fmla="*/ 8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4">
                  <a:moveTo>
                    <a:pt x="98" y="134"/>
                  </a:moveTo>
                  <a:lnTo>
                    <a:pt x="90" y="111"/>
                  </a:lnTo>
                  <a:lnTo>
                    <a:pt x="43" y="111"/>
                  </a:lnTo>
                  <a:lnTo>
                    <a:pt x="35" y="134"/>
                  </a:lnTo>
                  <a:lnTo>
                    <a:pt x="0" y="134"/>
                  </a:lnTo>
                  <a:lnTo>
                    <a:pt x="46" y="0"/>
                  </a:lnTo>
                  <a:lnTo>
                    <a:pt x="86" y="0"/>
                  </a:lnTo>
                  <a:lnTo>
                    <a:pt x="133" y="134"/>
                  </a:lnTo>
                  <a:lnTo>
                    <a:pt x="98" y="134"/>
                  </a:lnTo>
                  <a:close/>
                  <a:moveTo>
                    <a:pt x="50" y="86"/>
                  </a:moveTo>
                  <a:lnTo>
                    <a:pt x="83" y="86"/>
                  </a:lnTo>
                  <a:lnTo>
                    <a:pt x="66" y="39"/>
                  </a:lnTo>
                  <a:lnTo>
                    <a:pt x="50" y="8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68" name="Freeform 448">
              <a:extLst>
                <a:ext uri="{FF2B5EF4-FFF2-40B4-BE49-F238E27FC236}">
                  <a16:creationId xmlns:a16="http://schemas.microsoft.com/office/drawing/2014/main" id="{309501F3-959C-4005-A819-D56A59E112FC}"/>
                </a:ext>
              </a:extLst>
            </p:cNvPr>
            <p:cNvSpPr>
              <a:spLocks/>
            </p:cNvSpPr>
            <p:nvPr userDrawn="1"/>
          </p:nvSpPr>
          <p:spPr bwMode="auto">
            <a:xfrm>
              <a:off x="8293101" y="5332413"/>
              <a:ext cx="58738" cy="65088"/>
            </a:xfrm>
            <a:custGeom>
              <a:avLst/>
              <a:gdLst>
                <a:gd name="T0" fmla="*/ 87 w 120"/>
                <a:gd name="T1" fmla="*/ 0 h 134"/>
                <a:gd name="T2" fmla="*/ 120 w 120"/>
                <a:gd name="T3" fmla="*/ 0 h 134"/>
                <a:gd name="T4" fmla="*/ 120 w 120"/>
                <a:gd name="T5" fmla="*/ 134 h 134"/>
                <a:gd name="T6" fmla="*/ 87 w 120"/>
                <a:gd name="T7" fmla="*/ 134 h 134"/>
                <a:gd name="T8" fmla="*/ 32 w 120"/>
                <a:gd name="T9" fmla="*/ 49 h 134"/>
                <a:gd name="T10" fmla="*/ 32 w 120"/>
                <a:gd name="T11" fmla="*/ 134 h 134"/>
                <a:gd name="T12" fmla="*/ 0 w 120"/>
                <a:gd name="T13" fmla="*/ 134 h 134"/>
                <a:gd name="T14" fmla="*/ 0 w 120"/>
                <a:gd name="T15" fmla="*/ 0 h 134"/>
                <a:gd name="T16" fmla="*/ 32 w 120"/>
                <a:gd name="T17" fmla="*/ 0 h 134"/>
                <a:gd name="T18" fmla="*/ 87 w 120"/>
                <a:gd name="T19" fmla="*/ 85 h 134"/>
                <a:gd name="T20" fmla="*/ 87 w 120"/>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34">
                  <a:moveTo>
                    <a:pt x="87" y="0"/>
                  </a:moveTo>
                  <a:lnTo>
                    <a:pt x="120" y="0"/>
                  </a:lnTo>
                  <a:lnTo>
                    <a:pt x="120" y="134"/>
                  </a:lnTo>
                  <a:lnTo>
                    <a:pt x="87" y="134"/>
                  </a:lnTo>
                  <a:lnTo>
                    <a:pt x="32" y="49"/>
                  </a:lnTo>
                  <a:lnTo>
                    <a:pt x="32" y="134"/>
                  </a:lnTo>
                  <a:lnTo>
                    <a:pt x="0" y="134"/>
                  </a:lnTo>
                  <a:lnTo>
                    <a:pt x="0" y="0"/>
                  </a:lnTo>
                  <a:lnTo>
                    <a:pt x="32" y="0"/>
                  </a:lnTo>
                  <a:lnTo>
                    <a:pt x="87" y="85"/>
                  </a:lnTo>
                  <a:lnTo>
                    <a:pt x="8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69" name="Freeform 449">
              <a:extLst>
                <a:ext uri="{FF2B5EF4-FFF2-40B4-BE49-F238E27FC236}">
                  <a16:creationId xmlns:a16="http://schemas.microsoft.com/office/drawing/2014/main" id="{A826EECE-0830-4B54-97F8-DA01A2746B9B}"/>
                </a:ext>
              </a:extLst>
            </p:cNvPr>
            <p:cNvSpPr>
              <a:spLocks/>
            </p:cNvSpPr>
            <p:nvPr userDrawn="1"/>
          </p:nvSpPr>
          <p:spPr bwMode="auto">
            <a:xfrm>
              <a:off x="8361364" y="5332413"/>
              <a:ext cx="50800" cy="65088"/>
            </a:xfrm>
            <a:custGeom>
              <a:avLst/>
              <a:gdLst>
                <a:gd name="T0" fmla="*/ 0 w 105"/>
                <a:gd name="T1" fmla="*/ 25 h 134"/>
                <a:gd name="T2" fmla="*/ 0 w 105"/>
                <a:gd name="T3" fmla="*/ 0 h 134"/>
                <a:gd name="T4" fmla="*/ 105 w 105"/>
                <a:gd name="T5" fmla="*/ 0 h 134"/>
                <a:gd name="T6" fmla="*/ 105 w 105"/>
                <a:gd name="T7" fmla="*/ 25 h 134"/>
                <a:gd name="T8" fmla="*/ 68 w 105"/>
                <a:gd name="T9" fmla="*/ 25 h 134"/>
                <a:gd name="T10" fmla="*/ 68 w 105"/>
                <a:gd name="T11" fmla="*/ 134 h 134"/>
                <a:gd name="T12" fmla="*/ 36 w 105"/>
                <a:gd name="T13" fmla="*/ 134 h 134"/>
                <a:gd name="T14" fmla="*/ 36 w 105"/>
                <a:gd name="T15" fmla="*/ 25 h 134"/>
                <a:gd name="T16" fmla="*/ 0 w 105"/>
                <a:gd name="T17" fmla="*/ 2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34">
                  <a:moveTo>
                    <a:pt x="0" y="25"/>
                  </a:moveTo>
                  <a:lnTo>
                    <a:pt x="0" y="0"/>
                  </a:lnTo>
                  <a:lnTo>
                    <a:pt x="105" y="0"/>
                  </a:lnTo>
                  <a:lnTo>
                    <a:pt x="105" y="25"/>
                  </a:lnTo>
                  <a:lnTo>
                    <a:pt x="68" y="25"/>
                  </a:lnTo>
                  <a:lnTo>
                    <a:pt x="68" y="134"/>
                  </a:lnTo>
                  <a:lnTo>
                    <a:pt x="36" y="134"/>
                  </a:lnTo>
                  <a:lnTo>
                    <a:pt x="36" y="25"/>
                  </a:lnTo>
                  <a:lnTo>
                    <a:pt x="0" y="2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70" name="Freeform 450">
              <a:extLst>
                <a:ext uri="{FF2B5EF4-FFF2-40B4-BE49-F238E27FC236}">
                  <a16:creationId xmlns:a16="http://schemas.microsoft.com/office/drawing/2014/main" id="{43920720-58D2-4AC7-9035-368BFB1894D9}"/>
                </a:ext>
              </a:extLst>
            </p:cNvPr>
            <p:cNvSpPr>
              <a:spLocks noEditPoints="1"/>
            </p:cNvSpPr>
            <p:nvPr userDrawn="1"/>
          </p:nvSpPr>
          <p:spPr bwMode="auto">
            <a:xfrm>
              <a:off x="8421689" y="5307013"/>
              <a:ext cx="39688" cy="90488"/>
            </a:xfrm>
            <a:custGeom>
              <a:avLst/>
              <a:gdLst>
                <a:gd name="T0" fmla="*/ 81 w 81"/>
                <a:gd name="T1" fmla="*/ 52 h 186"/>
                <a:gd name="T2" fmla="*/ 81 w 81"/>
                <a:gd name="T3" fmla="*/ 77 h 186"/>
                <a:gd name="T4" fmla="*/ 32 w 81"/>
                <a:gd name="T5" fmla="*/ 77 h 186"/>
                <a:gd name="T6" fmla="*/ 32 w 81"/>
                <a:gd name="T7" fmla="*/ 106 h 186"/>
                <a:gd name="T8" fmla="*/ 75 w 81"/>
                <a:gd name="T9" fmla="*/ 106 h 186"/>
                <a:gd name="T10" fmla="*/ 75 w 81"/>
                <a:gd name="T11" fmla="*/ 131 h 186"/>
                <a:gd name="T12" fmla="*/ 32 w 81"/>
                <a:gd name="T13" fmla="*/ 131 h 186"/>
                <a:gd name="T14" fmla="*/ 32 w 81"/>
                <a:gd name="T15" fmla="*/ 161 h 186"/>
                <a:gd name="T16" fmla="*/ 81 w 81"/>
                <a:gd name="T17" fmla="*/ 161 h 186"/>
                <a:gd name="T18" fmla="*/ 81 w 81"/>
                <a:gd name="T19" fmla="*/ 186 h 186"/>
                <a:gd name="T20" fmla="*/ 0 w 81"/>
                <a:gd name="T21" fmla="*/ 186 h 186"/>
                <a:gd name="T22" fmla="*/ 0 w 81"/>
                <a:gd name="T23" fmla="*/ 52 h 186"/>
                <a:gd name="T24" fmla="*/ 81 w 81"/>
                <a:gd name="T25" fmla="*/ 52 h 186"/>
                <a:gd name="T26" fmla="*/ 16 w 81"/>
                <a:gd name="T27" fmla="*/ 22 h 186"/>
                <a:gd name="T28" fmla="*/ 62 w 81"/>
                <a:gd name="T29" fmla="*/ 0 h 186"/>
                <a:gd name="T30" fmla="*/ 62 w 81"/>
                <a:gd name="T31" fmla="*/ 25 h 186"/>
                <a:gd name="T32" fmla="*/ 16 w 81"/>
                <a:gd name="T33" fmla="*/ 43 h 186"/>
                <a:gd name="T34" fmla="*/ 16 w 81"/>
                <a:gd name="T35" fmla="*/ 2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186">
                  <a:moveTo>
                    <a:pt x="81" y="52"/>
                  </a:moveTo>
                  <a:lnTo>
                    <a:pt x="81" y="77"/>
                  </a:lnTo>
                  <a:lnTo>
                    <a:pt x="32" y="77"/>
                  </a:lnTo>
                  <a:lnTo>
                    <a:pt x="32" y="106"/>
                  </a:lnTo>
                  <a:lnTo>
                    <a:pt x="75" y="106"/>
                  </a:lnTo>
                  <a:lnTo>
                    <a:pt x="75" y="131"/>
                  </a:lnTo>
                  <a:lnTo>
                    <a:pt x="32" y="131"/>
                  </a:lnTo>
                  <a:lnTo>
                    <a:pt x="32" y="161"/>
                  </a:lnTo>
                  <a:lnTo>
                    <a:pt x="81" y="161"/>
                  </a:lnTo>
                  <a:lnTo>
                    <a:pt x="81" y="186"/>
                  </a:lnTo>
                  <a:lnTo>
                    <a:pt x="0" y="186"/>
                  </a:lnTo>
                  <a:lnTo>
                    <a:pt x="0" y="52"/>
                  </a:lnTo>
                  <a:lnTo>
                    <a:pt x="81" y="52"/>
                  </a:lnTo>
                  <a:close/>
                  <a:moveTo>
                    <a:pt x="16" y="22"/>
                  </a:moveTo>
                  <a:lnTo>
                    <a:pt x="62" y="0"/>
                  </a:lnTo>
                  <a:lnTo>
                    <a:pt x="62" y="25"/>
                  </a:lnTo>
                  <a:lnTo>
                    <a:pt x="16" y="43"/>
                  </a:lnTo>
                  <a:lnTo>
                    <a:pt x="16" y="2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71" name="Freeform 451">
              <a:extLst>
                <a:ext uri="{FF2B5EF4-FFF2-40B4-BE49-F238E27FC236}">
                  <a16:creationId xmlns:a16="http://schemas.microsoft.com/office/drawing/2014/main" id="{210659A8-77D7-4358-A94E-3D24F791975B}"/>
                </a:ext>
              </a:extLst>
            </p:cNvPr>
            <p:cNvSpPr>
              <a:spLocks/>
            </p:cNvSpPr>
            <p:nvPr userDrawn="1"/>
          </p:nvSpPr>
          <p:spPr bwMode="auto">
            <a:xfrm>
              <a:off x="8016876" y="5449888"/>
              <a:ext cx="30163" cy="41275"/>
            </a:xfrm>
            <a:custGeom>
              <a:avLst/>
              <a:gdLst>
                <a:gd name="T0" fmla="*/ 52 w 62"/>
                <a:gd name="T1" fmla="*/ 54 h 84"/>
                <a:gd name="T2" fmla="*/ 47 w 62"/>
                <a:gd name="T3" fmla="*/ 69 h 84"/>
                <a:gd name="T4" fmla="*/ 32 w 62"/>
                <a:gd name="T5" fmla="*/ 74 h 84"/>
                <a:gd name="T6" fmla="*/ 17 w 62"/>
                <a:gd name="T7" fmla="*/ 69 h 84"/>
                <a:gd name="T8" fmla="*/ 12 w 62"/>
                <a:gd name="T9" fmla="*/ 54 h 84"/>
                <a:gd name="T10" fmla="*/ 12 w 62"/>
                <a:gd name="T11" fmla="*/ 0 h 84"/>
                <a:gd name="T12" fmla="*/ 0 w 62"/>
                <a:gd name="T13" fmla="*/ 0 h 84"/>
                <a:gd name="T14" fmla="*/ 0 w 62"/>
                <a:gd name="T15" fmla="*/ 54 h 84"/>
                <a:gd name="T16" fmla="*/ 8 w 62"/>
                <a:gd name="T17" fmla="*/ 77 h 84"/>
                <a:gd name="T18" fmla="*/ 31 w 62"/>
                <a:gd name="T19" fmla="*/ 84 h 84"/>
                <a:gd name="T20" fmla="*/ 53 w 62"/>
                <a:gd name="T21" fmla="*/ 77 h 84"/>
                <a:gd name="T22" fmla="*/ 62 w 62"/>
                <a:gd name="T23" fmla="*/ 54 h 84"/>
                <a:gd name="T24" fmla="*/ 62 w 62"/>
                <a:gd name="T25" fmla="*/ 0 h 84"/>
                <a:gd name="T26" fmla="*/ 52 w 62"/>
                <a:gd name="T27" fmla="*/ 0 h 84"/>
                <a:gd name="T28" fmla="*/ 52 w 62"/>
                <a:gd name="T29"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84">
                  <a:moveTo>
                    <a:pt x="52" y="54"/>
                  </a:moveTo>
                  <a:cubicBezTo>
                    <a:pt x="52" y="60"/>
                    <a:pt x="51" y="67"/>
                    <a:pt x="47" y="69"/>
                  </a:cubicBezTo>
                  <a:cubicBezTo>
                    <a:pt x="43" y="73"/>
                    <a:pt x="38" y="74"/>
                    <a:pt x="32" y="74"/>
                  </a:cubicBezTo>
                  <a:cubicBezTo>
                    <a:pt x="26" y="74"/>
                    <a:pt x="21" y="73"/>
                    <a:pt x="17" y="69"/>
                  </a:cubicBezTo>
                  <a:cubicBezTo>
                    <a:pt x="13" y="65"/>
                    <a:pt x="12" y="60"/>
                    <a:pt x="12" y="54"/>
                  </a:cubicBezTo>
                  <a:lnTo>
                    <a:pt x="12" y="0"/>
                  </a:lnTo>
                  <a:lnTo>
                    <a:pt x="0" y="0"/>
                  </a:lnTo>
                  <a:lnTo>
                    <a:pt x="0" y="54"/>
                  </a:lnTo>
                  <a:cubicBezTo>
                    <a:pt x="0" y="64"/>
                    <a:pt x="2" y="72"/>
                    <a:pt x="8" y="77"/>
                  </a:cubicBezTo>
                  <a:cubicBezTo>
                    <a:pt x="15" y="82"/>
                    <a:pt x="22" y="84"/>
                    <a:pt x="31" y="84"/>
                  </a:cubicBezTo>
                  <a:cubicBezTo>
                    <a:pt x="40" y="84"/>
                    <a:pt x="47" y="82"/>
                    <a:pt x="53" y="77"/>
                  </a:cubicBezTo>
                  <a:cubicBezTo>
                    <a:pt x="60" y="72"/>
                    <a:pt x="62" y="64"/>
                    <a:pt x="62" y="54"/>
                  </a:cubicBezTo>
                  <a:lnTo>
                    <a:pt x="62" y="0"/>
                  </a:lnTo>
                  <a:lnTo>
                    <a:pt x="52" y="0"/>
                  </a:lnTo>
                  <a:lnTo>
                    <a:pt x="52" y="5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72" name="Freeform 452">
              <a:extLst>
                <a:ext uri="{FF2B5EF4-FFF2-40B4-BE49-F238E27FC236}">
                  <a16:creationId xmlns:a16="http://schemas.microsoft.com/office/drawing/2014/main" id="{A01634DC-9360-4CA3-AB55-AD6D268EF4CB}"/>
                </a:ext>
              </a:extLst>
            </p:cNvPr>
            <p:cNvSpPr>
              <a:spLocks/>
            </p:cNvSpPr>
            <p:nvPr userDrawn="1"/>
          </p:nvSpPr>
          <p:spPr bwMode="auto">
            <a:xfrm>
              <a:off x="8056564" y="5449888"/>
              <a:ext cx="33338" cy="41275"/>
            </a:xfrm>
            <a:custGeom>
              <a:avLst/>
              <a:gdLst>
                <a:gd name="T0" fmla="*/ 12 w 67"/>
                <a:gd name="T1" fmla="*/ 83 h 83"/>
                <a:gd name="T2" fmla="*/ 12 w 67"/>
                <a:gd name="T3" fmla="*/ 18 h 83"/>
                <a:gd name="T4" fmla="*/ 55 w 67"/>
                <a:gd name="T5" fmla="*/ 83 h 83"/>
                <a:gd name="T6" fmla="*/ 67 w 67"/>
                <a:gd name="T7" fmla="*/ 83 h 83"/>
                <a:gd name="T8" fmla="*/ 67 w 67"/>
                <a:gd name="T9" fmla="*/ 0 h 83"/>
                <a:gd name="T10" fmla="*/ 55 w 67"/>
                <a:gd name="T11" fmla="*/ 0 h 83"/>
                <a:gd name="T12" fmla="*/ 55 w 67"/>
                <a:gd name="T13" fmla="*/ 67 h 83"/>
                <a:gd name="T14" fmla="*/ 12 w 67"/>
                <a:gd name="T15" fmla="*/ 0 h 83"/>
                <a:gd name="T16" fmla="*/ 0 w 67"/>
                <a:gd name="T17" fmla="*/ 0 h 83"/>
                <a:gd name="T18" fmla="*/ 0 w 67"/>
                <a:gd name="T19" fmla="*/ 83 h 83"/>
                <a:gd name="T20" fmla="*/ 12 w 67"/>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83">
                  <a:moveTo>
                    <a:pt x="12" y="83"/>
                  </a:moveTo>
                  <a:lnTo>
                    <a:pt x="12" y="18"/>
                  </a:lnTo>
                  <a:lnTo>
                    <a:pt x="55" y="83"/>
                  </a:lnTo>
                  <a:lnTo>
                    <a:pt x="67" y="83"/>
                  </a:lnTo>
                  <a:lnTo>
                    <a:pt x="67" y="0"/>
                  </a:lnTo>
                  <a:lnTo>
                    <a:pt x="55" y="0"/>
                  </a:lnTo>
                  <a:lnTo>
                    <a:pt x="55" y="67"/>
                  </a:lnTo>
                  <a:lnTo>
                    <a:pt x="12" y="0"/>
                  </a:lnTo>
                  <a:lnTo>
                    <a:pt x="0" y="0"/>
                  </a:lnTo>
                  <a:lnTo>
                    <a:pt x="0" y="83"/>
                  </a:lnTo>
                  <a:lnTo>
                    <a:pt x="12" y="8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73" name="Rectangle 72">
              <a:extLst>
                <a:ext uri="{FF2B5EF4-FFF2-40B4-BE49-F238E27FC236}">
                  <a16:creationId xmlns:a16="http://schemas.microsoft.com/office/drawing/2014/main" id="{468B1406-A05F-4408-83DD-95CC742361CD}"/>
                </a:ext>
              </a:extLst>
            </p:cNvPr>
            <p:cNvSpPr>
              <a:spLocks noChangeArrowheads="1"/>
            </p:cNvSpPr>
            <p:nvPr userDrawn="1"/>
          </p:nvSpPr>
          <p:spPr bwMode="auto">
            <a:xfrm>
              <a:off x="8099426" y="5449888"/>
              <a:ext cx="6350" cy="4127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74" name="Freeform 454">
              <a:extLst>
                <a:ext uri="{FF2B5EF4-FFF2-40B4-BE49-F238E27FC236}">
                  <a16:creationId xmlns:a16="http://schemas.microsoft.com/office/drawing/2014/main" id="{725F1A7F-923A-47F2-92C5-E07A14C787B0}"/>
                </a:ext>
              </a:extLst>
            </p:cNvPr>
            <p:cNvSpPr>
              <a:spLocks/>
            </p:cNvSpPr>
            <p:nvPr userDrawn="1"/>
          </p:nvSpPr>
          <p:spPr bwMode="auto">
            <a:xfrm>
              <a:off x="8112126" y="5449888"/>
              <a:ext cx="36513" cy="41275"/>
            </a:xfrm>
            <a:custGeom>
              <a:avLst/>
              <a:gdLst>
                <a:gd name="T0" fmla="*/ 42 w 75"/>
                <a:gd name="T1" fmla="*/ 83 h 83"/>
                <a:gd name="T2" fmla="*/ 75 w 75"/>
                <a:gd name="T3" fmla="*/ 0 h 83"/>
                <a:gd name="T4" fmla="*/ 64 w 75"/>
                <a:gd name="T5" fmla="*/ 0 h 83"/>
                <a:gd name="T6" fmla="*/ 37 w 75"/>
                <a:gd name="T7" fmla="*/ 72 h 83"/>
                <a:gd name="T8" fmla="*/ 11 w 75"/>
                <a:gd name="T9" fmla="*/ 0 h 83"/>
                <a:gd name="T10" fmla="*/ 0 w 75"/>
                <a:gd name="T11" fmla="*/ 0 h 83"/>
                <a:gd name="T12" fmla="*/ 31 w 75"/>
                <a:gd name="T13" fmla="*/ 83 h 83"/>
                <a:gd name="T14" fmla="*/ 42 w 75"/>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83">
                  <a:moveTo>
                    <a:pt x="42" y="83"/>
                  </a:moveTo>
                  <a:lnTo>
                    <a:pt x="75" y="0"/>
                  </a:lnTo>
                  <a:lnTo>
                    <a:pt x="64" y="0"/>
                  </a:lnTo>
                  <a:lnTo>
                    <a:pt x="37" y="72"/>
                  </a:lnTo>
                  <a:lnTo>
                    <a:pt x="11" y="0"/>
                  </a:lnTo>
                  <a:lnTo>
                    <a:pt x="0" y="0"/>
                  </a:lnTo>
                  <a:lnTo>
                    <a:pt x="31" y="83"/>
                  </a:lnTo>
                  <a:lnTo>
                    <a:pt x="42" y="8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75" name="Freeform 455">
              <a:extLst>
                <a:ext uri="{FF2B5EF4-FFF2-40B4-BE49-F238E27FC236}">
                  <a16:creationId xmlns:a16="http://schemas.microsoft.com/office/drawing/2014/main" id="{136A68C1-F260-4E18-A4DB-26B520EA9947}"/>
                </a:ext>
              </a:extLst>
            </p:cNvPr>
            <p:cNvSpPr>
              <a:spLocks/>
            </p:cNvSpPr>
            <p:nvPr userDrawn="1"/>
          </p:nvSpPr>
          <p:spPr bwMode="auto">
            <a:xfrm>
              <a:off x="8154989" y="5449888"/>
              <a:ext cx="22225" cy="41275"/>
            </a:xfrm>
            <a:custGeom>
              <a:avLst/>
              <a:gdLst>
                <a:gd name="T0" fmla="*/ 11 w 43"/>
                <a:gd name="T1" fmla="*/ 45 h 83"/>
                <a:gd name="T2" fmla="*/ 40 w 43"/>
                <a:gd name="T3" fmla="*/ 45 h 83"/>
                <a:gd name="T4" fmla="*/ 40 w 43"/>
                <a:gd name="T5" fmla="*/ 38 h 83"/>
                <a:gd name="T6" fmla="*/ 11 w 43"/>
                <a:gd name="T7" fmla="*/ 38 h 83"/>
                <a:gd name="T8" fmla="*/ 11 w 43"/>
                <a:gd name="T9" fmla="*/ 9 h 83"/>
                <a:gd name="T10" fmla="*/ 43 w 43"/>
                <a:gd name="T11" fmla="*/ 9 h 83"/>
                <a:gd name="T12" fmla="*/ 43 w 43"/>
                <a:gd name="T13" fmla="*/ 0 h 83"/>
                <a:gd name="T14" fmla="*/ 0 w 43"/>
                <a:gd name="T15" fmla="*/ 0 h 83"/>
                <a:gd name="T16" fmla="*/ 0 w 43"/>
                <a:gd name="T17" fmla="*/ 83 h 83"/>
                <a:gd name="T18" fmla="*/ 43 w 43"/>
                <a:gd name="T19" fmla="*/ 83 h 83"/>
                <a:gd name="T20" fmla="*/ 43 w 43"/>
                <a:gd name="T21" fmla="*/ 74 h 83"/>
                <a:gd name="T22" fmla="*/ 11 w 43"/>
                <a:gd name="T23" fmla="*/ 74 h 83"/>
                <a:gd name="T24" fmla="*/ 11 w 43"/>
                <a:gd name="T25"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83">
                  <a:moveTo>
                    <a:pt x="11" y="45"/>
                  </a:moveTo>
                  <a:lnTo>
                    <a:pt x="40" y="45"/>
                  </a:lnTo>
                  <a:lnTo>
                    <a:pt x="40" y="38"/>
                  </a:lnTo>
                  <a:lnTo>
                    <a:pt x="11" y="38"/>
                  </a:lnTo>
                  <a:lnTo>
                    <a:pt x="11" y="9"/>
                  </a:lnTo>
                  <a:lnTo>
                    <a:pt x="43" y="9"/>
                  </a:lnTo>
                  <a:lnTo>
                    <a:pt x="43" y="0"/>
                  </a:lnTo>
                  <a:lnTo>
                    <a:pt x="0" y="0"/>
                  </a:lnTo>
                  <a:lnTo>
                    <a:pt x="0" y="83"/>
                  </a:lnTo>
                  <a:lnTo>
                    <a:pt x="43" y="83"/>
                  </a:lnTo>
                  <a:lnTo>
                    <a:pt x="43" y="74"/>
                  </a:lnTo>
                  <a:lnTo>
                    <a:pt x="11" y="74"/>
                  </a:lnTo>
                  <a:lnTo>
                    <a:pt x="11" y="4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76" name="Freeform 456">
              <a:extLst>
                <a:ext uri="{FF2B5EF4-FFF2-40B4-BE49-F238E27FC236}">
                  <a16:creationId xmlns:a16="http://schemas.microsoft.com/office/drawing/2014/main" id="{D12776C2-C425-440F-9162-00061F1B2CB9}"/>
                </a:ext>
              </a:extLst>
            </p:cNvPr>
            <p:cNvSpPr>
              <a:spLocks noEditPoints="1"/>
            </p:cNvSpPr>
            <p:nvPr userDrawn="1"/>
          </p:nvSpPr>
          <p:spPr bwMode="auto">
            <a:xfrm>
              <a:off x="8185151" y="5451475"/>
              <a:ext cx="28575" cy="39688"/>
            </a:xfrm>
            <a:custGeom>
              <a:avLst/>
              <a:gdLst>
                <a:gd name="T0" fmla="*/ 51 w 57"/>
                <a:gd name="T1" fmla="*/ 38 h 82"/>
                <a:gd name="T2" fmla="*/ 56 w 57"/>
                <a:gd name="T3" fmla="*/ 22 h 82"/>
                <a:gd name="T4" fmla="*/ 48 w 57"/>
                <a:gd name="T5" fmla="*/ 6 h 82"/>
                <a:gd name="T6" fmla="*/ 27 w 57"/>
                <a:gd name="T7" fmla="*/ 0 h 82"/>
                <a:gd name="T8" fmla="*/ 0 w 57"/>
                <a:gd name="T9" fmla="*/ 0 h 82"/>
                <a:gd name="T10" fmla="*/ 0 w 57"/>
                <a:gd name="T11" fmla="*/ 82 h 82"/>
                <a:gd name="T12" fmla="*/ 11 w 57"/>
                <a:gd name="T13" fmla="*/ 82 h 82"/>
                <a:gd name="T14" fmla="*/ 11 w 57"/>
                <a:gd name="T15" fmla="*/ 48 h 82"/>
                <a:gd name="T16" fmla="*/ 22 w 57"/>
                <a:gd name="T17" fmla="*/ 48 h 82"/>
                <a:gd name="T18" fmla="*/ 43 w 57"/>
                <a:gd name="T19" fmla="*/ 82 h 82"/>
                <a:gd name="T20" fmla="*/ 57 w 57"/>
                <a:gd name="T21" fmla="*/ 82 h 82"/>
                <a:gd name="T22" fmla="*/ 35 w 57"/>
                <a:gd name="T23" fmla="*/ 47 h 82"/>
                <a:gd name="T24" fmla="*/ 51 w 57"/>
                <a:gd name="T25" fmla="*/ 38 h 82"/>
                <a:gd name="T26" fmla="*/ 12 w 57"/>
                <a:gd name="T27" fmla="*/ 38 h 82"/>
                <a:gd name="T28" fmla="*/ 12 w 57"/>
                <a:gd name="T29" fmla="*/ 7 h 82"/>
                <a:gd name="T30" fmla="*/ 28 w 57"/>
                <a:gd name="T31" fmla="*/ 7 h 82"/>
                <a:gd name="T32" fmla="*/ 46 w 57"/>
                <a:gd name="T33" fmla="*/ 23 h 82"/>
                <a:gd name="T34" fmla="*/ 42 w 57"/>
                <a:gd name="T35" fmla="*/ 35 h 82"/>
                <a:gd name="T36" fmla="*/ 28 w 57"/>
                <a:gd name="T37" fmla="*/ 38 h 82"/>
                <a:gd name="T38" fmla="*/ 12 w 57"/>
                <a:gd name="T39" fmla="*/ 3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82">
                  <a:moveTo>
                    <a:pt x="51" y="38"/>
                  </a:moveTo>
                  <a:cubicBezTo>
                    <a:pt x="55" y="33"/>
                    <a:pt x="56" y="28"/>
                    <a:pt x="56" y="22"/>
                  </a:cubicBezTo>
                  <a:cubicBezTo>
                    <a:pt x="56" y="16"/>
                    <a:pt x="53" y="10"/>
                    <a:pt x="48" y="6"/>
                  </a:cubicBezTo>
                  <a:cubicBezTo>
                    <a:pt x="43" y="1"/>
                    <a:pt x="36" y="0"/>
                    <a:pt x="27" y="0"/>
                  </a:cubicBezTo>
                  <a:lnTo>
                    <a:pt x="0" y="0"/>
                  </a:lnTo>
                  <a:lnTo>
                    <a:pt x="0" y="82"/>
                  </a:lnTo>
                  <a:lnTo>
                    <a:pt x="11" y="82"/>
                  </a:lnTo>
                  <a:lnTo>
                    <a:pt x="11" y="48"/>
                  </a:lnTo>
                  <a:lnTo>
                    <a:pt x="22" y="48"/>
                  </a:lnTo>
                  <a:lnTo>
                    <a:pt x="43" y="82"/>
                  </a:lnTo>
                  <a:lnTo>
                    <a:pt x="57" y="82"/>
                  </a:lnTo>
                  <a:lnTo>
                    <a:pt x="35" y="47"/>
                  </a:lnTo>
                  <a:cubicBezTo>
                    <a:pt x="42" y="46"/>
                    <a:pt x="47" y="43"/>
                    <a:pt x="51" y="38"/>
                  </a:cubicBezTo>
                  <a:close/>
                  <a:moveTo>
                    <a:pt x="12" y="38"/>
                  </a:moveTo>
                  <a:lnTo>
                    <a:pt x="12" y="7"/>
                  </a:lnTo>
                  <a:lnTo>
                    <a:pt x="28" y="7"/>
                  </a:lnTo>
                  <a:cubicBezTo>
                    <a:pt x="40" y="7"/>
                    <a:pt x="46" y="12"/>
                    <a:pt x="46" y="23"/>
                  </a:cubicBezTo>
                  <a:cubicBezTo>
                    <a:pt x="46" y="28"/>
                    <a:pt x="45" y="32"/>
                    <a:pt x="42" y="35"/>
                  </a:cubicBezTo>
                  <a:cubicBezTo>
                    <a:pt x="40" y="37"/>
                    <a:pt x="35" y="38"/>
                    <a:pt x="28" y="38"/>
                  </a:cubicBezTo>
                  <a:lnTo>
                    <a:pt x="12" y="3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77" name="Freeform 457">
              <a:extLst>
                <a:ext uri="{FF2B5EF4-FFF2-40B4-BE49-F238E27FC236}">
                  <a16:creationId xmlns:a16="http://schemas.microsoft.com/office/drawing/2014/main" id="{F67C8C14-7625-4A52-8CF7-90CDCF23CFFF}"/>
                </a:ext>
              </a:extLst>
            </p:cNvPr>
            <p:cNvSpPr>
              <a:spLocks/>
            </p:cNvSpPr>
            <p:nvPr userDrawn="1"/>
          </p:nvSpPr>
          <p:spPr bwMode="auto">
            <a:xfrm>
              <a:off x="8220076" y="5449888"/>
              <a:ext cx="26988" cy="42863"/>
            </a:xfrm>
            <a:custGeom>
              <a:avLst/>
              <a:gdLst>
                <a:gd name="T0" fmla="*/ 48 w 56"/>
                <a:gd name="T1" fmla="*/ 43 h 87"/>
                <a:gd name="T2" fmla="*/ 39 w 56"/>
                <a:gd name="T3" fmla="*/ 39 h 87"/>
                <a:gd name="T4" fmla="*/ 29 w 56"/>
                <a:gd name="T5" fmla="*/ 37 h 87"/>
                <a:gd name="T6" fmla="*/ 20 w 56"/>
                <a:gd name="T7" fmla="*/ 34 h 87"/>
                <a:gd name="T8" fmla="*/ 14 w 56"/>
                <a:gd name="T9" fmla="*/ 29 h 87"/>
                <a:gd name="T10" fmla="*/ 11 w 56"/>
                <a:gd name="T11" fmla="*/ 22 h 87"/>
                <a:gd name="T12" fmla="*/ 16 w 56"/>
                <a:gd name="T13" fmla="*/ 12 h 87"/>
                <a:gd name="T14" fmla="*/ 28 w 56"/>
                <a:gd name="T15" fmla="*/ 8 h 87"/>
                <a:gd name="T16" fmla="*/ 39 w 56"/>
                <a:gd name="T17" fmla="*/ 12 h 87"/>
                <a:gd name="T18" fmla="*/ 44 w 56"/>
                <a:gd name="T19" fmla="*/ 20 h 87"/>
                <a:gd name="T20" fmla="*/ 56 w 56"/>
                <a:gd name="T21" fmla="*/ 20 h 87"/>
                <a:gd name="T22" fmla="*/ 48 w 56"/>
                <a:gd name="T23" fmla="*/ 5 h 87"/>
                <a:gd name="T24" fmla="*/ 29 w 56"/>
                <a:gd name="T25" fmla="*/ 0 h 87"/>
                <a:gd name="T26" fmla="*/ 9 w 56"/>
                <a:gd name="T27" fmla="*/ 7 h 87"/>
                <a:gd name="T28" fmla="*/ 1 w 56"/>
                <a:gd name="T29" fmla="*/ 24 h 87"/>
                <a:gd name="T30" fmla="*/ 4 w 56"/>
                <a:gd name="T31" fmla="*/ 35 h 87"/>
                <a:gd name="T32" fmla="*/ 10 w 56"/>
                <a:gd name="T33" fmla="*/ 42 h 87"/>
                <a:gd name="T34" fmla="*/ 19 w 56"/>
                <a:gd name="T35" fmla="*/ 45 h 87"/>
                <a:gd name="T36" fmla="*/ 29 w 56"/>
                <a:gd name="T37" fmla="*/ 48 h 87"/>
                <a:gd name="T38" fmla="*/ 38 w 56"/>
                <a:gd name="T39" fmla="*/ 50 h 87"/>
                <a:gd name="T40" fmla="*/ 44 w 56"/>
                <a:gd name="T41" fmla="*/ 54 h 87"/>
                <a:gd name="T42" fmla="*/ 46 w 56"/>
                <a:gd name="T43" fmla="*/ 63 h 87"/>
                <a:gd name="T44" fmla="*/ 41 w 56"/>
                <a:gd name="T45" fmla="*/ 73 h 87"/>
                <a:gd name="T46" fmla="*/ 29 w 56"/>
                <a:gd name="T47" fmla="*/ 77 h 87"/>
                <a:gd name="T48" fmla="*/ 16 w 56"/>
                <a:gd name="T49" fmla="*/ 73 h 87"/>
                <a:gd name="T50" fmla="*/ 11 w 56"/>
                <a:gd name="T51" fmla="*/ 64 h 87"/>
                <a:gd name="T52" fmla="*/ 0 w 56"/>
                <a:gd name="T53" fmla="*/ 64 h 87"/>
                <a:gd name="T54" fmla="*/ 8 w 56"/>
                <a:gd name="T55" fmla="*/ 80 h 87"/>
                <a:gd name="T56" fmla="*/ 28 w 56"/>
                <a:gd name="T57" fmla="*/ 87 h 87"/>
                <a:gd name="T58" fmla="*/ 48 w 56"/>
                <a:gd name="T59" fmla="*/ 79 h 87"/>
                <a:gd name="T60" fmla="*/ 55 w 56"/>
                <a:gd name="T61" fmla="*/ 63 h 87"/>
                <a:gd name="T62" fmla="*/ 53 w 56"/>
                <a:gd name="T63" fmla="*/ 52 h 87"/>
                <a:gd name="T64" fmla="*/ 48 w 56"/>
                <a:gd name="T6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87">
                  <a:moveTo>
                    <a:pt x="48" y="43"/>
                  </a:moveTo>
                  <a:cubicBezTo>
                    <a:pt x="45" y="42"/>
                    <a:pt x="43" y="40"/>
                    <a:pt x="39" y="39"/>
                  </a:cubicBezTo>
                  <a:cubicBezTo>
                    <a:pt x="35" y="38"/>
                    <a:pt x="33" y="38"/>
                    <a:pt x="29" y="37"/>
                  </a:cubicBezTo>
                  <a:cubicBezTo>
                    <a:pt x="25" y="35"/>
                    <a:pt x="23" y="35"/>
                    <a:pt x="20" y="34"/>
                  </a:cubicBezTo>
                  <a:cubicBezTo>
                    <a:pt x="18" y="33"/>
                    <a:pt x="15" y="32"/>
                    <a:pt x="14" y="29"/>
                  </a:cubicBezTo>
                  <a:cubicBezTo>
                    <a:pt x="13" y="27"/>
                    <a:pt x="11" y="24"/>
                    <a:pt x="11" y="22"/>
                  </a:cubicBezTo>
                  <a:cubicBezTo>
                    <a:pt x="11" y="17"/>
                    <a:pt x="13" y="14"/>
                    <a:pt x="16" y="12"/>
                  </a:cubicBezTo>
                  <a:cubicBezTo>
                    <a:pt x="19" y="9"/>
                    <a:pt x="23" y="8"/>
                    <a:pt x="28" y="8"/>
                  </a:cubicBezTo>
                  <a:cubicBezTo>
                    <a:pt x="33" y="8"/>
                    <a:pt x="36" y="9"/>
                    <a:pt x="39" y="12"/>
                  </a:cubicBezTo>
                  <a:cubicBezTo>
                    <a:pt x="41" y="14"/>
                    <a:pt x="43" y="17"/>
                    <a:pt x="44" y="20"/>
                  </a:cubicBezTo>
                  <a:lnTo>
                    <a:pt x="56" y="20"/>
                  </a:lnTo>
                  <a:cubicBezTo>
                    <a:pt x="55" y="14"/>
                    <a:pt x="53" y="9"/>
                    <a:pt x="48" y="5"/>
                  </a:cubicBezTo>
                  <a:cubicBezTo>
                    <a:pt x="43" y="2"/>
                    <a:pt x="36" y="0"/>
                    <a:pt x="29" y="0"/>
                  </a:cubicBezTo>
                  <a:cubicBezTo>
                    <a:pt x="21" y="0"/>
                    <a:pt x="14" y="3"/>
                    <a:pt x="9" y="7"/>
                  </a:cubicBezTo>
                  <a:cubicBezTo>
                    <a:pt x="4" y="10"/>
                    <a:pt x="1" y="17"/>
                    <a:pt x="1" y="24"/>
                  </a:cubicBezTo>
                  <a:cubicBezTo>
                    <a:pt x="1" y="28"/>
                    <a:pt x="3" y="32"/>
                    <a:pt x="4" y="35"/>
                  </a:cubicBezTo>
                  <a:cubicBezTo>
                    <a:pt x="5" y="38"/>
                    <a:pt x="8" y="40"/>
                    <a:pt x="10" y="42"/>
                  </a:cubicBezTo>
                  <a:cubicBezTo>
                    <a:pt x="13" y="43"/>
                    <a:pt x="15" y="44"/>
                    <a:pt x="19" y="45"/>
                  </a:cubicBezTo>
                  <a:cubicBezTo>
                    <a:pt x="23" y="47"/>
                    <a:pt x="25" y="47"/>
                    <a:pt x="29" y="48"/>
                  </a:cubicBezTo>
                  <a:cubicBezTo>
                    <a:pt x="33" y="49"/>
                    <a:pt x="35" y="49"/>
                    <a:pt x="38" y="50"/>
                  </a:cubicBezTo>
                  <a:cubicBezTo>
                    <a:pt x="40" y="52"/>
                    <a:pt x="43" y="53"/>
                    <a:pt x="44" y="54"/>
                  </a:cubicBezTo>
                  <a:cubicBezTo>
                    <a:pt x="45" y="57"/>
                    <a:pt x="46" y="59"/>
                    <a:pt x="46" y="63"/>
                  </a:cubicBezTo>
                  <a:cubicBezTo>
                    <a:pt x="46" y="67"/>
                    <a:pt x="45" y="69"/>
                    <a:pt x="41" y="73"/>
                  </a:cubicBezTo>
                  <a:cubicBezTo>
                    <a:pt x="39" y="75"/>
                    <a:pt x="34" y="77"/>
                    <a:pt x="29" y="77"/>
                  </a:cubicBezTo>
                  <a:cubicBezTo>
                    <a:pt x="24" y="77"/>
                    <a:pt x="20" y="75"/>
                    <a:pt x="16" y="73"/>
                  </a:cubicBezTo>
                  <a:cubicBezTo>
                    <a:pt x="14" y="70"/>
                    <a:pt x="13" y="68"/>
                    <a:pt x="11" y="64"/>
                  </a:cubicBezTo>
                  <a:lnTo>
                    <a:pt x="0" y="64"/>
                  </a:lnTo>
                  <a:cubicBezTo>
                    <a:pt x="0" y="70"/>
                    <a:pt x="3" y="75"/>
                    <a:pt x="8" y="80"/>
                  </a:cubicBezTo>
                  <a:cubicBezTo>
                    <a:pt x="13" y="84"/>
                    <a:pt x="20" y="87"/>
                    <a:pt x="28" y="87"/>
                  </a:cubicBezTo>
                  <a:cubicBezTo>
                    <a:pt x="36" y="87"/>
                    <a:pt x="43" y="84"/>
                    <a:pt x="48" y="79"/>
                  </a:cubicBezTo>
                  <a:cubicBezTo>
                    <a:pt x="53" y="74"/>
                    <a:pt x="55" y="69"/>
                    <a:pt x="55" y="63"/>
                  </a:cubicBezTo>
                  <a:cubicBezTo>
                    <a:pt x="55" y="59"/>
                    <a:pt x="54" y="55"/>
                    <a:pt x="53" y="52"/>
                  </a:cubicBezTo>
                  <a:cubicBezTo>
                    <a:pt x="53" y="47"/>
                    <a:pt x="50" y="44"/>
                    <a:pt x="48" y="4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78" name="Rectangle 77">
              <a:extLst>
                <a:ext uri="{FF2B5EF4-FFF2-40B4-BE49-F238E27FC236}">
                  <a16:creationId xmlns:a16="http://schemas.microsoft.com/office/drawing/2014/main" id="{E7F29A9F-E07C-48A4-AB73-329455E2D425}"/>
                </a:ext>
              </a:extLst>
            </p:cNvPr>
            <p:cNvSpPr>
              <a:spLocks noChangeArrowheads="1"/>
            </p:cNvSpPr>
            <p:nvPr userDrawn="1"/>
          </p:nvSpPr>
          <p:spPr bwMode="auto">
            <a:xfrm>
              <a:off x="8256589" y="5449888"/>
              <a:ext cx="6350" cy="4127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79" name="Freeform 459">
              <a:extLst>
                <a:ext uri="{FF2B5EF4-FFF2-40B4-BE49-F238E27FC236}">
                  <a16:creationId xmlns:a16="http://schemas.microsoft.com/office/drawing/2014/main" id="{56663534-E119-4381-8B49-8CE7E1CD6D21}"/>
                </a:ext>
              </a:extLst>
            </p:cNvPr>
            <p:cNvSpPr>
              <a:spLocks/>
            </p:cNvSpPr>
            <p:nvPr userDrawn="1"/>
          </p:nvSpPr>
          <p:spPr bwMode="auto">
            <a:xfrm>
              <a:off x="8269289" y="5449888"/>
              <a:ext cx="26988" cy="41275"/>
            </a:xfrm>
            <a:custGeom>
              <a:avLst/>
              <a:gdLst>
                <a:gd name="T0" fmla="*/ 33 w 54"/>
                <a:gd name="T1" fmla="*/ 9 h 83"/>
                <a:gd name="T2" fmla="*/ 54 w 54"/>
                <a:gd name="T3" fmla="*/ 9 h 83"/>
                <a:gd name="T4" fmla="*/ 54 w 54"/>
                <a:gd name="T5" fmla="*/ 0 h 83"/>
                <a:gd name="T6" fmla="*/ 0 w 54"/>
                <a:gd name="T7" fmla="*/ 0 h 83"/>
                <a:gd name="T8" fmla="*/ 0 w 54"/>
                <a:gd name="T9" fmla="*/ 9 h 83"/>
                <a:gd name="T10" fmla="*/ 22 w 54"/>
                <a:gd name="T11" fmla="*/ 9 h 83"/>
                <a:gd name="T12" fmla="*/ 22 w 54"/>
                <a:gd name="T13" fmla="*/ 83 h 83"/>
                <a:gd name="T14" fmla="*/ 33 w 54"/>
                <a:gd name="T15" fmla="*/ 83 h 83"/>
                <a:gd name="T16" fmla="*/ 33 w 54"/>
                <a:gd name="T17" fmla="*/ 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83">
                  <a:moveTo>
                    <a:pt x="33" y="9"/>
                  </a:moveTo>
                  <a:lnTo>
                    <a:pt x="54" y="9"/>
                  </a:lnTo>
                  <a:lnTo>
                    <a:pt x="54" y="0"/>
                  </a:lnTo>
                  <a:lnTo>
                    <a:pt x="0" y="0"/>
                  </a:lnTo>
                  <a:lnTo>
                    <a:pt x="0" y="9"/>
                  </a:lnTo>
                  <a:lnTo>
                    <a:pt x="22" y="9"/>
                  </a:lnTo>
                  <a:lnTo>
                    <a:pt x="22" y="83"/>
                  </a:lnTo>
                  <a:lnTo>
                    <a:pt x="33" y="83"/>
                  </a:lnTo>
                  <a:lnTo>
                    <a:pt x="33" y="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80" name="Freeform 460">
              <a:extLst>
                <a:ext uri="{FF2B5EF4-FFF2-40B4-BE49-F238E27FC236}">
                  <a16:creationId xmlns:a16="http://schemas.microsoft.com/office/drawing/2014/main" id="{30B74159-6672-4AA1-8EEF-1DA92237F80D}"/>
                </a:ext>
              </a:extLst>
            </p:cNvPr>
            <p:cNvSpPr>
              <a:spLocks/>
            </p:cNvSpPr>
            <p:nvPr userDrawn="1"/>
          </p:nvSpPr>
          <p:spPr bwMode="auto">
            <a:xfrm>
              <a:off x="8304214" y="5449888"/>
              <a:ext cx="20638" cy="41275"/>
            </a:xfrm>
            <a:custGeom>
              <a:avLst/>
              <a:gdLst>
                <a:gd name="T0" fmla="*/ 10 w 44"/>
                <a:gd name="T1" fmla="*/ 45 h 83"/>
                <a:gd name="T2" fmla="*/ 40 w 44"/>
                <a:gd name="T3" fmla="*/ 45 h 83"/>
                <a:gd name="T4" fmla="*/ 40 w 44"/>
                <a:gd name="T5" fmla="*/ 38 h 83"/>
                <a:gd name="T6" fmla="*/ 10 w 44"/>
                <a:gd name="T7" fmla="*/ 38 h 83"/>
                <a:gd name="T8" fmla="*/ 10 w 44"/>
                <a:gd name="T9" fmla="*/ 9 h 83"/>
                <a:gd name="T10" fmla="*/ 44 w 44"/>
                <a:gd name="T11" fmla="*/ 9 h 83"/>
                <a:gd name="T12" fmla="*/ 44 w 44"/>
                <a:gd name="T13" fmla="*/ 0 h 83"/>
                <a:gd name="T14" fmla="*/ 0 w 44"/>
                <a:gd name="T15" fmla="*/ 0 h 83"/>
                <a:gd name="T16" fmla="*/ 0 w 44"/>
                <a:gd name="T17" fmla="*/ 83 h 83"/>
                <a:gd name="T18" fmla="*/ 44 w 44"/>
                <a:gd name="T19" fmla="*/ 83 h 83"/>
                <a:gd name="T20" fmla="*/ 44 w 44"/>
                <a:gd name="T21" fmla="*/ 74 h 83"/>
                <a:gd name="T22" fmla="*/ 10 w 44"/>
                <a:gd name="T23" fmla="*/ 74 h 83"/>
                <a:gd name="T24" fmla="*/ 10 w 44"/>
                <a:gd name="T25"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3">
                  <a:moveTo>
                    <a:pt x="10" y="45"/>
                  </a:moveTo>
                  <a:lnTo>
                    <a:pt x="40" y="45"/>
                  </a:lnTo>
                  <a:lnTo>
                    <a:pt x="40" y="38"/>
                  </a:lnTo>
                  <a:lnTo>
                    <a:pt x="10" y="38"/>
                  </a:lnTo>
                  <a:lnTo>
                    <a:pt x="10" y="9"/>
                  </a:lnTo>
                  <a:lnTo>
                    <a:pt x="44" y="9"/>
                  </a:lnTo>
                  <a:lnTo>
                    <a:pt x="44" y="0"/>
                  </a:lnTo>
                  <a:lnTo>
                    <a:pt x="0" y="0"/>
                  </a:lnTo>
                  <a:lnTo>
                    <a:pt x="0" y="83"/>
                  </a:lnTo>
                  <a:lnTo>
                    <a:pt x="44" y="83"/>
                  </a:lnTo>
                  <a:lnTo>
                    <a:pt x="44" y="74"/>
                  </a:lnTo>
                  <a:lnTo>
                    <a:pt x="10" y="74"/>
                  </a:lnTo>
                  <a:lnTo>
                    <a:pt x="10" y="4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81" name="Freeform 461">
              <a:extLst>
                <a:ext uri="{FF2B5EF4-FFF2-40B4-BE49-F238E27FC236}">
                  <a16:creationId xmlns:a16="http://schemas.microsoft.com/office/drawing/2014/main" id="{B5A56462-B183-432C-B1F2-B472E5BC90ED}"/>
                </a:ext>
              </a:extLst>
            </p:cNvPr>
            <p:cNvSpPr>
              <a:spLocks/>
            </p:cNvSpPr>
            <p:nvPr userDrawn="1"/>
          </p:nvSpPr>
          <p:spPr bwMode="auto">
            <a:xfrm>
              <a:off x="8307389" y="5437188"/>
              <a:ext cx="12700" cy="9525"/>
            </a:xfrm>
            <a:custGeom>
              <a:avLst/>
              <a:gdLst>
                <a:gd name="T0" fmla="*/ 26 w 26"/>
                <a:gd name="T1" fmla="*/ 0 h 22"/>
                <a:gd name="T2" fmla="*/ 0 w 26"/>
                <a:gd name="T3" fmla="*/ 15 h 22"/>
                <a:gd name="T4" fmla="*/ 0 w 26"/>
                <a:gd name="T5" fmla="*/ 22 h 22"/>
                <a:gd name="T6" fmla="*/ 26 w 26"/>
                <a:gd name="T7" fmla="*/ 10 h 22"/>
                <a:gd name="T8" fmla="*/ 26 w 26"/>
                <a:gd name="T9" fmla="*/ 0 h 22"/>
              </a:gdLst>
              <a:ahLst/>
              <a:cxnLst>
                <a:cxn ang="0">
                  <a:pos x="T0" y="T1"/>
                </a:cxn>
                <a:cxn ang="0">
                  <a:pos x="T2" y="T3"/>
                </a:cxn>
                <a:cxn ang="0">
                  <a:pos x="T4" y="T5"/>
                </a:cxn>
                <a:cxn ang="0">
                  <a:pos x="T6" y="T7"/>
                </a:cxn>
                <a:cxn ang="0">
                  <a:pos x="T8" y="T9"/>
                </a:cxn>
              </a:cxnLst>
              <a:rect l="0" t="0" r="r" b="b"/>
              <a:pathLst>
                <a:path w="26" h="22">
                  <a:moveTo>
                    <a:pt x="26" y="0"/>
                  </a:moveTo>
                  <a:lnTo>
                    <a:pt x="0" y="15"/>
                  </a:lnTo>
                  <a:lnTo>
                    <a:pt x="0" y="22"/>
                  </a:lnTo>
                  <a:lnTo>
                    <a:pt x="26" y="10"/>
                  </a:lnTo>
                  <a:lnTo>
                    <a:pt x="2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82" name="Freeform 462">
              <a:extLst>
                <a:ext uri="{FF2B5EF4-FFF2-40B4-BE49-F238E27FC236}">
                  <a16:creationId xmlns:a16="http://schemas.microsoft.com/office/drawing/2014/main" id="{D975EDD8-3781-48A7-B908-A4DB5496D010}"/>
                </a:ext>
              </a:extLst>
            </p:cNvPr>
            <p:cNvSpPr>
              <a:spLocks noEditPoints="1"/>
            </p:cNvSpPr>
            <p:nvPr userDrawn="1"/>
          </p:nvSpPr>
          <p:spPr bwMode="auto">
            <a:xfrm>
              <a:off x="8350251" y="5449888"/>
              <a:ext cx="33338" cy="41275"/>
            </a:xfrm>
            <a:custGeom>
              <a:avLst/>
              <a:gdLst>
                <a:gd name="T0" fmla="*/ 27 w 69"/>
                <a:gd name="T1" fmla="*/ 0 h 83"/>
                <a:gd name="T2" fmla="*/ 0 w 69"/>
                <a:gd name="T3" fmla="*/ 0 h 83"/>
                <a:gd name="T4" fmla="*/ 0 w 69"/>
                <a:gd name="T5" fmla="*/ 83 h 83"/>
                <a:gd name="T6" fmla="*/ 27 w 69"/>
                <a:gd name="T7" fmla="*/ 83 h 83"/>
                <a:gd name="T8" fmla="*/ 58 w 69"/>
                <a:gd name="T9" fmla="*/ 72 h 83"/>
                <a:gd name="T10" fmla="*/ 69 w 69"/>
                <a:gd name="T11" fmla="*/ 42 h 83"/>
                <a:gd name="T12" fmla="*/ 58 w 69"/>
                <a:gd name="T13" fmla="*/ 12 h 83"/>
                <a:gd name="T14" fmla="*/ 27 w 69"/>
                <a:gd name="T15" fmla="*/ 0 h 83"/>
                <a:gd name="T16" fmla="*/ 52 w 69"/>
                <a:gd name="T17" fmla="*/ 67 h 83"/>
                <a:gd name="T18" fmla="*/ 28 w 69"/>
                <a:gd name="T19" fmla="*/ 75 h 83"/>
                <a:gd name="T20" fmla="*/ 13 w 69"/>
                <a:gd name="T21" fmla="*/ 75 h 83"/>
                <a:gd name="T22" fmla="*/ 13 w 69"/>
                <a:gd name="T23" fmla="*/ 10 h 83"/>
                <a:gd name="T24" fmla="*/ 28 w 69"/>
                <a:gd name="T25" fmla="*/ 10 h 83"/>
                <a:gd name="T26" fmla="*/ 52 w 69"/>
                <a:gd name="T27" fmla="*/ 19 h 83"/>
                <a:gd name="T28" fmla="*/ 60 w 69"/>
                <a:gd name="T29" fmla="*/ 43 h 83"/>
                <a:gd name="T30" fmla="*/ 52 w 69"/>
                <a:gd name="T31"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83">
                  <a:moveTo>
                    <a:pt x="27" y="0"/>
                  </a:moveTo>
                  <a:lnTo>
                    <a:pt x="0" y="0"/>
                  </a:lnTo>
                  <a:lnTo>
                    <a:pt x="0" y="83"/>
                  </a:lnTo>
                  <a:lnTo>
                    <a:pt x="27" y="83"/>
                  </a:lnTo>
                  <a:cubicBezTo>
                    <a:pt x="40" y="83"/>
                    <a:pt x="50" y="79"/>
                    <a:pt x="58" y="72"/>
                  </a:cubicBezTo>
                  <a:cubicBezTo>
                    <a:pt x="65" y="64"/>
                    <a:pt x="69" y="54"/>
                    <a:pt x="69" y="42"/>
                  </a:cubicBezTo>
                  <a:cubicBezTo>
                    <a:pt x="69" y="29"/>
                    <a:pt x="65" y="19"/>
                    <a:pt x="58" y="12"/>
                  </a:cubicBezTo>
                  <a:cubicBezTo>
                    <a:pt x="52" y="4"/>
                    <a:pt x="40" y="0"/>
                    <a:pt x="27" y="0"/>
                  </a:cubicBezTo>
                  <a:close/>
                  <a:moveTo>
                    <a:pt x="52" y="67"/>
                  </a:moveTo>
                  <a:cubicBezTo>
                    <a:pt x="47" y="73"/>
                    <a:pt x="38" y="75"/>
                    <a:pt x="28" y="75"/>
                  </a:cubicBezTo>
                  <a:lnTo>
                    <a:pt x="13" y="75"/>
                  </a:lnTo>
                  <a:lnTo>
                    <a:pt x="13" y="10"/>
                  </a:lnTo>
                  <a:lnTo>
                    <a:pt x="28" y="10"/>
                  </a:lnTo>
                  <a:cubicBezTo>
                    <a:pt x="38" y="10"/>
                    <a:pt x="47" y="13"/>
                    <a:pt x="52" y="19"/>
                  </a:cubicBezTo>
                  <a:cubicBezTo>
                    <a:pt x="57" y="25"/>
                    <a:pt x="60" y="33"/>
                    <a:pt x="60" y="43"/>
                  </a:cubicBezTo>
                  <a:cubicBezTo>
                    <a:pt x="59" y="53"/>
                    <a:pt x="57" y="60"/>
                    <a:pt x="52" y="67"/>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83" name="Freeform 463">
              <a:extLst>
                <a:ext uri="{FF2B5EF4-FFF2-40B4-BE49-F238E27FC236}">
                  <a16:creationId xmlns:a16="http://schemas.microsoft.com/office/drawing/2014/main" id="{1BAAFA19-9274-4EF7-8333-D6EF204FD6CC}"/>
                </a:ext>
              </a:extLst>
            </p:cNvPr>
            <p:cNvSpPr>
              <a:spLocks/>
            </p:cNvSpPr>
            <p:nvPr userDrawn="1"/>
          </p:nvSpPr>
          <p:spPr bwMode="auto">
            <a:xfrm>
              <a:off x="8388351" y="5445125"/>
              <a:ext cx="6350" cy="11113"/>
            </a:xfrm>
            <a:custGeom>
              <a:avLst/>
              <a:gdLst>
                <a:gd name="T0" fmla="*/ 0 w 12"/>
                <a:gd name="T1" fmla="*/ 1 h 25"/>
                <a:gd name="T2" fmla="*/ 0 w 12"/>
                <a:gd name="T3" fmla="*/ 11 h 25"/>
                <a:gd name="T4" fmla="*/ 6 w 12"/>
                <a:gd name="T5" fmla="*/ 11 h 25"/>
                <a:gd name="T6" fmla="*/ 6 w 12"/>
                <a:gd name="T7" fmla="*/ 14 h 25"/>
                <a:gd name="T8" fmla="*/ 0 w 12"/>
                <a:gd name="T9" fmla="*/ 20 h 25"/>
                <a:gd name="T10" fmla="*/ 0 w 12"/>
                <a:gd name="T11" fmla="*/ 25 h 25"/>
                <a:gd name="T12" fmla="*/ 12 w 12"/>
                <a:gd name="T13" fmla="*/ 11 h 25"/>
                <a:gd name="T14" fmla="*/ 11 w 12"/>
                <a:gd name="T15" fmla="*/ 0 h 25"/>
                <a:gd name="T16" fmla="*/ 0 w 12"/>
                <a:gd name="T17" fmla="*/ 0 h 25"/>
                <a:gd name="T18" fmla="*/ 0 w 12"/>
                <a:gd name="T1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5">
                  <a:moveTo>
                    <a:pt x="0" y="1"/>
                  </a:moveTo>
                  <a:lnTo>
                    <a:pt x="0" y="11"/>
                  </a:lnTo>
                  <a:lnTo>
                    <a:pt x="6" y="11"/>
                  </a:lnTo>
                  <a:lnTo>
                    <a:pt x="6" y="14"/>
                  </a:lnTo>
                  <a:cubicBezTo>
                    <a:pt x="6" y="18"/>
                    <a:pt x="4" y="20"/>
                    <a:pt x="0" y="20"/>
                  </a:cubicBezTo>
                  <a:lnTo>
                    <a:pt x="0" y="25"/>
                  </a:lnTo>
                  <a:cubicBezTo>
                    <a:pt x="9" y="25"/>
                    <a:pt x="12" y="20"/>
                    <a:pt x="12" y="11"/>
                  </a:cubicBezTo>
                  <a:cubicBezTo>
                    <a:pt x="12" y="9"/>
                    <a:pt x="12" y="5"/>
                    <a:pt x="11" y="0"/>
                  </a:cubicBezTo>
                  <a:lnTo>
                    <a:pt x="0" y="0"/>
                  </a:lnTo>
                  <a:lnTo>
                    <a:pt x="0" y="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84" name="Freeform 464">
              <a:extLst>
                <a:ext uri="{FF2B5EF4-FFF2-40B4-BE49-F238E27FC236}">
                  <a16:creationId xmlns:a16="http://schemas.microsoft.com/office/drawing/2014/main" id="{974B127A-7012-4877-B431-76E07E7B822A}"/>
                </a:ext>
              </a:extLst>
            </p:cNvPr>
            <p:cNvSpPr>
              <a:spLocks noEditPoints="1"/>
            </p:cNvSpPr>
            <p:nvPr userDrawn="1"/>
          </p:nvSpPr>
          <p:spPr bwMode="auto">
            <a:xfrm>
              <a:off x="8399464" y="5449888"/>
              <a:ext cx="34925" cy="41275"/>
            </a:xfrm>
            <a:custGeom>
              <a:avLst/>
              <a:gdLst>
                <a:gd name="T0" fmla="*/ 30 w 71"/>
                <a:gd name="T1" fmla="*/ 0 h 83"/>
                <a:gd name="T2" fmla="*/ 0 w 71"/>
                <a:gd name="T3" fmla="*/ 83 h 83"/>
                <a:gd name="T4" fmla="*/ 11 w 71"/>
                <a:gd name="T5" fmla="*/ 83 h 83"/>
                <a:gd name="T6" fmla="*/ 18 w 71"/>
                <a:gd name="T7" fmla="*/ 64 h 83"/>
                <a:gd name="T8" fmla="*/ 54 w 71"/>
                <a:gd name="T9" fmla="*/ 64 h 83"/>
                <a:gd name="T10" fmla="*/ 60 w 71"/>
                <a:gd name="T11" fmla="*/ 83 h 83"/>
                <a:gd name="T12" fmla="*/ 71 w 71"/>
                <a:gd name="T13" fmla="*/ 83 h 83"/>
                <a:gd name="T14" fmla="*/ 41 w 71"/>
                <a:gd name="T15" fmla="*/ 0 h 83"/>
                <a:gd name="T16" fmla="*/ 30 w 71"/>
                <a:gd name="T17" fmla="*/ 0 h 83"/>
                <a:gd name="T18" fmla="*/ 20 w 71"/>
                <a:gd name="T19" fmla="*/ 57 h 83"/>
                <a:gd name="T20" fmla="*/ 35 w 71"/>
                <a:gd name="T21" fmla="*/ 14 h 83"/>
                <a:gd name="T22" fmla="*/ 50 w 71"/>
                <a:gd name="T23" fmla="*/ 57 h 83"/>
                <a:gd name="T24" fmla="*/ 20 w 71"/>
                <a:gd name="T25"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83">
                  <a:moveTo>
                    <a:pt x="30" y="0"/>
                  </a:moveTo>
                  <a:lnTo>
                    <a:pt x="0" y="83"/>
                  </a:lnTo>
                  <a:lnTo>
                    <a:pt x="11" y="83"/>
                  </a:lnTo>
                  <a:lnTo>
                    <a:pt x="18" y="64"/>
                  </a:lnTo>
                  <a:lnTo>
                    <a:pt x="54" y="64"/>
                  </a:lnTo>
                  <a:lnTo>
                    <a:pt x="60" y="83"/>
                  </a:lnTo>
                  <a:lnTo>
                    <a:pt x="71" y="83"/>
                  </a:lnTo>
                  <a:lnTo>
                    <a:pt x="41" y="0"/>
                  </a:lnTo>
                  <a:lnTo>
                    <a:pt x="30" y="0"/>
                  </a:lnTo>
                  <a:close/>
                  <a:moveTo>
                    <a:pt x="20" y="57"/>
                  </a:moveTo>
                  <a:lnTo>
                    <a:pt x="35" y="14"/>
                  </a:lnTo>
                  <a:lnTo>
                    <a:pt x="50" y="57"/>
                  </a:lnTo>
                  <a:lnTo>
                    <a:pt x="20" y="57"/>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85" name="Freeform 465">
              <a:extLst>
                <a:ext uri="{FF2B5EF4-FFF2-40B4-BE49-F238E27FC236}">
                  <a16:creationId xmlns:a16="http://schemas.microsoft.com/office/drawing/2014/main" id="{B33D9832-A851-4A5C-AA69-C8519F02534D}"/>
                </a:ext>
              </a:extLst>
            </p:cNvPr>
            <p:cNvSpPr>
              <a:spLocks/>
            </p:cNvSpPr>
            <p:nvPr userDrawn="1"/>
          </p:nvSpPr>
          <p:spPr bwMode="auto">
            <a:xfrm>
              <a:off x="8440739" y="5449888"/>
              <a:ext cx="33338" cy="41275"/>
            </a:xfrm>
            <a:custGeom>
              <a:avLst/>
              <a:gdLst>
                <a:gd name="T0" fmla="*/ 12 w 67"/>
                <a:gd name="T1" fmla="*/ 83 h 83"/>
                <a:gd name="T2" fmla="*/ 12 w 67"/>
                <a:gd name="T3" fmla="*/ 18 h 83"/>
                <a:gd name="T4" fmla="*/ 55 w 67"/>
                <a:gd name="T5" fmla="*/ 83 h 83"/>
                <a:gd name="T6" fmla="*/ 67 w 67"/>
                <a:gd name="T7" fmla="*/ 83 h 83"/>
                <a:gd name="T8" fmla="*/ 67 w 67"/>
                <a:gd name="T9" fmla="*/ 0 h 83"/>
                <a:gd name="T10" fmla="*/ 55 w 67"/>
                <a:gd name="T11" fmla="*/ 0 h 83"/>
                <a:gd name="T12" fmla="*/ 55 w 67"/>
                <a:gd name="T13" fmla="*/ 67 h 83"/>
                <a:gd name="T14" fmla="*/ 12 w 67"/>
                <a:gd name="T15" fmla="*/ 0 h 83"/>
                <a:gd name="T16" fmla="*/ 0 w 67"/>
                <a:gd name="T17" fmla="*/ 0 h 83"/>
                <a:gd name="T18" fmla="*/ 0 w 67"/>
                <a:gd name="T19" fmla="*/ 83 h 83"/>
                <a:gd name="T20" fmla="*/ 12 w 67"/>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83">
                  <a:moveTo>
                    <a:pt x="12" y="83"/>
                  </a:moveTo>
                  <a:lnTo>
                    <a:pt x="12" y="18"/>
                  </a:lnTo>
                  <a:lnTo>
                    <a:pt x="55" y="83"/>
                  </a:lnTo>
                  <a:lnTo>
                    <a:pt x="67" y="83"/>
                  </a:lnTo>
                  <a:lnTo>
                    <a:pt x="67" y="0"/>
                  </a:lnTo>
                  <a:lnTo>
                    <a:pt x="55" y="0"/>
                  </a:lnTo>
                  <a:lnTo>
                    <a:pt x="55" y="67"/>
                  </a:lnTo>
                  <a:lnTo>
                    <a:pt x="12" y="0"/>
                  </a:lnTo>
                  <a:lnTo>
                    <a:pt x="0" y="0"/>
                  </a:lnTo>
                  <a:lnTo>
                    <a:pt x="0" y="83"/>
                  </a:lnTo>
                  <a:lnTo>
                    <a:pt x="12" y="8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86" name="Freeform 466">
              <a:extLst>
                <a:ext uri="{FF2B5EF4-FFF2-40B4-BE49-F238E27FC236}">
                  <a16:creationId xmlns:a16="http://schemas.microsoft.com/office/drawing/2014/main" id="{D82EBCCA-B811-4ABC-947D-59C7A99F2F17}"/>
                </a:ext>
              </a:extLst>
            </p:cNvPr>
            <p:cNvSpPr>
              <a:spLocks/>
            </p:cNvSpPr>
            <p:nvPr userDrawn="1"/>
          </p:nvSpPr>
          <p:spPr bwMode="auto">
            <a:xfrm>
              <a:off x="8482014" y="5449888"/>
              <a:ext cx="41275" cy="41275"/>
            </a:xfrm>
            <a:custGeom>
              <a:avLst/>
              <a:gdLst>
                <a:gd name="T0" fmla="*/ 36 w 84"/>
                <a:gd name="T1" fmla="*/ 48 h 85"/>
                <a:gd name="T2" fmla="*/ 70 w 84"/>
                <a:gd name="T3" fmla="*/ 48 h 85"/>
                <a:gd name="T4" fmla="*/ 61 w 84"/>
                <a:gd name="T5" fmla="*/ 68 h 85"/>
                <a:gd name="T6" fmla="*/ 40 w 84"/>
                <a:gd name="T7" fmla="*/ 75 h 85"/>
                <a:gd name="T8" fmla="*/ 19 w 84"/>
                <a:gd name="T9" fmla="*/ 66 h 85"/>
                <a:gd name="T10" fmla="*/ 10 w 84"/>
                <a:gd name="T11" fmla="*/ 43 h 85"/>
                <a:gd name="T12" fmla="*/ 19 w 84"/>
                <a:gd name="T13" fmla="*/ 19 h 85"/>
                <a:gd name="T14" fmla="*/ 41 w 84"/>
                <a:gd name="T15" fmla="*/ 10 h 85"/>
                <a:gd name="T16" fmla="*/ 66 w 84"/>
                <a:gd name="T17" fmla="*/ 24 h 85"/>
                <a:gd name="T18" fmla="*/ 80 w 84"/>
                <a:gd name="T19" fmla="*/ 24 h 85"/>
                <a:gd name="T20" fmla="*/ 65 w 84"/>
                <a:gd name="T21" fmla="*/ 6 h 85"/>
                <a:gd name="T22" fmla="*/ 43 w 84"/>
                <a:gd name="T23" fmla="*/ 0 h 85"/>
                <a:gd name="T24" fmla="*/ 13 w 84"/>
                <a:gd name="T25" fmla="*/ 13 h 85"/>
                <a:gd name="T26" fmla="*/ 0 w 84"/>
                <a:gd name="T27" fmla="*/ 43 h 85"/>
                <a:gd name="T28" fmla="*/ 13 w 84"/>
                <a:gd name="T29" fmla="*/ 73 h 85"/>
                <a:gd name="T30" fmla="*/ 41 w 84"/>
                <a:gd name="T31" fmla="*/ 85 h 85"/>
                <a:gd name="T32" fmla="*/ 70 w 84"/>
                <a:gd name="T33" fmla="*/ 75 h 85"/>
                <a:gd name="T34" fmla="*/ 84 w 84"/>
                <a:gd name="T35" fmla="*/ 49 h 85"/>
                <a:gd name="T36" fmla="*/ 84 w 84"/>
                <a:gd name="T37" fmla="*/ 40 h 85"/>
                <a:gd name="T38" fmla="*/ 38 w 84"/>
                <a:gd name="T39" fmla="*/ 40 h 85"/>
                <a:gd name="T40" fmla="*/ 38 w 84"/>
                <a:gd name="T41" fmla="*/ 48 h 85"/>
                <a:gd name="T42" fmla="*/ 36 w 84"/>
                <a:gd name="T43" fmla="*/ 4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85">
                  <a:moveTo>
                    <a:pt x="36" y="48"/>
                  </a:moveTo>
                  <a:lnTo>
                    <a:pt x="70" y="48"/>
                  </a:lnTo>
                  <a:cubicBezTo>
                    <a:pt x="69" y="56"/>
                    <a:pt x="66" y="63"/>
                    <a:pt x="61" y="68"/>
                  </a:cubicBezTo>
                  <a:cubicBezTo>
                    <a:pt x="56" y="73"/>
                    <a:pt x="49" y="75"/>
                    <a:pt x="40" y="75"/>
                  </a:cubicBezTo>
                  <a:cubicBezTo>
                    <a:pt x="31" y="75"/>
                    <a:pt x="24" y="73"/>
                    <a:pt x="19" y="66"/>
                  </a:cubicBezTo>
                  <a:cubicBezTo>
                    <a:pt x="13" y="60"/>
                    <a:pt x="10" y="53"/>
                    <a:pt x="10" y="43"/>
                  </a:cubicBezTo>
                  <a:cubicBezTo>
                    <a:pt x="10" y="33"/>
                    <a:pt x="13" y="25"/>
                    <a:pt x="19" y="19"/>
                  </a:cubicBezTo>
                  <a:cubicBezTo>
                    <a:pt x="25" y="13"/>
                    <a:pt x="33" y="10"/>
                    <a:pt x="41" y="10"/>
                  </a:cubicBezTo>
                  <a:cubicBezTo>
                    <a:pt x="53" y="10"/>
                    <a:pt x="61" y="15"/>
                    <a:pt x="66" y="24"/>
                  </a:cubicBezTo>
                  <a:lnTo>
                    <a:pt x="80" y="24"/>
                  </a:lnTo>
                  <a:cubicBezTo>
                    <a:pt x="76" y="16"/>
                    <a:pt x="71" y="10"/>
                    <a:pt x="65" y="6"/>
                  </a:cubicBezTo>
                  <a:cubicBezTo>
                    <a:pt x="59" y="3"/>
                    <a:pt x="50" y="0"/>
                    <a:pt x="43" y="0"/>
                  </a:cubicBezTo>
                  <a:cubicBezTo>
                    <a:pt x="31" y="0"/>
                    <a:pt x="21" y="4"/>
                    <a:pt x="13" y="13"/>
                  </a:cubicBezTo>
                  <a:cubicBezTo>
                    <a:pt x="4" y="20"/>
                    <a:pt x="0" y="30"/>
                    <a:pt x="0" y="43"/>
                  </a:cubicBezTo>
                  <a:cubicBezTo>
                    <a:pt x="0" y="55"/>
                    <a:pt x="4" y="65"/>
                    <a:pt x="13" y="73"/>
                  </a:cubicBezTo>
                  <a:cubicBezTo>
                    <a:pt x="21" y="80"/>
                    <a:pt x="30" y="85"/>
                    <a:pt x="41" y="85"/>
                  </a:cubicBezTo>
                  <a:cubicBezTo>
                    <a:pt x="53" y="85"/>
                    <a:pt x="63" y="81"/>
                    <a:pt x="70" y="75"/>
                  </a:cubicBezTo>
                  <a:cubicBezTo>
                    <a:pt x="78" y="68"/>
                    <a:pt x="83" y="59"/>
                    <a:pt x="84" y="49"/>
                  </a:cubicBezTo>
                  <a:lnTo>
                    <a:pt x="84" y="40"/>
                  </a:lnTo>
                  <a:lnTo>
                    <a:pt x="38" y="40"/>
                  </a:lnTo>
                  <a:lnTo>
                    <a:pt x="38" y="48"/>
                  </a:lnTo>
                  <a:lnTo>
                    <a:pt x="36" y="4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87" name="Freeform 467">
              <a:extLst>
                <a:ext uri="{FF2B5EF4-FFF2-40B4-BE49-F238E27FC236}">
                  <a16:creationId xmlns:a16="http://schemas.microsoft.com/office/drawing/2014/main" id="{AFD6CD71-B399-4832-AF5A-6EAB9C008261}"/>
                </a:ext>
              </a:extLst>
            </p:cNvPr>
            <p:cNvSpPr>
              <a:spLocks/>
            </p:cNvSpPr>
            <p:nvPr userDrawn="1"/>
          </p:nvSpPr>
          <p:spPr bwMode="auto">
            <a:xfrm>
              <a:off x="8531226" y="5449888"/>
              <a:ext cx="20638" cy="41275"/>
            </a:xfrm>
            <a:custGeom>
              <a:avLst/>
              <a:gdLst>
                <a:gd name="T0" fmla="*/ 11 w 44"/>
                <a:gd name="T1" fmla="*/ 45 h 83"/>
                <a:gd name="T2" fmla="*/ 40 w 44"/>
                <a:gd name="T3" fmla="*/ 45 h 83"/>
                <a:gd name="T4" fmla="*/ 40 w 44"/>
                <a:gd name="T5" fmla="*/ 38 h 83"/>
                <a:gd name="T6" fmla="*/ 11 w 44"/>
                <a:gd name="T7" fmla="*/ 38 h 83"/>
                <a:gd name="T8" fmla="*/ 11 w 44"/>
                <a:gd name="T9" fmla="*/ 9 h 83"/>
                <a:gd name="T10" fmla="*/ 44 w 44"/>
                <a:gd name="T11" fmla="*/ 9 h 83"/>
                <a:gd name="T12" fmla="*/ 44 w 44"/>
                <a:gd name="T13" fmla="*/ 0 h 83"/>
                <a:gd name="T14" fmla="*/ 0 w 44"/>
                <a:gd name="T15" fmla="*/ 0 h 83"/>
                <a:gd name="T16" fmla="*/ 0 w 44"/>
                <a:gd name="T17" fmla="*/ 83 h 83"/>
                <a:gd name="T18" fmla="*/ 44 w 44"/>
                <a:gd name="T19" fmla="*/ 83 h 83"/>
                <a:gd name="T20" fmla="*/ 44 w 44"/>
                <a:gd name="T21" fmla="*/ 74 h 83"/>
                <a:gd name="T22" fmla="*/ 11 w 44"/>
                <a:gd name="T23" fmla="*/ 74 h 83"/>
                <a:gd name="T24" fmla="*/ 11 w 44"/>
                <a:gd name="T25"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3">
                  <a:moveTo>
                    <a:pt x="11" y="45"/>
                  </a:moveTo>
                  <a:lnTo>
                    <a:pt x="40" y="45"/>
                  </a:lnTo>
                  <a:lnTo>
                    <a:pt x="40" y="38"/>
                  </a:lnTo>
                  <a:lnTo>
                    <a:pt x="11" y="38"/>
                  </a:lnTo>
                  <a:lnTo>
                    <a:pt x="11" y="9"/>
                  </a:lnTo>
                  <a:lnTo>
                    <a:pt x="44" y="9"/>
                  </a:lnTo>
                  <a:lnTo>
                    <a:pt x="44" y="0"/>
                  </a:lnTo>
                  <a:lnTo>
                    <a:pt x="0" y="0"/>
                  </a:lnTo>
                  <a:lnTo>
                    <a:pt x="0" y="83"/>
                  </a:lnTo>
                  <a:lnTo>
                    <a:pt x="44" y="83"/>
                  </a:lnTo>
                  <a:lnTo>
                    <a:pt x="44" y="74"/>
                  </a:lnTo>
                  <a:lnTo>
                    <a:pt x="11" y="74"/>
                  </a:lnTo>
                  <a:lnTo>
                    <a:pt x="11" y="4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88" name="Freeform 468">
              <a:extLst>
                <a:ext uri="{FF2B5EF4-FFF2-40B4-BE49-F238E27FC236}">
                  <a16:creationId xmlns:a16="http://schemas.microsoft.com/office/drawing/2014/main" id="{2E17D115-2FBE-4E3C-8795-4407B3B3C9EA}"/>
                </a:ext>
              </a:extLst>
            </p:cNvPr>
            <p:cNvSpPr>
              <a:spLocks noEditPoints="1"/>
            </p:cNvSpPr>
            <p:nvPr userDrawn="1"/>
          </p:nvSpPr>
          <p:spPr bwMode="auto">
            <a:xfrm>
              <a:off x="8559801" y="5451475"/>
              <a:ext cx="28575" cy="39688"/>
            </a:xfrm>
            <a:custGeom>
              <a:avLst/>
              <a:gdLst>
                <a:gd name="T0" fmla="*/ 50 w 58"/>
                <a:gd name="T1" fmla="*/ 38 h 82"/>
                <a:gd name="T2" fmla="*/ 55 w 58"/>
                <a:gd name="T3" fmla="*/ 22 h 82"/>
                <a:gd name="T4" fmla="*/ 48 w 58"/>
                <a:gd name="T5" fmla="*/ 6 h 82"/>
                <a:gd name="T6" fmla="*/ 26 w 58"/>
                <a:gd name="T7" fmla="*/ 0 h 82"/>
                <a:gd name="T8" fmla="*/ 0 w 58"/>
                <a:gd name="T9" fmla="*/ 0 h 82"/>
                <a:gd name="T10" fmla="*/ 0 w 58"/>
                <a:gd name="T11" fmla="*/ 82 h 82"/>
                <a:gd name="T12" fmla="*/ 11 w 58"/>
                <a:gd name="T13" fmla="*/ 82 h 82"/>
                <a:gd name="T14" fmla="*/ 11 w 58"/>
                <a:gd name="T15" fmla="*/ 48 h 82"/>
                <a:gd name="T16" fmla="*/ 23 w 58"/>
                <a:gd name="T17" fmla="*/ 48 h 82"/>
                <a:gd name="T18" fmla="*/ 44 w 58"/>
                <a:gd name="T19" fmla="*/ 82 h 82"/>
                <a:gd name="T20" fmla="*/ 58 w 58"/>
                <a:gd name="T21" fmla="*/ 82 h 82"/>
                <a:gd name="T22" fmla="*/ 35 w 58"/>
                <a:gd name="T23" fmla="*/ 47 h 82"/>
                <a:gd name="T24" fmla="*/ 50 w 58"/>
                <a:gd name="T25" fmla="*/ 38 h 82"/>
                <a:gd name="T26" fmla="*/ 11 w 58"/>
                <a:gd name="T27" fmla="*/ 38 h 82"/>
                <a:gd name="T28" fmla="*/ 11 w 58"/>
                <a:gd name="T29" fmla="*/ 7 h 82"/>
                <a:gd name="T30" fmla="*/ 28 w 58"/>
                <a:gd name="T31" fmla="*/ 7 h 82"/>
                <a:gd name="T32" fmla="*/ 45 w 58"/>
                <a:gd name="T33" fmla="*/ 23 h 82"/>
                <a:gd name="T34" fmla="*/ 41 w 58"/>
                <a:gd name="T35" fmla="*/ 35 h 82"/>
                <a:gd name="T36" fmla="*/ 28 w 58"/>
                <a:gd name="T37" fmla="*/ 38 h 82"/>
                <a:gd name="T38" fmla="*/ 11 w 58"/>
                <a:gd name="T39" fmla="*/ 3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82">
                  <a:moveTo>
                    <a:pt x="50" y="38"/>
                  </a:moveTo>
                  <a:cubicBezTo>
                    <a:pt x="54" y="33"/>
                    <a:pt x="55" y="28"/>
                    <a:pt x="55" y="22"/>
                  </a:cubicBezTo>
                  <a:cubicBezTo>
                    <a:pt x="55" y="16"/>
                    <a:pt x="53" y="10"/>
                    <a:pt x="48" y="6"/>
                  </a:cubicBezTo>
                  <a:cubicBezTo>
                    <a:pt x="43" y="1"/>
                    <a:pt x="35" y="0"/>
                    <a:pt x="26" y="0"/>
                  </a:cubicBezTo>
                  <a:lnTo>
                    <a:pt x="0" y="0"/>
                  </a:lnTo>
                  <a:lnTo>
                    <a:pt x="0" y="82"/>
                  </a:lnTo>
                  <a:lnTo>
                    <a:pt x="11" y="82"/>
                  </a:lnTo>
                  <a:lnTo>
                    <a:pt x="11" y="48"/>
                  </a:lnTo>
                  <a:lnTo>
                    <a:pt x="23" y="48"/>
                  </a:lnTo>
                  <a:lnTo>
                    <a:pt x="44" y="82"/>
                  </a:lnTo>
                  <a:lnTo>
                    <a:pt x="58" y="82"/>
                  </a:lnTo>
                  <a:lnTo>
                    <a:pt x="35" y="47"/>
                  </a:lnTo>
                  <a:cubicBezTo>
                    <a:pt x="41" y="46"/>
                    <a:pt x="46" y="43"/>
                    <a:pt x="50" y="38"/>
                  </a:cubicBezTo>
                  <a:close/>
                  <a:moveTo>
                    <a:pt x="11" y="38"/>
                  </a:moveTo>
                  <a:lnTo>
                    <a:pt x="11" y="7"/>
                  </a:lnTo>
                  <a:lnTo>
                    <a:pt x="28" y="7"/>
                  </a:lnTo>
                  <a:cubicBezTo>
                    <a:pt x="39" y="7"/>
                    <a:pt x="45" y="12"/>
                    <a:pt x="45" y="23"/>
                  </a:cubicBezTo>
                  <a:cubicBezTo>
                    <a:pt x="45" y="28"/>
                    <a:pt x="44" y="32"/>
                    <a:pt x="41" y="35"/>
                  </a:cubicBezTo>
                  <a:cubicBezTo>
                    <a:pt x="39" y="37"/>
                    <a:pt x="34" y="38"/>
                    <a:pt x="28" y="38"/>
                  </a:cubicBezTo>
                  <a:lnTo>
                    <a:pt x="11" y="3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89" name="Freeform 469">
              <a:extLst>
                <a:ext uri="{FF2B5EF4-FFF2-40B4-BE49-F238E27FC236}">
                  <a16:creationId xmlns:a16="http://schemas.microsoft.com/office/drawing/2014/main" id="{8807F9DE-3610-4342-9002-0FB9FE7BCEE3}"/>
                </a:ext>
              </a:extLst>
            </p:cNvPr>
            <p:cNvSpPr>
              <a:spLocks/>
            </p:cNvSpPr>
            <p:nvPr userDrawn="1"/>
          </p:nvSpPr>
          <p:spPr bwMode="auto">
            <a:xfrm>
              <a:off x="8594726" y="5449888"/>
              <a:ext cx="28575" cy="42863"/>
            </a:xfrm>
            <a:custGeom>
              <a:avLst/>
              <a:gdLst>
                <a:gd name="T0" fmla="*/ 54 w 57"/>
                <a:gd name="T1" fmla="*/ 49 h 87"/>
                <a:gd name="T2" fmla="*/ 48 w 57"/>
                <a:gd name="T3" fmla="*/ 43 h 87"/>
                <a:gd name="T4" fmla="*/ 39 w 57"/>
                <a:gd name="T5" fmla="*/ 39 h 87"/>
                <a:gd name="T6" fmla="*/ 29 w 57"/>
                <a:gd name="T7" fmla="*/ 37 h 87"/>
                <a:gd name="T8" fmla="*/ 20 w 57"/>
                <a:gd name="T9" fmla="*/ 34 h 87"/>
                <a:gd name="T10" fmla="*/ 14 w 57"/>
                <a:gd name="T11" fmla="*/ 29 h 87"/>
                <a:gd name="T12" fmla="*/ 12 w 57"/>
                <a:gd name="T13" fmla="*/ 22 h 87"/>
                <a:gd name="T14" fmla="*/ 17 w 57"/>
                <a:gd name="T15" fmla="*/ 12 h 87"/>
                <a:gd name="T16" fmla="*/ 28 w 57"/>
                <a:gd name="T17" fmla="*/ 8 h 87"/>
                <a:gd name="T18" fmla="*/ 39 w 57"/>
                <a:gd name="T19" fmla="*/ 12 h 87"/>
                <a:gd name="T20" fmla="*/ 44 w 57"/>
                <a:gd name="T21" fmla="*/ 20 h 87"/>
                <a:gd name="T22" fmla="*/ 57 w 57"/>
                <a:gd name="T23" fmla="*/ 20 h 87"/>
                <a:gd name="T24" fmla="*/ 48 w 57"/>
                <a:gd name="T25" fmla="*/ 5 h 87"/>
                <a:gd name="T26" fmla="*/ 29 w 57"/>
                <a:gd name="T27" fmla="*/ 0 h 87"/>
                <a:gd name="T28" fmla="*/ 9 w 57"/>
                <a:gd name="T29" fmla="*/ 7 h 87"/>
                <a:gd name="T30" fmla="*/ 2 w 57"/>
                <a:gd name="T31" fmla="*/ 24 h 87"/>
                <a:gd name="T32" fmla="*/ 4 w 57"/>
                <a:gd name="T33" fmla="*/ 35 h 87"/>
                <a:gd name="T34" fmla="*/ 10 w 57"/>
                <a:gd name="T35" fmla="*/ 42 h 87"/>
                <a:gd name="T36" fmla="*/ 19 w 57"/>
                <a:gd name="T37" fmla="*/ 45 h 87"/>
                <a:gd name="T38" fmla="*/ 29 w 57"/>
                <a:gd name="T39" fmla="*/ 48 h 87"/>
                <a:gd name="T40" fmla="*/ 38 w 57"/>
                <a:gd name="T41" fmla="*/ 50 h 87"/>
                <a:gd name="T42" fmla="*/ 44 w 57"/>
                <a:gd name="T43" fmla="*/ 54 h 87"/>
                <a:gd name="T44" fmla="*/ 47 w 57"/>
                <a:gd name="T45" fmla="*/ 63 h 87"/>
                <a:gd name="T46" fmla="*/ 42 w 57"/>
                <a:gd name="T47" fmla="*/ 73 h 87"/>
                <a:gd name="T48" fmla="*/ 29 w 57"/>
                <a:gd name="T49" fmla="*/ 77 h 87"/>
                <a:gd name="T50" fmla="*/ 17 w 57"/>
                <a:gd name="T51" fmla="*/ 73 h 87"/>
                <a:gd name="T52" fmla="*/ 12 w 57"/>
                <a:gd name="T53" fmla="*/ 64 h 87"/>
                <a:gd name="T54" fmla="*/ 0 w 57"/>
                <a:gd name="T55" fmla="*/ 64 h 87"/>
                <a:gd name="T56" fmla="*/ 8 w 57"/>
                <a:gd name="T57" fmla="*/ 80 h 87"/>
                <a:gd name="T58" fmla="*/ 28 w 57"/>
                <a:gd name="T59" fmla="*/ 87 h 87"/>
                <a:gd name="T60" fmla="*/ 48 w 57"/>
                <a:gd name="T61" fmla="*/ 79 h 87"/>
                <a:gd name="T62" fmla="*/ 55 w 57"/>
                <a:gd name="T63" fmla="*/ 63 h 87"/>
                <a:gd name="T64" fmla="*/ 54 w 57"/>
                <a:gd name="T65" fmla="*/ 4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87">
                  <a:moveTo>
                    <a:pt x="54" y="49"/>
                  </a:moveTo>
                  <a:cubicBezTo>
                    <a:pt x="53" y="47"/>
                    <a:pt x="50" y="44"/>
                    <a:pt x="48" y="43"/>
                  </a:cubicBezTo>
                  <a:cubicBezTo>
                    <a:pt x="45" y="42"/>
                    <a:pt x="43" y="40"/>
                    <a:pt x="39" y="39"/>
                  </a:cubicBezTo>
                  <a:cubicBezTo>
                    <a:pt x="35" y="38"/>
                    <a:pt x="33" y="38"/>
                    <a:pt x="29" y="37"/>
                  </a:cubicBezTo>
                  <a:cubicBezTo>
                    <a:pt x="25" y="35"/>
                    <a:pt x="23" y="35"/>
                    <a:pt x="20" y="34"/>
                  </a:cubicBezTo>
                  <a:cubicBezTo>
                    <a:pt x="18" y="33"/>
                    <a:pt x="15" y="32"/>
                    <a:pt x="14" y="29"/>
                  </a:cubicBezTo>
                  <a:cubicBezTo>
                    <a:pt x="13" y="27"/>
                    <a:pt x="12" y="24"/>
                    <a:pt x="12" y="22"/>
                  </a:cubicBezTo>
                  <a:cubicBezTo>
                    <a:pt x="12" y="17"/>
                    <a:pt x="13" y="14"/>
                    <a:pt x="17" y="12"/>
                  </a:cubicBezTo>
                  <a:cubicBezTo>
                    <a:pt x="19" y="9"/>
                    <a:pt x="23" y="8"/>
                    <a:pt x="28" y="8"/>
                  </a:cubicBezTo>
                  <a:cubicBezTo>
                    <a:pt x="33" y="8"/>
                    <a:pt x="37" y="9"/>
                    <a:pt x="39" y="12"/>
                  </a:cubicBezTo>
                  <a:cubicBezTo>
                    <a:pt x="42" y="14"/>
                    <a:pt x="43" y="17"/>
                    <a:pt x="44" y="20"/>
                  </a:cubicBezTo>
                  <a:lnTo>
                    <a:pt x="57" y="20"/>
                  </a:lnTo>
                  <a:cubicBezTo>
                    <a:pt x="55" y="14"/>
                    <a:pt x="53" y="9"/>
                    <a:pt x="48" y="5"/>
                  </a:cubicBezTo>
                  <a:cubicBezTo>
                    <a:pt x="43" y="2"/>
                    <a:pt x="37" y="0"/>
                    <a:pt x="29" y="0"/>
                  </a:cubicBezTo>
                  <a:cubicBezTo>
                    <a:pt x="22" y="0"/>
                    <a:pt x="14" y="3"/>
                    <a:pt x="9" y="7"/>
                  </a:cubicBezTo>
                  <a:cubicBezTo>
                    <a:pt x="4" y="10"/>
                    <a:pt x="2" y="17"/>
                    <a:pt x="2" y="24"/>
                  </a:cubicBezTo>
                  <a:cubicBezTo>
                    <a:pt x="2" y="28"/>
                    <a:pt x="3" y="32"/>
                    <a:pt x="4" y="35"/>
                  </a:cubicBezTo>
                  <a:cubicBezTo>
                    <a:pt x="5" y="38"/>
                    <a:pt x="8" y="40"/>
                    <a:pt x="10" y="42"/>
                  </a:cubicBezTo>
                  <a:cubicBezTo>
                    <a:pt x="13" y="43"/>
                    <a:pt x="15" y="44"/>
                    <a:pt x="19" y="45"/>
                  </a:cubicBezTo>
                  <a:cubicBezTo>
                    <a:pt x="23" y="47"/>
                    <a:pt x="25" y="47"/>
                    <a:pt x="29" y="48"/>
                  </a:cubicBezTo>
                  <a:cubicBezTo>
                    <a:pt x="33" y="49"/>
                    <a:pt x="35" y="49"/>
                    <a:pt x="38" y="50"/>
                  </a:cubicBezTo>
                  <a:cubicBezTo>
                    <a:pt x="40" y="52"/>
                    <a:pt x="43" y="53"/>
                    <a:pt x="44" y="54"/>
                  </a:cubicBezTo>
                  <a:cubicBezTo>
                    <a:pt x="45" y="57"/>
                    <a:pt x="47" y="59"/>
                    <a:pt x="47" y="63"/>
                  </a:cubicBezTo>
                  <a:cubicBezTo>
                    <a:pt x="47" y="67"/>
                    <a:pt x="45" y="69"/>
                    <a:pt x="42" y="73"/>
                  </a:cubicBezTo>
                  <a:cubicBezTo>
                    <a:pt x="39" y="75"/>
                    <a:pt x="34" y="77"/>
                    <a:pt x="29" y="77"/>
                  </a:cubicBezTo>
                  <a:cubicBezTo>
                    <a:pt x="24" y="77"/>
                    <a:pt x="20" y="75"/>
                    <a:pt x="17" y="73"/>
                  </a:cubicBezTo>
                  <a:cubicBezTo>
                    <a:pt x="14" y="70"/>
                    <a:pt x="13" y="68"/>
                    <a:pt x="12" y="64"/>
                  </a:cubicBezTo>
                  <a:lnTo>
                    <a:pt x="0" y="64"/>
                  </a:lnTo>
                  <a:cubicBezTo>
                    <a:pt x="0" y="70"/>
                    <a:pt x="3" y="75"/>
                    <a:pt x="8" y="80"/>
                  </a:cubicBezTo>
                  <a:cubicBezTo>
                    <a:pt x="13" y="84"/>
                    <a:pt x="20" y="87"/>
                    <a:pt x="28" y="87"/>
                  </a:cubicBezTo>
                  <a:cubicBezTo>
                    <a:pt x="37" y="87"/>
                    <a:pt x="43" y="84"/>
                    <a:pt x="48" y="79"/>
                  </a:cubicBezTo>
                  <a:cubicBezTo>
                    <a:pt x="53" y="74"/>
                    <a:pt x="55" y="69"/>
                    <a:pt x="55" y="63"/>
                  </a:cubicBezTo>
                  <a:cubicBezTo>
                    <a:pt x="57" y="55"/>
                    <a:pt x="57" y="53"/>
                    <a:pt x="54" y="4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spTree>
    <p:extLst>
      <p:ext uri="{BB962C8B-B14F-4D97-AF65-F5344CB8AC3E}">
        <p14:creationId xmlns:p14="http://schemas.microsoft.com/office/powerpoint/2010/main" val="1693049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227467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622942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45242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30ED1C37-AD0B-42D4-A0E4-7F770F38A37A}" type="datetimeFigureOut">
              <a:rPr lang="fr-FR" smtClean="0"/>
              <a:t>12/04/2023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14E85D-01D1-4850-8305-F7955B387E44}" type="slidenum">
              <a:rPr lang="fr-FR" smtClean="0"/>
              <a:t>‹N°›</a:t>
            </a:fld>
            <a:endParaRPr lang="fr-FR"/>
          </a:p>
        </p:txBody>
      </p:sp>
    </p:spTree>
    <p:extLst>
      <p:ext uri="{BB962C8B-B14F-4D97-AF65-F5344CB8AC3E}">
        <p14:creationId xmlns:p14="http://schemas.microsoft.com/office/powerpoint/2010/main" val="88024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0ED1C37-AD0B-42D4-A0E4-7F770F38A37A}" type="datetimeFigureOut">
              <a:rPr lang="fr-FR" smtClean="0"/>
              <a:t>12/04/2023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14E85D-01D1-4850-8305-F7955B387E44}" type="slidenum">
              <a:rPr lang="fr-FR" smtClean="0"/>
              <a:t>‹N°›</a:t>
            </a:fld>
            <a:endParaRPr lang="fr-FR"/>
          </a:p>
        </p:txBody>
      </p:sp>
    </p:spTree>
    <p:extLst>
      <p:ext uri="{BB962C8B-B14F-4D97-AF65-F5344CB8AC3E}">
        <p14:creationId xmlns:p14="http://schemas.microsoft.com/office/powerpoint/2010/main" val="207756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0ED1C37-AD0B-42D4-A0E4-7F770F38A37A}" type="datetimeFigureOut">
              <a:rPr lang="fr-FR" smtClean="0"/>
              <a:t>12/04/2023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B14E85D-01D1-4850-8305-F7955B387E44}" type="slidenum">
              <a:rPr lang="fr-FR" smtClean="0"/>
              <a:t>‹N°›</a:t>
            </a:fld>
            <a:endParaRPr lang="fr-FR"/>
          </a:p>
        </p:txBody>
      </p:sp>
    </p:spTree>
    <p:extLst>
      <p:ext uri="{BB962C8B-B14F-4D97-AF65-F5344CB8AC3E}">
        <p14:creationId xmlns:p14="http://schemas.microsoft.com/office/powerpoint/2010/main" val="304594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0ED1C37-AD0B-42D4-A0E4-7F770F38A37A}" type="datetimeFigureOut">
              <a:rPr lang="fr-FR" smtClean="0"/>
              <a:t>12/04/2023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B14E85D-01D1-4850-8305-F7955B387E44}" type="slidenum">
              <a:rPr lang="fr-FR" smtClean="0"/>
              <a:t>‹N°›</a:t>
            </a:fld>
            <a:endParaRPr lang="fr-FR"/>
          </a:p>
        </p:txBody>
      </p:sp>
    </p:spTree>
    <p:extLst>
      <p:ext uri="{BB962C8B-B14F-4D97-AF65-F5344CB8AC3E}">
        <p14:creationId xmlns:p14="http://schemas.microsoft.com/office/powerpoint/2010/main" val="211133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0ED1C37-AD0B-42D4-A0E4-7F770F38A37A}" type="datetimeFigureOut">
              <a:rPr lang="fr-FR" smtClean="0"/>
              <a:t>12/04/2023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B14E85D-01D1-4850-8305-F7955B387E44}" type="slidenum">
              <a:rPr lang="fr-FR" smtClean="0"/>
              <a:t>‹N°›</a:t>
            </a:fld>
            <a:endParaRPr lang="fr-FR"/>
          </a:p>
        </p:txBody>
      </p:sp>
    </p:spTree>
    <p:extLst>
      <p:ext uri="{BB962C8B-B14F-4D97-AF65-F5344CB8AC3E}">
        <p14:creationId xmlns:p14="http://schemas.microsoft.com/office/powerpoint/2010/main" val="3767159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0ED1C37-AD0B-42D4-A0E4-7F770F38A37A}" type="datetimeFigureOut">
              <a:rPr lang="fr-FR" smtClean="0"/>
              <a:t>12/04/2023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14E85D-01D1-4850-8305-F7955B387E44}" type="slidenum">
              <a:rPr lang="fr-FR" smtClean="0"/>
              <a:t>‹N°›</a:t>
            </a:fld>
            <a:endParaRPr lang="fr-FR"/>
          </a:p>
        </p:txBody>
      </p:sp>
    </p:spTree>
    <p:extLst>
      <p:ext uri="{BB962C8B-B14F-4D97-AF65-F5344CB8AC3E}">
        <p14:creationId xmlns:p14="http://schemas.microsoft.com/office/powerpoint/2010/main" val="387752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0ED1C37-AD0B-42D4-A0E4-7F770F38A37A}" type="datetimeFigureOut">
              <a:rPr lang="fr-FR" smtClean="0"/>
              <a:t>12/04/2023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14E85D-01D1-4850-8305-F7955B387E44}" type="slidenum">
              <a:rPr lang="fr-FR" smtClean="0"/>
              <a:t>‹N°›</a:t>
            </a:fld>
            <a:endParaRPr lang="fr-FR"/>
          </a:p>
        </p:txBody>
      </p:sp>
    </p:spTree>
    <p:extLst>
      <p:ext uri="{BB962C8B-B14F-4D97-AF65-F5344CB8AC3E}">
        <p14:creationId xmlns:p14="http://schemas.microsoft.com/office/powerpoint/2010/main" val="353956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D1C37-AD0B-42D4-A0E4-7F770F38A37A}" type="datetimeFigureOut">
              <a:rPr lang="fr-FR" smtClean="0"/>
              <a:t>12/04/2023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4E85D-01D1-4850-8305-F7955B387E44}" type="slidenum">
              <a:rPr lang="fr-FR" smtClean="0"/>
              <a:t>‹N°›</a:t>
            </a:fld>
            <a:endParaRPr lang="fr-FR"/>
          </a:p>
        </p:txBody>
      </p:sp>
    </p:spTree>
    <p:extLst>
      <p:ext uri="{BB962C8B-B14F-4D97-AF65-F5344CB8AC3E}">
        <p14:creationId xmlns:p14="http://schemas.microsoft.com/office/powerpoint/2010/main" val="24948702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708442617"/>
      </p:ext>
    </p:extLst>
  </p:cSld>
  <p:clrMap bg1="lt1" tx1="dk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DB6543-38CF-4BFE-B3AB-92C80A0EA732}"/>
              </a:ext>
            </a:extLst>
          </p:cNvPr>
          <p:cNvSpPr>
            <a:spLocks noGrp="1"/>
          </p:cNvSpPr>
          <p:nvPr>
            <p:ph type="title"/>
          </p:nvPr>
        </p:nvSpPr>
        <p:spPr/>
        <p:txBody>
          <a:bodyPr/>
          <a:lstStyle/>
          <a:p>
            <a:r>
              <a:rPr lang="fr-FR" dirty="0"/>
              <a:t>5 – Garantir l’accompagnement logistique des étudiants</a:t>
            </a:r>
          </a:p>
        </p:txBody>
      </p:sp>
      <p:sp>
        <p:nvSpPr>
          <p:cNvPr id="3" name="Espace réservé du contenu 2">
            <a:extLst>
              <a:ext uri="{FF2B5EF4-FFF2-40B4-BE49-F238E27FC236}">
                <a16:creationId xmlns:a16="http://schemas.microsoft.com/office/drawing/2014/main" id="{2E4A6422-B08C-46C9-B327-B7937018F1C0}"/>
              </a:ext>
            </a:extLst>
          </p:cNvPr>
          <p:cNvSpPr>
            <a:spLocks noGrp="1"/>
          </p:cNvSpPr>
          <p:nvPr>
            <p:ph idx="1"/>
          </p:nvPr>
        </p:nvSpPr>
        <p:spPr/>
        <p:txBody>
          <a:bodyPr anchor="ctr"/>
          <a:lstStyle/>
          <a:p>
            <a:pPr marL="0" indent="0">
              <a:buNone/>
            </a:pPr>
            <a:r>
              <a:rPr lang="fr-FR" b="1" dirty="0"/>
              <a:t>Modérateur</a:t>
            </a:r>
            <a:r>
              <a:rPr lang="fr-FR" dirty="0"/>
              <a:t> : Mme Florence Girard, présidente de l’ANDEP, Ussel</a:t>
            </a:r>
          </a:p>
          <a:p>
            <a:pPr marL="0" indent="0">
              <a:buNone/>
            </a:pPr>
            <a:r>
              <a:rPr lang="fr-FR" b="1" dirty="0"/>
              <a:t>Rapporteur</a:t>
            </a:r>
            <a:r>
              <a:rPr lang="fr-FR" dirty="0"/>
              <a:t> : Mme Flore </a:t>
            </a:r>
            <a:r>
              <a:rPr lang="fr-FR" dirty="0" err="1"/>
              <a:t>Greze</a:t>
            </a:r>
            <a:r>
              <a:rPr lang="fr-FR" dirty="0"/>
              <a:t>, vice-présidente de l’ANSEF, Lille</a:t>
            </a:r>
          </a:p>
          <a:p>
            <a:pPr marL="0" indent="0">
              <a:buNone/>
            </a:pPr>
            <a:r>
              <a:rPr lang="fr-FR" b="1" dirty="0"/>
              <a:t>Etudiant référent </a:t>
            </a:r>
            <a:r>
              <a:rPr lang="fr-FR" dirty="0"/>
              <a:t>: Mme Manon Morel, présidente de la FNESI</a:t>
            </a:r>
          </a:p>
        </p:txBody>
      </p:sp>
      <p:sp>
        <p:nvSpPr>
          <p:cNvPr id="4" name="Rectangle 3">
            <a:extLst>
              <a:ext uri="{FF2B5EF4-FFF2-40B4-BE49-F238E27FC236}">
                <a16:creationId xmlns:a16="http://schemas.microsoft.com/office/drawing/2014/main" id="{C15B49C9-B643-4EA7-8FFB-3817C81AC542}"/>
              </a:ext>
            </a:extLst>
          </p:cNvPr>
          <p:cNvSpPr/>
          <p:nvPr/>
        </p:nvSpPr>
        <p:spPr>
          <a:xfrm>
            <a:off x="5977217" y="3244334"/>
            <a:ext cx="237566" cy="369332"/>
          </a:xfrm>
          <a:prstGeom prst="rect">
            <a:avLst/>
          </a:prstGeom>
        </p:spPr>
        <p:txBody>
          <a:bodyPr wrap="none">
            <a:spAutoFit/>
          </a:bodyPr>
          <a:lstStyle/>
          <a:p>
            <a:r>
              <a:rPr lang="fr-FR" dirty="0"/>
              <a:t> </a:t>
            </a:r>
          </a:p>
        </p:txBody>
      </p:sp>
      <p:sp>
        <p:nvSpPr>
          <p:cNvPr id="5" name="Rectangle 4">
            <a:extLst>
              <a:ext uri="{FF2B5EF4-FFF2-40B4-BE49-F238E27FC236}">
                <a16:creationId xmlns:a16="http://schemas.microsoft.com/office/drawing/2014/main" id="{B4143BD8-ED30-4A25-9B4E-AA1EB6B3DB99}"/>
              </a:ext>
            </a:extLst>
          </p:cNvPr>
          <p:cNvSpPr/>
          <p:nvPr/>
        </p:nvSpPr>
        <p:spPr>
          <a:xfrm>
            <a:off x="5977217" y="3244334"/>
            <a:ext cx="237566" cy="369332"/>
          </a:xfrm>
          <a:prstGeom prst="rect">
            <a:avLst/>
          </a:prstGeom>
        </p:spPr>
        <p:txBody>
          <a:bodyPr wrap="none">
            <a:spAutoFit/>
          </a:bodyPr>
          <a:lstStyle/>
          <a:p>
            <a:r>
              <a:rPr lang="fr-FR" dirty="0"/>
              <a:t> </a:t>
            </a:r>
          </a:p>
        </p:txBody>
      </p:sp>
    </p:spTree>
    <p:extLst>
      <p:ext uri="{BB962C8B-B14F-4D97-AF65-F5344CB8AC3E}">
        <p14:creationId xmlns:p14="http://schemas.microsoft.com/office/powerpoint/2010/main" val="211972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70533" y="195500"/>
            <a:ext cx="11360800" cy="763600"/>
          </a:xfrm>
          <a:prstGeom prst="rect">
            <a:avLst/>
          </a:prstGeom>
        </p:spPr>
        <p:txBody>
          <a:bodyPr spcFirstLastPara="1" wrap="square" lIns="121900" tIns="121900" rIns="121900" bIns="121900" anchor="t" anchorCtr="0">
            <a:normAutofit/>
          </a:bodyPr>
          <a:lstStyle/>
          <a:p>
            <a:r>
              <a:rPr lang="fr"/>
              <a:t>méthodologie</a:t>
            </a:r>
            <a:endParaRPr/>
          </a:p>
        </p:txBody>
      </p:sp>
      <p:sp>
        <p:nvSpPr>
          <p:cNvPr id="61" name="Google Shape;61;p14"/>
          <p:cNvSpPr txBox="1">
            <a:spLocks noGrp="1"/>
          </p:cNvSpPr>
          <p:nvPr>
            <p:ph type="body" idx="1"/>
          </p:nvPr>
        </p:nvSpPr>
        <p:spPr>
          <a:xfrm>
            <a:off x="0" y="1041500"/>
            <a:ext cx="5098400" cy="2527200"/>
          </a:xfrm>
          <a:prstGeom prst="rect">
            <a:avLst/>
          </a:prstGeom>
        </p:spPr>
        <p:txBody>
          <a:bodyPr spcFirstLastPara="1" wrap="square" lIns="121900" tIns="121900" rIns="121900" bIns="121900" anchor="t" anchorCtr="0">
            <a:normAutofit/>
          </a:bodyPr>
          <a:lstStyle/>
          <a:p>
            <a:pPr marL="0" indent="0">
              <a:spcAft>
                <a:spcPts val="1600"/>
              </a:spcAft>
              <a:buNone/>
            </a:pPr>
            <a:r>
              <a:rPr lang="fr" sz="2000">
                <a:solidFill>
                  <a:schemeClr val="dk1"/>
                </a:solidFill>
              </a:rPr>
              <a:t>brainstorm autour de la mise en lumière des problématiques puis mutualisation des solutions apportées</a:t>
            </a:r>
            <a:endParaRPr sz="2000">
              <a:solidFill>
                <a:schemeClr val="dk1"/>
              </a:solidFill>
            </a:endParaRPr>
          </a:p>
        </p:txBody>
      </p:sp>
      <p:pic>
        <p:nvPicPr>
          <p:cNvPr id="62" name="Google Shape;62;p14"/>
          <p:cNvPicPr preferRelativeResize="0"/>
          <p:nvPr/>
        </p:nvPicPr>
        <p:blipFill>
          <a:blip r:embed="rId3">
            <a:alphaModFix/>
          </a:blip>
          <a:stretch>
            <a:fillRect/>
          </a:stretch>
        </p:blipFill>
        <p:spPr>
          <a:xfrm>
            <a:off x="7858898" y="1041501"/>
            <a:ext cx="4179935" cy="5573268"/>
          </a:xfrm>
          <a:prstGeom prst="rect">
            <a:avLst/>
          </a:prstGeom>
          <a:noFill/>
          <a:ln>
            <a:noFill/>
          </a:ln>
        </p:spPr>
      </p:pic>
      <p:pic>
        <p:nvPicPr>
          <p:cNvPr id="63" name="Google Shape;63;p14"/>
          <p:cNvPicPr preferRelativeResize="0"/>
          <p:nvPr/>
        </p:nvPicPr>
        <p:blipFill>
          <a:blip r:embed="rId4">
            <a:alphaModFix/>
          </a:blip>
          <a:stretch>
            <a:fillRect/>
          </a:stretch>
        </p:blipFill>
        <p:spPr>
          <a:xfrm>
            <a:off x="4494400" y="1975834"/>
            <a:ext cx="3481133" cy="4641500"/>
          </a:xfrm>
          <a:prstGeom prst="rect">
            <a:avLst/>
          </a:prstGeom>
          <a:noFill/>
          <a:ln>
            <a:noFill/>
          </a:ln>
        </p:spPr>
      </p:pic>
      <p:pic>
        <p:nvPicPr>
          <p:cNvPr id="64" name="Google Shape;64;p14"/>
          <p:cNvPicPr preferRelativeResize="0"/>
          <p:nvPr/>
        </p:nvPicPr>
        <p:blipFill>
          <a:blip r:embed="rId3">
            <a:alphaModFix/>
          </a:blip>
          <a:stretch>
            <a:fillRect/>
          </a:stretch>
        </p:blipFill>
        <p:spPr>
          <a:xfrm>
            <a:off x="506867" y="2235400"/>
            <a:ext cx="3383533" cy="4511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fr"/>
              <a:t>Atelier de la logistique étudiante</a:t>
            </a:r>
            <a:endParaRPr/>
          </a:p>
        </p:txBody>
      </p:sp>
      <p:sp>
        <p:nvSpPr>
          <p:cNvPr id="70" name="Google Shape;70;p15"/>
          <p:cNvSpPr txBox="1">
            <a:spLocks noGrp="1"/>
          </p:cNvSpPr>
          <p:nvPr>
            <p:ph type="body" idx="1"/>
          </p:nvPr>
        </p:nvSpPr>
        <p:spPr>
          <a:xfrm>
            <a:off x="507467" y="1521333"/>
            <a:ext cx="11010400" cy="5034000"/>
          </a:xfrm>
          <a:prstGeom prst="rect">
            <a:avLst/>
          </a:prstGeom>
        </p:spPr>
        <p:txBody>
          <a:bodyPr spcFirstLastPara="1" wrap="square" lIns="121900" tIns="121900" rIns="121900" bIns="121900" anchor="t" anchorCtr="0">
            <a:normAutofit/>
          </a:bodyPr>
          <a:lstStyle/>
          <a:p>
            <a:pPr>
              <a:buClr>
                <a:schemeClr val="dk1"/>
              </a:buClr>
            </a:pPr>
            <a:r>
              <a:rPr lang="fr" b="1">
                <a:solidFill>
                  <a:schemeClr val="dk1"/>
                </a:solidFill>
              </a:rPr>
              <a:t>inégalité de prise en charge des frais</a:t>
            </a:r>
            <a:endParaRPr b="1">
              <a:solidFill>
                <a:schemeClr val="dk1"/>
              </a:solidFill>
            </a:endParaRPr>
          </a:p>
          <a:p>
            <a:pPr lvl="1">
              <a:buClr>
                <a:schemeClr val="dk1"/>
              </a:buClr>
            </a:pPr>
            <a:r>
              <a:rPr lang="fr" b="1">
                <a:solidFill>
                  <a:schemeClr val="dk1"/>
                </a:solidFill>
              </a:rPr>
              <a:t>enjeu du service sanitaire qui doit s’adresser dans des lieux défavorisés qui sont éloignés</a:t>
            </a:r>
            <a:r>
              <a:rPr lang="fr">
                <a:solidFill>
                  <a:schemeClr val="dk1"/>
                </a:solidFill>
              </a:rPr>
              <a:t> → nécessité de mobiliser tout•e•s les acteur•ice•s de territoire (CPTS, conseils départementaux, contrats locaux de santé, communauté de commune, mairie) et donc nécessité de chargé•e de mission du service sanitaire ET usage du distanciel pour toucher ses zones éloignées</a:t>
            </a:r>
            <a:br>
              <a:rPr lang="fr">
                <a:solidFill>
                  <a:schemeClr val="dk1"/>
                </a:solidFill>
              </a:rPr>
            </a:br>
            <a:endParaRPr>
              <a:solidFill>
                <a:schemeClr val="dk1"/>
              </a:solidFill>
            </a:endParaRPr>
          </a:p>
          <a:p>
            <a:pPr lvl="1">
              <a:buClr>
                <a:schemeClr val="dk1"/>
              </a:buClr>
            </a:pPr>
            <a:r>
              <a:rPr lang="fr" b="1">
                <a:solidFill>
                  <a:schemeClr val="dk1"/>
                </a:solidFill>
              </a:rPr>
              <a:t>bon versement des indemnités </a:t>
            </a:r>
            <a:r>
              <a:rPr lang="fr">
                <a:solidFill>
                  <a:schemeClr val="dk1"/>
                </a:solidFill>
              </a:rPr>
              <a:t>→ homogénéisation des enveloppes allouées à toutes les filières et à chaque étudiant•e concernant les frais de transport</a:t>
            </a:r>
            <a:br>
              <a:rPr lang="fr">
                <a:solidFill>
                  <a:schemeClr val="dk1"/>
                </a:solidFill>
              </a:rPr>
            </a:br>
            <a:endParaRPr>
              <a:solidFill>
                <a:schemeClr val="dk1"/>
              </a:solidFill>
            </a:endParaRPr>
          </a:p>
          <a:p>
            <a:pPr lvl="1">
              <a:buClr>
                <a:schemeClr val="dk1"/>
              </a:buClr>
            </a:pPr>
            <a:r>
              <a:rPr lang="fr">
                <a:solidFill>
                  <a:schemeClr val="dk1"/>
                </a:solidFill>
              </a:rPr>
              <a:t>prise en compte </a:t>
            </a:r>
            <a:r>
              <a:rPr lang="fr" b="1">
                <a:solidFill>
                  <a:schemeClr val="dk1"/>
                </a:solidFill>
              </a:rPr>
              <a:t>des déplacements pour la formation continue</a:t>
            </a:r>
            <a:endParaRPr b="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fr"/>
              <a:t>Atelier de la logistique étudiante</a:t>
            </a:r>
            <a:endParaRPr/>
          </a:p>
        </p:txBody>
      </p:sp>
      <p:sp>
        <p:nvSpPr>
          <p:cNvPr id="76" name="Google Shape;76;p16"/>
          <p:cNvSpPr txBox="1">
            <a:spLocks noGrp="1"/>
          </p:cNvSpPr>
          <p:nvPr>
            <p:ph type="body" idx="1"/>
          </p:nvPr>
        </p:nvSpPr>
        <p:spPr>
          <a:xfrm>
            <a:off x="0" y="1536667"/>
            <a:ext cx="6540000" cy="4559200"/>
          </a:xfrm>
          <a:prstGeom prst="rect">
            <a:avLst/>
          </a:prstGeom>
        </p:spPr>
        <p:txBody>
          <a:bodyPr spcFirstLastPara="1" wrap="square" lIns="121900" tIns="121900" rIns="121900" bIns="121900" anchor="t" anchorCtr="0">
            <a:normAutofit fontScale="92500" lnSpcReduction="10000"/>
          </a:bodyPr>
          <a:lstStyle/>
          <a:p>
            <a:pPr indent="-445758">
              <a:buClr>
                <a:schemeClr val="dk1"/>
              </a:buClr>
              <a:buSzPct val="100000"/>
            </a:pPr>
            <a:r>
              <a:rPr lang="fr" b="1">
                <a:solidFill>
                  <a:schemeClr val="dk1"/>
                </a:solidFill>
              </a:rPr>
              <a:t>accompagnement pédagogique et évaluation </a:t>
            </a:r>
            <a:endParaRPr b="1">
              <a:solidFill>
                <a:schemeClr val="dk1"/>
              </a:solidFill>
            </a:endParaRPr>
          </a:p>
          <a:p>
            <a:pPr lvl="1" indent="-422264">
              <a:buClr>
                <a:schemeClr val="dk1"/>
              </a:buClr>
              <a:buSzPct val="100000"/>
            </a:pPr>
            <a:r>
              <a:rPr lang="fr" sz="2000" b="1">
                <a:solidFill>
                  <a:schemeClr val="dk1"/>
                </a:solidFill>
              </a:rPr>
              <a:t>travail en interprofessionnalité facilité : </a:t>
            </a:r>
            <a:endParaRPr sz="2000" b="1">
              <a:solidFill>
                <a:schemeClr val="dk1"/>
              </a:solidFill>
            </a:endParaRPr>
          </a:p>
          <a:p>
            <a:pPr lvl="2" indent="-422264">
              <a:buClr>
                <a:schemeClr val="dk1"/>
              </a:buClr>
              <a:buSzPct val="100000"/>
            </a:pPr>
            <a:r>
              <a:rPr lang="fr" sz="2000">
                <a:solidFill>
                  <a:schemeClr val="dk1"/>
                </a:solidFill>
              </a:rPr>
              <a:t>par des outils comme moodle et servicesanitaire.fr </a:t>
            </a:r>
            <a:endParaRPr sz="2000">
              <a:solidFill>
                <a:schemeClr val="dk1"/>
              </a:solidFill>
            </a:endParaRPr>
          </a:p>
          <a:p>
            <a:pPr lvl="2" indent="-422264">
              <a:buClr>
                <a:schemeClr val="dk1"/>
              </a:buClr>
              <a:buSzPct val="100000"/>
            </a:pPr>
            <a:r>
              <a:rPr lang="fr" sz="2000">
                <a:solidFill>
                  <a:schemeClr val="dk1"/>
                </a:solidFill>
              </a:rPr>
              <a:t>des évaluations en contrôle continu avec une homogénéisation des modes d’évaluation entre les filières pour limiter les différences d’implication</a:t>
            </a:r>
            <a:endParaRPr sz="2000">
              <a:solidFill>
                <a:schemeClr val="dk1"/>
              </a:solidFill>
            </a:endParaRPr>
          </a:p>
          <a:p>
            <a:pPr lvl="2" indent="-422264">
              <a:buClr>
                <a:schemeClr val="dk1"/>
              </a:buClr>
              <a:buSzPct val="100000"/>
            </a:pPr>
            <a:r>
              <a:rPr lang="fr" sz="2000">
                <a:solidFill>
                  <a:schemeClr val="dk1"/>
                </a:solidFill>
              </a:rPr>
              <a:t>mise en place de référent•e pédagogique responsable du pilotage de l’interprofessionnalité</a:t>
            </a:r>
            <a:endParaRPr sz="2000">
              <a:solidFill>
                <a:schemeClr val="dk1"/>
              </a:solidFill>
            </a:endParaRPr>
          </a:p>
          <a:p>
            <a:pPr lvl="2" indent="-422264">
              <a:buClr>
                <a:schemeClr val="dk1"/>
              </a:buClr>
              <a:buSzPct val="100000"/>
            </a:pPr>
            <a:r>
              <a:rPr lang="fr" sz="2000">
                <a:solidFill>
                  <a:schemeClr val="dk1"/>
                </a:solidFill>
              </a:rPr>
              <a:t>facilité par une plus grande souplesse dans les conventions (de large période d’interventions)</a:t>
            </a:r>
            <a:endParaRPr sz="2000">
              <a:solidFill>
                <a:schemeClr val="dk1"/>
              </a:solidFill>
            </a:endParaRPr>
          </a:p>
        </p:txBody>
      </p:sp>
      <p:sp>
        <p:nvSpPr>
          <p:cNvPr id="77" name="Google Shape;77;p16"/>
          <p:cNvSpPr txBox="1">
            <a:spLocks noGrp="1"/>
          </p:cNvSpPr>
          <p:nvPr>
            <p:ph type="body" idx="1"/>
          </p:nvPr>
        </p:nvSpPr>
        <p:spPr>
          <a:xfrm>
            <a:off x="6096000" y="1613233"/>
            <a:ext cx="6048000" cy="4559200"/>
          </a:xfrm>
          <a:prstGeom prst="rect">
            <a:avLst/>
          </a:prstGeom>
        </p:spPr>
        <p:txBody>
          <a:bodyPr spcFirstLastPara="1" wrap="square" lIns="121900" tIns="121900" rIns="121900" bIns="121900" anchor="t" anchorCtr="0">
            <a:normAutofit/>
          </a:bodyPr>
          <a:lstStyle/>
          <a:p>
            <a:pPr>
              <a:buClr>
                <a:schemeClr val="dk1"/>
              </a:buClr>
            </a:pPr>
            <a:r>
              <a:rPr lang="fr" b="1">
                <a:solidFill>
                  <a:schemeClr val="dk1"/>
                </a:solidFill>
              </a:rPr>
              <a:t>financement des supports pédagogie</a:t>
            </a:r>
            <a:endParaRPr b="1">
              <a:solidFill>
                <a:schemeClr val="dk1"/>
              </a:solidFill>
            </a:endParaRPr>
          </a:p>
          <a:p>
            <a:pPr lvl="1">
              <a:buClr>
                <a:schemeClr val="dk1"/>
              </a:buClr>
            </a:pPr>
            <a:r>
              <a:rPr lang="fr" b="1">
                <a:solidFill>
                  <a:schemeClr val="dk1"/>
                </a:solidFill>
              </a:rPr>
              <a:t>budget fixe et précis : </a:t>
            </a:r>
            <a:endParaRPr b="1">
              <a:solidFill>
                <a:schemeClr val="dk1"/>
              </a:solidFill>
            </a:endParaRPr>
          </a:p>
          <a:p>
            <a:pPr lvl="2">
              <a:buClr>
                <a:schemeClr val="dk1"/>
              </a:buClr>
            </a:pPr>
            <a:r>
              <a:rPr lang="fr">
                <a:solidFill>
                  <a:schemeClr val="dk1"/>
                </a:solidFill>
              </a:rPr>
              <a:t>au sein de l’université </a:t>
            </a:r>
            <a:endParaRPr>
              <a:solidFill>
                <a:schemeClr val="dk1"/>
              </a:solidFill>
            </a:endParaRPr>
          </a:p>
          <a:p>
            <a:pPr lvl="2">
              <a:buClr>
                <a:schemeClr val="dk1"/>
              </a:buClr>
            </a:pPr>
            <a:r>
              <a:rPr lang="fr">
                <a:solidFill>
                  <a:schemeClr val="dk1"/>
                </a:solidFill>
              </a:rPr>
              <a:t>au sein de structures de formation (IFSI, IFMK) grâce au budget de fonctionnement avec un versement d’une enveloppe de l’ARS au Conseil Régional</a:t>
            </a:r>
            <a:endParaRPr>
              <a:solidFill>
                <a:schemeClr val="dk1"/>
              </a:solidFill>
            </a:endParaRPr>
          </a:p>
          <a:p>
            <a:pPr marL="1219170" indent="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1412</TotalTime>
  <Words>282</Words>
  <Application>Microsoft Office PowerPoint</Application>
  <PresentationFormat>Grand écran</PresentationFormat>
  <Paragraphs>24</Paragraphs>
  <Slides>4</Slides>
  <Notes>3</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4</vt:i4>
      </vt:variant>
    </vt:vector>
  </HeadingPairs>
  <TitlesOfParts>
    <vt:vector size="9" baseType="lpstr">
      <vt:lpstr>Arial</vt:lpstr>
      <vt:lpstr>Calibri</vt:lpstr>
      <vt:lpstr>Calibri Light</vt:lpstr>
      <vt:lpstr>Thème Office</vt:lpstr>
      <vt:lpstr>Simple Light</vt:lpstr>
      <vt:lpstr>5 – Garantir l’accompagnement logistique des étudiants</vt:lpstr>
      <vt:lpstr>méthodologie</vt:lpstr>
      <vt:lpstr>Atelier de la logistique étudiante</vt:lpstr>
      <vt:lpstr>Atelier de la logistique étudiante</vt:lpstr>
    </vt:vector>
  </TitlesOfParts>
  <Company>UANGERS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Alexis Busson</dc:creator>
  <cp:lastModifiedBy>Charlotte Regnault-Leuger</cp:lastModifiedBy>
  <cp:revision>15</cp:revision>
  <dcterms:created xsi:type="dcterms:W3CDTF">2023-03-09T15:40:10Z</dcterms:created>
  <dcterms:modified xsi:type="dcterms:W3CDTF">2023-04-12T08:27:15Z</dcterms:modified>
</cp:coreProperties>
</file>