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89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8" autoAdjust="0"/>
    <p:restoredTop sz="82751" autoAdjust="0"/>
  </p:normalViewPr>
  <p:slideViewPr>
    <p:cSldViewPr>
      <p:cViewPr>
        <p:scale>
          <a:sx n="100" d="100"/>
          <a:sy n="100" d="100"/>
        </p:scale>
        <p:origin x="-208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3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95831-D894-4BE1-ADED-B394DE8CA054}" type="datetimeFigureOut">
              <a:rPr lang="fr-FR" smtClean="0"/>
              <a:t>16/03/2023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3C994-C45E-498E-8317-1DF3A73BB7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052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B83D8-6405-41EB-98D6-9BB6D5407401}" type="datetimeFigureOut">
              <a:rPr lang="fr-FR" smtClean="0"/>
              <a:t>16/03/2023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9FDA5-5405-48D9-A66D-FC90054C36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619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Logos</a:t>
            </a:r>
            <a:r>
              <a:rPr lang="fr-FR" baseline="0" dirty="0" smtClean="0"/>
              <a:t> institutionnels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9FDA5-5405-48D9-A66D-FC90054C367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636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9FDA5-5405-48D9-A66D-FC90054C367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174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Marie,</a:t>
            </a:r>
            <a:r>
              <a:rPr lang="fr-FR" baseline="0" dirty="0"/>
              <a:t> s</a:t>
            </a:r>
            <a:r>
              <a:rPr lang="fr-FR" dirty="0"/>
              <a:t>ans détailler</a:t>
            </a:r>
          </a:p>
          <a:p>
            <a:r>
              <a:rPr lang="fr-FR" dirty="0"/>
              <a:t>Justine, vécu de la semaine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9FDA5-5405-48D9-A66D-FC90054C367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38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Marie, présentation</a:t>
            </a:r>
            <a:r>
              <a:rPr lang="fr-FR" baseline="0" dirty="0"/>
              <a:t> diapo</a:t>
            </a:r>
          </a:p>
          <a:p>
            <a:r>
              <a:rPr lang="fr-FR" baseline="0" dirty="0"/>
              <a:t>Justine, vécu du stage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9FDA5-5405-48D9-A66D-FC90054C367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679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Nuages de mots ?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9FDA5-5405-48D9-A66D-FC90054C367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871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8935-D3EA-4B49-BD3B-6F48C2C83EA3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"/>
          <a:stretch/>
        </p:blipFill>
        <p:spPr bwMode="auto">
          <a:xfrm>
            <a:off x="-22896" y="6741369"/>
            <a:ext cx="9166524" cy="11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157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3754-FD1C-42AF-9819-1ABC0BD95773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4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D017-0928-40B2-BCB8-E51D837447B6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03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A5888-16E8-43D8-B4BF-E3CF6227391B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304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DC870-BFAE-48D0-8898-2389BABBEAC8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960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1B6A-9983-4C75-819F-F575E23837B4}" type="datetime1">
              <a:rPr lang="fr-FR" smtClean="0"/>
              <a:t>16/03/2023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6734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90780-7775-41B9-89DF-0609A8B97664}" type="datetime1">
              <a:rPr lang="fr-FR" smtClean="0"/>
              <a:t>16/03/2023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41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464D5-24C6-4B15-9DC4-B967E14D49D5}" type="datetime1">
              <a:rPr lang="fr-FR" smtClean="0"/>
              <a:t>16/03/2023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27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E31C1-DD0E-4738-BA61-F99868DD4FAB}" type="datetime1">
              <a:rPr lang="fr-FR" smtClean="0"/>
              <a:t>16/03/2023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466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3AA-3B29-4A96-92ED-14ADF50642CE}" type="datetime1">
              <a:rPr lang="fr-FR" smtClean="0"/>
              <a:t>16/03/2023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405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511BA-36A4-42A0-B864-E35C3BF10554}" type="datetime1">
              <a:rPr lang="fr-FR" smtClean="0"/>
              <a:t>16/03/2023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01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0D89E-F1B6-49B8-B087-20416BA4770B}" type="datetime1">
              <a:rPr lang="fr-FR" smtClean="0"/>
              <a:t>16/03/2023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E032-C037-4460-AEC2-DFE2742C0C42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"/>
          <a:stretch/>
        </p:blipFill>
        <p:spPr bwMode="auto">
          <a:xfrm>
            <a:off x="-22896" y="6741369"/>
            <a:ext cx="9166524" cy="116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3286">
            <a:off x="8296394" y="-489532"/>
            <a:ext cx="14382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68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>
            <a:lumMod val="75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Parcours personne </a:t>
            </a:r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âgée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/>
              <a:t>Justine TROUVE</a:t>
            </a:r>
          </a:p>
          <a:p>
            <a:r>
              <a:rPr lang="fr-FR" dirty="0" smtClean="0"/>
              <a:t>Dr Marie </a:t>
            </a:r>
            <a:r>
              <a:rPr lang="fr-FR" dirty="0"/>
              <a:t>OTEKPO</a:t>
            </a:r>
          </a:p>
          <a:p>
            <a:endParaRPr lang="fr-FR" dirty="0"/>
          </a:p>
          <a:p>
            <a:r>
              <a:rPr lang="fr-FR" dirty="0"/>
              <a:t>JNSSES 17/03/2023</a:t>
            </a:r>
          </a:p>
        </p:txBody>
      </p:sp>
      <p:pic>
        <p:nvPicPr>
          <p:cNvPr id="4" name="Picture 5" descr="C:\Users\OTEKMA\Desktop\logo-ch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925" y="5244060"/>
            <a:ext cx="1009273" cy="84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OTEKMA\Downloads\ua_v_couleur_ecran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449" y="5244060"/>
            <a:ext cx="8382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"/>
          <a:stretch/>
        </p:blipFill>
        <p:spPr bwMode="auto">
          <a:xfrm>
            <a:off x="-22524" y="6309320"/>
            <a:ext cx="9203036" cy="54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"/>
          <a:stretch/>
        </p:blipFill>
        <p:spPr bwMode="auto">
          <a:xfrm>
            <a:off x="-22524" y="0"/>
            <a:ext cx="9166524" cy="706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6512" y="363615"/>
            <a:ext cx="9191625" cy="162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03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TEKMA\Desktop\wetransfer_kit-de-communication-plan-antichute-des-personnes-agees_2022-02-21_0951\PlanAntiChute_Vignette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7" b="4340"/>
          <a:stretch/>
        </p:blipFill>
        <p:spPr bwMode="auto">
          <a:xfrm>
            <a:off x="5241674" y="5178329"/>
            <a:ext cx="3074742" cy="1563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Prévention et personne âgée: contexte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Vieillissement, risque de maladie/dépendance</a:t>
            </a:r>
          </a:p>
          <a:p>
            <a:pPr marL="457200" lvl="1" indent="0">
              <a:buNone/>
            </a:pPr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fr-FR" dirty="0">
                <a:sym typeface="Wingdings" panose="05000000000000000000" pitchFamily="2" charset="2"/>
              </a:rPr>
              <a:t> </a:t>
            </a:r>
            <a:r>
              <a:rPr lang="fr-FR" dirty="0" smtClean="0">
                <a:sym typeface="Wingdings" panose="05000000000000000000" pitchFamily="2" charset="2"/>
              </a:rPr>
              <a:t>Challenge : 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vieillir en santé</a:t>
            </a:r>
            <a:endParaRPr lang="fr-FR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dirty="0" smtClean="0"/>
              <a:t>Deux axes retenus</a:t>
            </a:r>
          </a:p>
          <a:p>
            <a:pPr lvl="1"/>
            <a:r>
              <a:rPr lang="fr-FR" dirty="0" smtClean="0"/>
              <a:t>Perte d’indépendance</a:t>
            </a:r>
          </a:p>
          <a:p>
            <a:pPr lvl="1"/>
            <a:r>
              <a:rPr lang="fr-FR" dirty="0" smtClean="0"/>
              <a:t>Chute</a:t>
            </a:r>
          </a:p>
          <a:p>
            <a:r>
              <a:rPr lang="fr-FR" dirty="0" smtClean="0"/>
              <a:t>Ciblé </a:t>
            </a:r>
            <a:r>
              <a:rPr lang="fr-FR" dirty="0"/>
              <a:t>par des </a:t>
            </a:r>
            <a:r>
              <a:rPr lang="fr-FR" dirty="0" smtClean="0"/>
              <a:t>programmes de large ampleur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1715598" y="4804732"/>
            <a:ext cx="2584844" cy="1830113"/>
            <a:chOff x="-703452" y="190219"/>
            <a:chExt cx="5899784" cy="4102877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66"/>
            <a:stretch/>
          </p:blipFill>
          <p:spPr bwMode="auto">
            <a:xfrm>
              <a:off x="-703452" y="190219"/>
              <a:ext cx="5899784" cy="4102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1619672" y="4033937"/>
              <a:ext cx="216024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708" y="6314786"/>
            <a:ext cx="1104292" cy="354573"/>
          </a:xfrm>
          <a:prstGeom prst="rect">
            <a:avLst/>
          </a:prstGeom>
        </p:spPr>
      </p:pic>
      <p:pic>
        <p:nvPicPr>
          <p:cNvPr id="1026" name="Picture 2" descr="C:\Users\OTEKMA\Desktop\wetransfer_kit-de-communication-plan-antichute-des-personnes-agees_2022-02-21_0951\Signature_antichute des personnes agees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" t="19248" r="3009" b="19537"/>
          <a:stretch/>
        </p:blipFill>
        <p:spPr bwMode="auto">
          <a:xfrm>
            <a:off x="5430853" y="4829185"/>
            <a:ext cx="2741547" cy="34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46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Organisation parcours PA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Deux temps:</a:t>
            </a:r>
          </a:p>
          <a:p>
            <a:pPr lvl="1"/>
            <a:r>
              <a:rPr lang="fr-FR" dirty="0" smtClean="0"/>
              <a:t>Temps </a:t>
            </a:r>
            <a:r>
              <a:rPr lang="fr-FR" dirty="0"/>
              <a:t>de formation </a:t>
            </a:r>
            <a:r>
              <a:rPr lang="fr-FR" dirty="0" smtClean="0"/>
              <a:t>initiale</a:t>
            </a:r>
          </a:p>
          <a:p>
            <a:pPr marL="914400" lvl="2" indent="0">
              <a:buNone/>
            </a:pP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Préparation du projet</a:t>
            </a:r>
            <a:endParaRPr lang="fr-FR" dirty="0" smtClean="0"/>
          </a:p>
          <a:p>
            <a:pPr marL="457200" lvl="1" indent="0">
              <a:buNone/>
            </a:pPr>
            <a:endParaRPr lang="fr-FR" dirty="0"/>
          </a:p>
          <a:p>
            <a:pPr lvl="1"/>
            <a:r>
              <a:rPr lang="fr-FR" dirty="0" smtClean="0"/>
              <a:t>Temps </a:t>
            </a:r>
            <a:r>
              <a:rPr lang="fr-FR" dirty="0"/>
              <a:t>sur le terrain de </a:t>
            </a:r>
            <a:r>
              <a:rPr lang="fr-FR" dirty="0" smtClean="0"/>
              <a:t>stage</a:t>
            </a:r>
          </a:p>
          <a:p>
            <a:pPr marL="914400" lvl="2" indent="0">
              <a:buNone/>
            </a:pP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fr-FR" dirty="0" smtClean="0">
                <a:sym typeface="Wingdings" panose="05000000000000000000" pitchFamily="2" charset="2"/>
              </a:rPr>
              <a:t> Projet en lui-même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33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Formation initiale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/>
              <a:t>Module théorique</a:t>
            </a:r>
          </a:p>
          <a:p>
            <a:pPr lvl="1"/>
            <a:r>
              <a:rPr lang="fr-FR" dirty="0" smtClean="0"/>
              <a:t>Connaissances générales sur le vieillissement</a:t>
            </a:r>
            <a:endParaRPr lang="fr-FR" dirty="0"/>
          </a:p>
          <a:p>
            <a:pPr lvl="1"/>
            <a:r>
              <a:rPr lang="fr-FR" dirty="0"/>
              <a:t>Axes de prévention chute, activité </a:t>
            </a:r>
            <a:r>
              <a:rPr lang="fr-FR" dirty="0" smtClean="0"/>
              <a:t>physique, santé </a:t>
            </a:r>
            <a:r>
              <a:rPr lang="fr-FR" dirty="0"/>
              <a:t>bucco-dentaire, </a:t>
            </a:r>
            <a:r>
              <a:rPr lang="fr-FR" dirty="0" smtClean="0"/>
              <a:t>…</a:t>
            </a:r>
            <a:endParaRPr lang="fr-FR" dirty="0"/>
          </a:p>
          <a:p>
            <a:pPr lvl="2"/>
            <a:r>
              <a:rPr lang="fr-FR" dirty="0"/>
              <a:t>Participation des </a:t>
            </a:r>
            <a:r>
              <a:rPr lang="fr-FR" dirty="0" smtClean="0"/>
              <a:t>professions concernées</a:t>
            </a:r>
            <a:endParaRPr lang="fr-FR" dirty="0"/>
          </a:p>
          <a:p>
            <a:r>
              <a:rPr lang="fr-FR" dirty="0"/>
              <a:t>Pratique</a:t>
            </a:r>
          </a:p>
          <a:p>
            <a:pPr lvl="1"/>
            <a:r>
              <a:rPr lang="fr-FR" dirty="0" smtClean="0"/>
              <a:t>Observation en gériatrie</a:t>
            </a:r>
          </a:p>
          <a:p>
            <a:pPr lvl="1"/>
            <a:r>
              <a:rPr lang="fr-FR" dirty="0" err="1" smtClean="0"/>
              <a:t>Pluriprofessionnalité</a:t>
            </a:r>
            <a:endParaRPr lang="fr-FR" dirty="0"/>
          </a:p>
          <a:p>
            <a:r>
              <a:rPr lang="fr-FR" dirty="0"/>
              <a:t>Simulation au vieillissement</a:t>
            </a:r>
          </a:p>
          <a:p>
            <a:r>
              <a:rPr lang="fr-FR" dirty="0"/>
              <a:t>Préparation du projet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15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:\Service Sanitaire\Photos simulation vieillissement\IMG_485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038" y="260648"/>
            <a:ext cx="459496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Service Sanitaire\Photos simulation vieillissement\IMG_486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Service Sanitaire\Photos simulation vieillissement\IMG_5199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e 4"/>
          <p:cNvSpPr/>
          <p:nvPr/>
        </p:nvSpPr>
        <p:spPr>
          <a:xfrm>
            <a:off x="3462747" y="4725144"/>
            <a:ext cx="504056" cy="50405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7956376" y="2084512"/>
            <a:ext cx="648072" cy="7200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4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Terrains de stage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EHPAD et </a:t>
            </a:r>
            <a:r>
              <a:rPr lang="fr-FR" dirty="0" smtClean="0"/>
              <a:t>EHPA</a:t>
            </a:r>
          </a:p>
          <a:p>
            <a:pPr lvl="1"/>
            <a:r>
              <a:rPr lang="fr-FR" dirty="0" smtClean="0"/>
              <a:t>Publics et privés</a:t>
            </a:r>
            <a:endParaRPr lang="fr-FR" dirty="0"/>
          </a:p>
          <a:p>
            <a:r>
              <a:rPr lang="fr-FR" dirty="0"/>
              <a:t>4 à 12 terrains de stage par an minimum</a:t>
            </a:r>
          </a:p>
          <a:p>
            <a:r>
              <a:rPr lang="fr-FR" dirty="0" err="1" smtClean="0"/>
              <a:t>Interprofessionnalité</a:t>
            </a:r>
            <a:endParaRPr lang="fr-FR" dirty="0" smtClean="0"/>
          </a:p>
          <a:p>
            <a:r>
              <a:rPr lang="fr-FR" dirty="0" smtClean="0"/>
              <a:t>Grande diversité de projets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60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BC7433C0-AEFE-1037-864D-175A1748319A}"/>
              </a:ext>
            </a:extLst>
          </p:cNvPr>
          <p:cNvSpPr txBox="1"/>
          <p:nvPr/>
        </p:nvSpPr>
        <p:spPr>
          <a:xfrm>
            <a:off x="467544" y="16472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89108"/>
                </a:solidFill>
                <a:latin typeface="Arial Rounded MT Bold" panose="020F0704030504030204" pitchFamily="34" charset="0"/>
              </a:rPr>
              <a:t>Rencontre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F989AA2-C54B-1C57-3AC5-1B622C35117F}"/>
              </a:ext>
            </a:extLst>
          </p:cNvPr>
          <p:cNvSpPr txBox="1"/>
          <p:nvPr/>
        </p:nvSpPr>
        <p:spPr>
          <a:xfrm>
            <a:off x="6142318" y="441848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D60093"/>
                </a:solidFill>
                <a:latin typeface="Arial Rounded MT Bold" panose="020F0704030504030204" pitchFamily="34" charset="0"/>
              </a:rPr>
              <a:t>Personnes</a:t>
            </a:r>
            <a:r>
              <a:rPr lang="fr-FR" sz="2400" dirty="0">
                <a:solidFill>
                  <a:srgbClr val="D60093"/>
                </a:solidFill>
                <a:latin typeface="Arial Rounded MT Bold" panose="020F0704030504030204" pitchFamily="34" charset="0"/>
              </a:rPr>
              <a:t> </a:t>
            </a:r>
            <a:r>
              <a:rPr lang="fr-FR" sz="2400" b="1" dirty="0">
                <a:solidFill>
                  <a:srgbClr val="D60093"/>
                </a:solidFill>
                <a:latin typeface="Arial Rounded MT Bold" panose="020F0704030504030204" pitchFamily="34" charset="0"/>
              </a:rPr>
              <a:t>âgées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86DEBDDD-D035-7061-C6D4-FA4100405F00}"/>
              </a:ext>
            </a:extLst>
          </p:cNvPr>
          <p:cNvSpPr txBox="1"/>
          <p:nvPr/>
        </p:nvSpPr>
        <p:spPr>
          <a:xfrm>
            <a:off x="3890691" y="1478018"/>
            <a:ext cx="20688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Professionnels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74360A7C-47C2-3B7A-63EC-5E2E1A786435}"/>
              </a:ext>
            </a:extLst>
          </p:cNvPr>
          <p:cNvSpPr txBox="1"/>
          <p:nvPr/>
        </p:nvSpPr>
        <p:spPr>
          <a:xfrm>
            <a:off x="2411760" y="3084575"/>
            <a:ext cx="3796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89108"/>
                </a:solidFill>
                <a:latin typeface="Arial Rounded MT Bold" panose="020F0704030504030204" pitchFamily="34" charset="0"/>
              </a:rPr>
              <a:t>Interprofessionnalité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D709554A-4409-0AEE-013F-15CF502F365C}"/>
              </a:ext>
            </a:extLst>
          </p:cNvPr>
          <p:cNvSpPr txBox="1"/>
          <p:nvPr/>
        </p:nvSpPr>
        <p:spPr>
          <a:xfrm>
            <a:off x="6142318" y="2503349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Apprentissages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D0AD505F-4CC1-4D15-5B5C-0B6E5CFC4DE3}"/>
              </a:ext>
            </a:extLst>
          </p:cNvPr>
          <p:cNvSpPr txBox="1"/>
          <p:nvPr/>
        </p:nvSpPr>
        <p:spPr>
          <a:xfrm>
            <a:off x="4572000" y="233862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D60093"/>
                </a:solidFill>
                <a:latin typeface="Arial Rounded MT Bold" panose="020F0704030504030204" pitchFamily="34" charset="0"/>
              </a:rPr>
              <a:t>Projet</a:t>
            </a:r>
            <a:endParaRPr lang="fr-FR" sz="2400" b="1" dirty="0">
              <a:solidFill>
                <a:srgbClr val="D60093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1AB6A965-0C7D-3978-1306-DC162B57D2B5}"/>
              </a:ext>
            </a:extLst>
          </p:cNvPr>
          <p:cNvSpPr txBox="1"/>
          <p:nvPr/>
        </p:nvSpPr>
        <p:spPr>
          <a:xfrm>
            <a:off x="3556890" y="5249477"/>
            <a:ext cx="29593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F89108"/>
                </a:solidFill>
                <a:latin typeface="Arial Rounded MT Bold" panose="020F0704030504030204" pitchFamily="34" charset="0"/>
              </a:rPr>
              <a:t>Communication</a:t>
            </a:r>
            <a:endParaRPr lang="fr-FR" sz="2400" b="1" dirty="0">
              <a:solidFill>
                <a:srgbClr val="F89108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6793D0D6-9C05-C56B-68AD-1212CCFFD3A4}"/>
              </a:ext>
            </a:extLst>
          </p:cNvPr>
          <p:cNvSpPr txBox="1"/>
          <p:nvPr/>
        </p:nvSpPr>
        <p:spPr>
          <a:xfrm>
            <a:off x="887148" y="3590860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Travail</a:t>
            </a:r>
            <a:r>
              <a:rPr lang="fr-FR" sz="3200" dirty="0">
                <a:solidFill>
                  <a:srgbClr val="00B0F0"/>
                </a:solidFill>
                <a:latin typeface="Arial Rounded MT Bold" panose="020F0704030504030204" pitchFamily="34" charset="0"/>
              </a:rPr>
              <a:t> </a:t>
            </a:r>
            <a:r>
              <a:rPr lang="fr-FR" sz="3200" b="1" dirty="0">
                <a:solidFill>
                  <a:srgbClr val="00B0F0"/>
                </a:solidFill>
                <a:latin typeface="Arial Rounded MT Bold" panose="020F0704030504030204" pitchFamily="34" charset="0"/>
              </a:rPr>
              <a:t>d’équipe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4860EEE8-AA14-6263-1B78-3115A64C2302}"/>
              </a:ext>
            </a:extLst>
          </p:cNvPr>
          <p:cNvSpPr txBox="1"/>
          <p:nvPr/>
        </p:nvSpPr>
        <p:spPr>
          <a:xfrm>
            <a:off x="6742023" y="3522050"/>
            <a:ext cx="22322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92D050"/>
                </a:solidFill>
                <a:latin typeface="Arial Rounded MT Bold" panose="020F0704030504030204" pitchFamily="34" charset="0"/>
              </a:rPr>
              <a:t>Expériences</a:t>
            </a:r>
            <a:endParaRPr lang="fr-FR" sz="2400" b="1" dirty="0">
              <a:solidFill>
                <a:srgbClr val="92D05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DEA8BF06-6328-9014-B13D-9A4F0CEF3D1F}"/>
              </a:ext>
            </a:extLst>
          </p:cNvPr>
          <p:cNvSpPr txBox="1"/>
          <p:nvPr/>
        </p:nvSpPr>
        <p:spPr>
          <a:xfrm>
            <a:off x="1763688" y="256490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92D050"/>
                </a:solidFill>
                <a:latin typeface="Arial Rounded MT Bold" panose="020F0704030504030204" pitchFamily="34" charset="0"/>
              </a:rPr>
              <a:t>Service</a:t>
            </a:r>
            <a:r>
              <a:rPr lang="fr-FR" sz="2400" dirty="0">
                <a:solidFill>
                  <a:srgbClr val="92D050"/>
                </a:solidFill>
                <a:latin typeface="Arial Rounded MT Bold" panose="020F0704030504030204" pitchFamily="34" charset="0"/>
              </a:rPr>
              <a:t> </a:t>
            </a:r>
            <a:r>
              <a:rPr lang="fr-FR" sz="2400" b="1" dirty="0">
                <a:solidFill>
                  <a:srgbClr val="92D050"/>
                </a:solidFill>
                <a:latin typeface="Arial Rounded MT Bold" panose="020F0704030504030204" pitchFamily="34" charset="0"/>
              </a:rPr>
              <a:t>sanitaire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5849EDF7-3443-DB2B-7CD4-1A8C136A801B}"/>
              </a:ext>
            </a:extLst>
          </p:cNvPr>
          <p:cNvSpPr txBox="1"/>
          <p:nvPr/>
        </p:nvSpPr>
        <p:spPr>
          <a:xfrm>
            <a:off x="467544" y="4787812"/>
            <a:ext cx="2226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D60093"/>
                </a:solidFill>
                <a:latin typeface="Arial Rounded MT Bold" panose="020F0704030504030204" pitchFamily="34" charset="0"/>
              </a:rPr>
              <a:t>Enrichissement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xmlns="" id="{19CF085C-DE8D-A5CB-BB18-1F5201D4A3B4}"/>
              </a:ext>
            </a:extLst>
          </p:cNvPr>
          <p:cNvSpPr txBox="1"/>
          <p:nvPr/>
        </p:nvSpPr>
        <p:spPr>
          <a:xfrm>
            <a:off x="3953023" y="409777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92D050"/>
                </a:solidFill>
                <a:latin typeface="Arial Rounded MT Bold" panose="020F0704030504030204" pitchFamily="34" charset="0"/>
              </a:rPr>
              <a:t>Prévention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032-C037-4460-AEC2-DFE2742C0C42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284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JNES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BD59"/>
      </a:accent1>
      <a:accent2>
        <a:srgbClr val="5588CD"/>
      </a:accent2>
      <a:accent3>
        <a:srgbClr val="2C5994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175</Words>
  <Application>Microsoft Office PowerPoint</Application>
  <PresentationFormat>Affichage à l'écran (4:3)</PresentationFormat>
  <Paragraphs>65</Paragraphs>
  <Slides>7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Parcours personne âgée</vt:lpstr>
      <vt:lpstr>Prévention et personne âgée: contexte</vt:lpstr>
      <vt:lpstr>Organisation parcours PA</vt:lpstr>
      <vt:lpstr>Formation initiale</vt:lpstr>
      <vt:lpstr>Présentation PowerPoint</vt:lpstr>
      <vt:lpstr>Terrains de stage</vt:lpstr>
      <vt:lpstr>Conclusion</vt:lpstr>
    </vt:vector>
  </TitlesOfParts>
  <Company>Centre Hospitalier Universitaire d'Angers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Parcours personne âgée: Prévention de la perte de l'autonomie et de la chute</dc:title>
  <dc:creator>OTEKPO MARIE</dc:creator>
  <cp:lastModifiedBy>OTEKPO MARIE</cp:lastModifiedBy>
  <cp:revision>21</cp:revision>
  <dcterms:created xsi:type="dcterms:W3CDTF">2023-03-14T12:21:24Z</dcterms:created>
  <dcterms:modified xsi:type="dcterms:W3CDTF">2023-03-16T17:29:04Z</dcterms:modified>
</cp:coreProperties>
</file>