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50" r:id="rId2"/>
  </p:sldMasterIdLst>
  <p:notesMasterIdLst>
    <p:notesMasterId r:id="rId7"/>
  </p:notesMasterIdLst>
  <p:sldIdLst>
    <p:sldId id="287" r:id="rId3"/>
    <p:sldId id="296" r:id="rId4"/>
    <p:sldId id="269" r:id="rId5"/>
    <p:sldId id="29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8" autoAdjust="0"/>
    <p:restoredTop sz="96197"/>
  </p:normalViewPr>
  <p:slideViewPr>
    <p:cSldViewPr snapToGrid="0">
      <p:cViewPr varScale="1">
        <p:scale>
          <a:sx n="72" d="100"/>
          <a:sy n="72" d="100"/>
        </p:scale>
        <p:origin x="44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7AE2C-7093-43EB-88DD-F95FE56ABB87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79FCD-C5BE-4937-8B94-6306BFA8AC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319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On est pas obligé de tout </a:t>
            </a:r>
            <a:r>
              <a:rPr lang="fr-FR" dirty="0" err="1"/>
              <a:t>mettere</a:t>
            </a:r>
            <a:r>
              <a:rPr lang="fr-FR" dirty="0"/>
              <a:t> car certains filières </a:t>
            </a:r>
            <a:r>
              <a:rPr lang="fr-FR" dirty="0" err="1"/>
              <a:t>approteeront</a:t>
            </a:r>
            <a:r>
              <a:rPr lang="fr-FR" dirty="0"/>
              <a:t> leurs </a:t>
            </a:r>
            <a:r>
              <a:rPr lang="fr-FR" dirty="0" err="1"/>
              <a:t>pécificité</a:t>
            </a:r>
            <a:r>
              <a:rPr lang="fr-FR" dirty="0"/>
              <a:t> de savoir (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3F99B8-2E1F-4C01-8B7B-66401AAC282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686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 48">
            <a:extLst>
              <a:ext uri="{FF2B5EF4-FFF2-40B4-BE49-F238E27FC236}">
                <a16:creationId xmlns:a16="http://schemas.microsoft.com/office/drawing/2014/main" id="{7DCC9169-1DC4-1C63-26CD-64B87BA80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558" t="49527" r="37369" b="36235"/>
          <a:stretch/>
        </p:blipFill>
        <p:spPr>
          <a:xfrm rot="16200000">
            <a:off x="-2936441" y="2936000"/>
            <a:ext cx="6858002" cy="985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790574"/>
            <a:ext cx="928217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28217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48" name="Image 4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779" y="5620802"/>
            <a:ext cx="1829096" cy="1167584"/>
          </a:xfrm>
          <a:prstGeom prst="rect">
            <a:avLst/>
          </a:prstGeom>
        </p:spPr>
      </p:pic>
      <p:pic>
        <p:nvPicPr>
          <p:cNvPr id="1026" name="Picture 2" descr="Logo - Université Angers">
            <a:extLst>
              <a:ext uri="{FF2B5EF4-FFF2-40B4-BE49-F238E27FC236}">
                <a16:creationId xmlns:a16="http://schemas.microsoft.com/office/drawing/2014/main" id="{32342946-3702-337E-29B0-AFF22493CC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357" y="5671121"/>
            <a:ext cx="1088339" cy="1066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4F7BEB2A-C76E-C4FE-0032-24A39ECFA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7058" y="63729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Journées Nationales du Service Sanitaire</a:t>
            </a:r>
          </a:p>
          <a:p>
            <a:r>
              <a:rPr lang="fr-FR" dirty="0"/>
              <a:t>16 et 17 mars 2023 - Angers</a:t>
            </a:r>
          </a:p>
        </p:txBody>
      </p:sp>
    </p:spTree>
    <p:extLst>
      <p:ext uri="{BB962C8B-B14F-4D97-AF65-F5344CB8AC3E}">
        <p14:creationId xmlns:p14="http://schemas.microsoft.com/office/powerpoint/2010/main" val="240716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0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579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301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490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1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85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644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156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139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46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Image 89">
            <a:extLst>
              <a:ext uri="{FF2B5EF4-FFF2-40B4-BE49-F238E27FC236}">
                <a16:creationId xmlns:a16="http://schemas.microsoft.com/office/drawing/2014/main" id="{7DCC9169-1DC4-1C63-26CD-64B87BA80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558" t="49527" r="37369" b="36235"/>
          <a:stretch/>
        </p:blipFill>
        <p:spPr>
          <a:xfrm rot="16200000">
            <a:off x="-2936441" y="2936000"/>
            <a:ext cx="6858002" cy="985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5868" y="365125"/>
            <a:ext cx="10445776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5868" y="1825625"/>
            <a:ext cx="10445776" cy="4142468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172" y="5968093"/>
            <a:ext cx="1206214" cy="769974"/>
          </a:xfrm>
          <a:prstGeom prst="rect">
            <a:avLst/>
          </a:prstGeom>
        </p:spPr>
      </p:pic>
      <p:grpSp>
        <p:nvGrpSpPr>
          <p:cNvPr id="49" name="Groupe 48">
            <a:extLst>
              <a:ext uri="{FF2B5EF4-FFF2-40B4-BE49-F238E27FC236}">
                <a16:creationId xmlns:a16="http://schemas.microsoft.com/office/drawing/2014/main" id="{A466C52C-1535-4345-9373-1CC9C6FA684A}"/>
              </a:ext>
            </a:extLst>
          </p:cNvPr>
          <p:cNvGrpSpPr/>
          <p:nvPr userDrawn="1"/>
        </p:nvGrpSpPr>
        <p:grpSpPr>
          <a:xfrm>
            <a:off x="179614" y="6176963"/>
            <a:ext cx="602400" cy="565238"/>
            <a:chOff x="8016876" y="4884738"/>
            <a:chExt cx="606425" cy="608013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9263E01-6095-48A6-B8B9-DB2D3AF5BF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459789" y="4884738"/>
              <a:ext cx="36513" cy="90488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360C755-E523-4B3D-B803-50D56156E7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85139" y="5113338"/>
              <a:ext cx="52388" cy="30163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2" name="Freeform 432">
              <a:extLst>
                <a:ext uri="{FF2B5EF4-FFF2-40B4-BE49-F238E27FC236}">
                  <a16:creationId xmlns:a16="http://schemas.microsoft.com/office/drawing/2014/main" id="{DD4B501E-6BAC-40FB-86BA-896B4F2E7F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7526" y="5067300"/>
              <a:ext cx="61913" cy="65088"/>
            </a:xfrm>
            <a:custGeom>
              <a:avLst/>
              <a:gdLst>
                <a:gd name="T0" fmla="*/ 49 w 128"/>
                <a:gd name="T1" fmla="*/ 135 h 135"/>
                <a:gd name="T2" fmla="*/ 128 w 128"/>
                <a:gd name="T3" fmla="*/ 40 h 135"/>
                <a:gd name="T4" fmla="*/ 80 w 128"/>
                <a:gd name="T5" fmla="*/ 0 h 135"/>
                <a:gd name="T6" fmla="*/ 0 w 128"/>
                <a:gd name="T7" fmla="*/ 95 h 135"/>
                <a:gd name="T8" fmla="*/ 49 w 128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35">
                  <a:moveTo>
                    <a:pt x="49" y="135"/>
                  </a:moveTo>
                  <a:lnTo>
                    <a:pt x="128" y="40"/>
                  </a:lnTo>
                  <a:lnTo>
                    <a:pt x="80" y="0"/>
                  </a:lnTo>
                  <a:lnTo>
                    <a:pt x="0" y="95"/>
                  </a:lnTo>
                  <a:lnTo>
                    <a:pt x="49" y="13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3" name="Freeform 433">
              <a:extLst>
                <a:ext uri="{FF2B5EF4-FFF2-40B4-BE49-F238E27FC236}">
                  <a16:creationId xmlns:a16="http://schemas.microsoft.com/office/drawing/2014/main" id="{7B1FCBED-1AB5-4B48-8A98-BD09736534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23226" y="5067300"/>
              <a:ext cx="61913" cy="65088"/>
            </a:xfrm>
            <a:custGeom>
              <a:avLst/>
              <a:gdLst>
                <a:gd name="T0" fmla="*/ 0 w 127"/>
                <a:gd name="T1" fmla="*/ 40 h 135"/>
                <a:gd name="T2" fmla="*/ 80 w 127"/>
                <a:gd name="T3" fmla="*/ 135 h 135"/>
                <a:gd name="T4" fmla="*/ 127 w 127"/>
                <a:gd name="T5" fmla="*/ 95 h 135"/>
                <a:gd name="T6" fmla="*/ 47 w 127"/>
                <a:gd name="T7" fmla="*/ 0 h 135"/>
                <a:gd name="T8" fmla="*/ 0 w 127"/>
                <a:gd name="T9" fmla="*/ 4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35">
                  <a:moveTo>
                    <a:pt x="0" y="40"/>
                  </a:moveTo>
                  <a:lnTo>
                    <a:pt x="80" y="135"/>
                  </a:lnTo>
                  <a:lnTo>
                    <a:pt x="127" y="95"/>
                  </a:lnTo>
                  <a:lnTo>
                    <a:pt x="47" y="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DE3453A-AB55-4986-A859-3235D4C7AF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16876" y="4930775"/>
              <a:ext cx="30163" cy="13652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5" name="Freeform 435">
              <a:extLst>
                <a:ext uri="{FF2B5EF4-FFF2-40B4-BE49-F238E27FC236}">
                  <a16:creationId xmlns:a16="http://schemas.microsoft.com/office/drawing/2014/main" id="{1EEBB7E1-6A90-4A47-824A-F6BDD1EA391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24839" y="4924425"/>
              <a:ext cx="196850" cy="222250"/>
            </a:xfrm>
            <a:custGeom>
              <a:avLst/>
              <a:gdLst>
                <a:gd name="T0" fmla="*/ 351 w 405"/>
                <a:gd name="T1" fmla="*/ 324 h 455"/>
                <a:gd name="T2" fmla="*/ 307 w 405"/>
                <a:gd name="T3" fmla="*/ 275 h 455"/>
                <a:gd name="T4" fmla="*/ 248 w 405"/>
                <a:gd name="T5" fmla="*/ 142 h 455"/>
                <a:gd name="T6" fmla="*/ 263 w 405"/>
                <a:gd name="T7" fmla="*/ 62 h 455"/>
                <a:gd name="T8" fmla="*/ 201 w 405"/>
                <a:gd name="T9" fmla="*/ 0 h 455"/>
                <a:gd name="T10" fmla="*/ 138 w 405"/>
                <a:gd name="T11" fmla="*/ 62 h 455"/>
                <a:gd name="T12" fmla="*/ 153 w 405"/>
                <a:gd name="T13" fmla="*/ 142 h 455"/>
                <a:gd name="T14" fmla="*/ 95 w 405"/>
                <a:gd name="T15" fmla="*/ 275 h 455"/>
                <a:gd name="T16" fmla="*/ 51 w 405"/>
                <a:gd name="T17" fmla="*/ 324 h 455"/>
                <a:gd name="T18" fmla="*/ 0 w 405"/>
                <a:gd name="T19" fmla="*/ 397 h 455"/>
                <a:gd name="T20" fmla="*/ 62 w 405"/>
                <a:gd name="T21" fmla="*/ 455 h 455"/>
                <a:gd name="T22" fmla="*/ 127 w 405"/>
                <a:gd name="T23" fmla="*/ 393 h 455"/>
                <a:gd name="T24" fmla="*/ 111 w 405"/>
                <a:gd name="T25" fmla="*/ 295 h 455"/>
                <a:gd name="T26" fmla="*/ 202 w 405"/>
                <a:gd name="T27" fmla="*/ 282 h 455"/>
                <a:gd name="T28" fmla="*/ 293 w 405"/>
                <a:gd name="T29" fmla="*/ 295 h 455"/>
                <a:gd name="T30" fmla="*/ 277 w 405"/>
                <a:gd name="T31" fmla="*/ 393 h 455"/>
                <a:gd name="T32" fmla="*/ 342 w 405"/>
                <a:gd name="T33" fmla="*/ 455 h 455"/>
                <a:gd name="T34" fmla="*/ 405 w 405"/>
                <a:gd name="T35" fmla="*/ 397 h 455"/>
                <a:gd name="T36" fmla="*/ 351 w 405"/>
                <a:gd name="T37" fmla="*/ 324 h 455"/>
                <a:gd name="T38" fmla="*/ 120 w 405"/>
                <a:gd name="T39" fmla="*/ 267 h 455"/>
                <a:gd name="T40" fmla="*/ 162 w 405"/>
                <a:gd name="T41" fmla="*/ 153 h 455"/>
                <a:gd name="T42" fmla="*/ 201 w 405"/>
                <a:gd name="T43" fmla="*/ 125 h 455"/>
                <a:gd name="T44" fmla="*/ 240 w 405"/>
                <a:gd name="T45" fmla="*/ 153 h 455"/>
                <a:gd name="T46" fmla="*/ 282 w 405"/>
                <a:gd name="T47" fmla="*/ 267 h 455"/>
                <a:gd name="T48" fmla="*/ 120 w 405"/>
                <a:gd name="T49" fmla="*/ 26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5" h="455">
                  <a:moveTo>
                    <a:pt x="351" y="324"/>
                  </a:moveTo>
                  <a:cubicBezTo>
                    <a:pt x="336" y="315"/>
                    <a:pt x="320" y="307"/>
                    <a:pt x="307" y="275"/>
                  </a:cubicBezTo>
                  <a:lnTo>
                    <a:pt x="248" y="142"/>
                  </a:lnTo>
                  <a:cubicBezTo>
                    <a:pt x="233" y="108"/>
                    <a:pt x="263" y="103"/>
                    <a:pt x="263" y="62"/>
                  </a:cubicBezTo>
                  <a:cubicBezTo>
                    <a:pt x="263" y="25"/>
                    <a:pt x="238" y="0"/>
                    <a:pt x="201" y="0"/>
                  </a:cubicBezTo>
                  <a:cubicBezTo>
                    <a:pt x="163" y="0"/>
                    <a:pt x="138" y="25"/>
                    <a:pt x="138" y="62"/>
                  </a:cubicBezTo>
                  <a:cubicBezTo>
                    <a:pt x="138" y="102"/>
                    <a:pt x="168" y="108"/>
                    <a:pt x="153" y="142"/>
                  </a:cubicBezTo>
                  <a:lnTo>
                    <a:pt x="95" y="275"/>
                  </a:lnTo>
                  <a:cubicBezTo>
                    <a:pt x="81" y="307"/>
                    <a:pt x="66" y="315"/>
                    <a:pt x="51" y="324"/>
                  </a:cubicBezTo>
                  <a:cubicBezTo>
                    <a:pt x="22" y="340"/>
                    <a:pt x="0" y="359"/>
                    <a:pt x="0" y="397"/>
                  </a:cubicBezTo>
                  <a:cubicBezTo>
                    <a:pt x="0" y="430"/>
                    <a:pt x="23" y="455"/>
                    <a:pt x="62" y="455"/>
                  </a:cubicBezTo>
                  <a:cubicBezTo>
                    <a:pt x="106" y="455"/>
                    <a:pt x="127" y="429"/>
                    <a:pt x="127" y="393"/>
                  </a:cubicBezTo>
                  <a:cubicBezTo>
                    <a:pt x="127" y="344"/>
                    <a:pt x="98" y="330"/>
                    <a:pt x="111" y="295"/>
                  </a:cubicBezTo>
                  <a:cubicBezTo>
                    <a:pt x="128" y="285"/>
                    <a:pt x="150" y="282"/>
                    <a:pt x="202" y="282"/>
                  </a:cubicBezTo>
                  <a:cubicBezTo>
                    <a:pt x="252" y="282"/>
                    <a:pt x="276" y="285"/>
                    <a:pt x="293" y="295"/>
                  </a:cubicBezTo>
                  <a:cubicBezTo>
                    <a:pt x="306" y="330"/>
                    <a:pt x="277" y="344"/>
                    <a:pt x="277" y="393"/>
                  </a:cubicBezTo>
                  <a:cubicBezTo>
                    <a:pt x="277" y="429"/>
                    <a:pt x="297" y="455"/>
                    <a:pt x="342" y="455"/>
                  </a:cubicBezTo>
                  <a:cubicBezTo>
                    <a:pt x="381" y="455"/>
                    <a:pt x="405" y="429"/>
                    <a:pt x="405" y="397"/>
                  </a:cubicBezTo>
                  <a:cubicBezTo>
                    <a:pt x="403" y="359"/>
                    <a:pt x="380" y="340"/>
                    <a:pt x="351" y="324"/>
                  </a:cubicBezTo>
                  <a:close/>
                  <a:moveTo>
                    <a:pt x="120" y="267"/>
                  </a:moveTo>
                  <a:lnTo>
                    <a:pt x="162" y="153"/>
                  </a:lnTo>
                  <a:cubicBezTo>
                    <a:pt x="172" y="127"/>
                    <a:pt x="183" y="125"/>
                    <a:pt x="201" y="125"/>
                  </a:cubicBezTo>
                  <a:cubicBezTo>
                    <a:pt x="218" y="125"/>
                    <a:pt x="230" y="127"/>
                    <a:pt x="240" y="153"/>
                  </a:cubicBezTo>
                  <a:lnTo>
                    <a:pt x="282" y="267"/>
                  </a:lnTo>
                  <a:lnTo>
                    <a:pt x="120" y="26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FBDA8BEE-BEF9-4B47-9DF6-7D6C72787F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75626" y="4930775"/>
              <a:ext cx="31750" cy="13652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7" name="Freeform 437">
              <a:extLst>
                <a:ext uri="{FF2B5EF4-FFF2-40B4-BE49-F238E27FC236}">
                  <a16:creationId xmlns:a16="http://schemas.microsoft.com/office/drawing/2014/main" id="{A9F8B8AB-A511-4E87-8EA5-5E391A5579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6876" y="5229225"/>
              <a:ext cx="41275" cy="63500"/>
            </a:xfrm>
            <a:custGeom>
              <a:avLst/>
              <a:gdLst>
                <a:gd name="T0" fmla="*/ 0 w 87"/>
                <a:gd name="T1" fmla="*/ 133 h 133"/>
                <a:gd name="T2" fmla="*/ 0 w 87"/>
                <a:gd name="T3" fmla="*/ 0 h 133"/>
                <a:gd name="T4" fmla="*/ 87 w 87"/>
                <a:gd name="T5" fmla="*/ 0 h 133"/>
                <a:gd name="T6" fmla="*/ 87 w 87"/>
                <a:gd name="T7" fmla="*/ 25 h 133"/>
                <a:gd name="T8" fmla="*/ 33 w 87"/>
                <a:gd name="T9" fmla="*/ 25 h 133"/>
                <a:gd name="T10" fmla="*/ 33 w 87"/>
                <a:gd name="T11" fmla="*/ 53 h 133"/>
                <a:gd name="T12" fmla="*/ 75 w 87"/>
                <a:gd name="T13" fmla="*/ 53 h 133"/>
                <a:gd name="T14" fmla="*/ 75 w 87"/>
                <a:gd name="T15" fmla="*/ 78 h 133"/>
                <a:gd name="T16" fmla="*/ 33 w 87"/>
                <a:gd name="T17" fmla="*/ 78 h 133"/>
                <a:gd name="T18" fmla="*/ 33 w 87"/>
                <a:gd name="T19" fmla="*/ 133 h 133"/>
                <a:gd name="T20" fmla="*/ 0 w 87"/>
                <a:gd name="T2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" h="133">
                  <a:moveTo>
                    <a:pt x="0" y="133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25"/>
                  </a:lnTo>
                  <a:lnTo>
                    <a:pt x="33" y="25"/>
                  </a:lnTo>
                  <a:lnTo>
                    <a:pt x="33" y="53"/>
                  </a:lnTo>
                  <a:lnTo>
                    <a:pt x="75" y="53"/>
                  </a:lnTo>
                  <a:lnTo>
                    <a:pt x="75" y="78"/>
                  </a:lnTo>
                  <a:lnTo>
                    <a:pt x="33" y="78"/>
                  </a:lnTo>
                  <a:lnTo>
                    <a:pt x="33" y="133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8" name="Freeform 438">
              <a:extLst>
                <a:ext uri="{FF2B5EF4-FFF2-40B4-BE49-F238E27FC236}">
                  <a16:creationId xmlns:a16="http://schemas.microsoft.com/office/drawing/2014/main" id="{173C0A09-C33D-435D-B5E9-9014FAEE11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64501" y="5227638"/>
              <a:ext cx="65088" cy="65088"/>
            </a:xfrm>
            <a:custGeom>
              <a:avLst/>
              <a:gdLst>
                <a:gd name="T0" fmla="*/ 99 w 134"/>
                <a:gd name="T1" fmla="*/ 135 h 135"/>
                <a:gd name="T2" fmla="*/ 91 w 134"/>
                <a:gd name="T3" fmla="*/ 113 h 135"/>
                <a:gd name="T4" fmla="*/ 43 w 134"/>
                <a:gd name="T5" fmla="*/ 113 h 135"/>
                <a:gd name="T6" fmla="*/ 35 w 134"/>
                <a:gd name="T7" fmla="*/ 135 h 135"/>
                <a:gd name="T8" fmla="*/ 0 w 134"/>
                <a:gd name="T9" fmla="*/ 135 h 135"/>
                <a:gd name="T10" fmla="*/ 46 w 134"/>
                <a:gd name="T11" fmla="*/ 0 h 135"/>
                <a:gd name="T12" fmla="*/ 86 w 134"/>
                <a:gd name="T13" fmla="*/ 0 h 135"/>
                <a:gd name="T14" fmla="*/ 134 w 134"/>
                <a:gd name="T15" fmla="*/ 135 h 135"/>
                <a:gd name="T16" fmla="*/ 99 w 134"/>
                <a:gd name="T17" fmla="*/ 135 h 135"/>
                <a:gd name="T18" fmla="*/ 51 w 134"/>
                <a:gd name="T19" fmla="*/ 88 h 135"/>
                <a:gd name="T20" fmla="*/ 83 w 134"/>
                <a:gd name="T21" fmla="*/ 88 h 135"/>
                <a:gd name="T22" fmla="*/ 66 w 134"/>
                <a:gd name="T23" fmla="*/ 40 h 135"/>
                <a:gd name="T24" fmla="*/ 51 w 134"/>
                <a:gd name="T25" fmla="*/ 8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135">
                  <a:moveTo>
                    <a:pt x="99" y="135"/>
                  </a:moveTo>
                  <a:lnTo>
                    <a:pt x="91" y="113"/>
                  </a:lnTo>
                  <a:lnTo>
                    <a:pt x="43" y="113"/>
                  </a:lnTo>
                  <a:lnTo>
                    <a:pt x="35" y="135"/>
                  </a:lnTo>
                  <a:lnTo>
                    <a:pt x="0" y="135"/>
                  </a:lnTo>
                  <a:lnTo>
                    <a:pt x="46" y="0"/>
                  </a:lnTo>
                  <a:lnTo>
                    <a:pt x="86" y="0"/>
                  </a:lnTo>
                  <a:lnTo>
                    <a:pt x="134" y="135"/>
                  </a:lnTo>
                  <a:lnTo>
                    <a:pt x="99" y="135"/>
                  </a:lnTo>
                  <a:close/>
                  <a:moveTo>
                    <a:pt x="51" y="88"/>
                  </a:moveTo>
                  <a:lnTo>
                    <a:pt x="83" y="88"/>
                  </a:lnTo>
                  <a:lnTo>
                    <a:pt x="66" y="40"/>
                  </a:lnTo>
                  <a:lnTo>
                    <a:pt x="51" y="8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59" name="Freeform 439">
              <a:extLst>
                <a:ext uri="{FF2B5EF4-FFF2-40B4-BE49-F238E27FC236}">
                  <a16:creationId xmlns:a16="http://schemas.microsoft.com/office/drawing/2014/main" id="{48904CB4-4A2D-4CBF-A921-FEB74379D8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34351" y="5227638"/>
              <a:ext cx="63500" cy="66675"/>
            </a:xfrm>
            <a:custGeom>
              <a:avLst/>
              <a:gdLst>
                <a:gd name="T0" fmla="*/ 20 w 132"/>
                <a:gd name="T1" fmla="*/ 118 h 138"/>
                <a:gd name="T2" fmla="*/ 0 w 132"/>
                <a:gd name="T3" fmla="*/ 69 h 138"/>
                <a:gd name="T4" fmla="*/ 20 w 132"/>
                <a:gd name="T5" fmla="*/ 20 h 138"/>
                <a:gd name="T6" fmla="*/ 68 w 132"/>
                <a:gd name="T7" fmla="*/ 0 h 138"/>
                <a:gd name="T8" fmla="*/ 108 w 132"/>
                <a:gd name="T9" fmla="*/ 13 h 138"/>
                <a:gd name="T10" fmla="*/ 132 w 132"/>
                <a:gd name="T11" fmla="*/ 45 h 138"/>
                <a:gd name="T12" fmla="*/ 93 w 132"/>
                <a:gd name="T13" fmla="*/ 45 h 138"/>
                <a:gd name="T14" fmla="*/ 68 w 132"/>
                <a:gd name="T15" fmla="*/ 30 h 138"/>
                <a:gd name="T16" fmla="*/ 42 w 132"/>
                <a:gd name="T17" fmla="*/ 40 h 138"/>
                <a:gd name="T18" fmla="*/ 32 w 132"/>
                <a:gd name="T19" fmla="*/ 69 h 138"/>
                <a:gd name="T20" fmla="*/ 42 w 132"/>
                <a:gd name="T21" fmla="*/ 98 h 138"/>
                <a:gd name="T22" fmla="*/ 68 w 132"/>
                <a:gd name="T23" fmla="*/ 108 h 138"/>
                <a:gd name="T24" fmla="*/ 93 w 132"/>
                <a:gd name="T25" fmla="*/ 93 h 138"/>
                <a:gd name="T26" fmla="*/ 132 w 132"/>
                <a:gd name="T27" fmla="*/ 93 h 138"/>
                <a:gd name="T28" fmla="*/ 108 w 132"/>
                <a:gd name="T29" fmla="*/ 125 h 138"/>
                <a:gd name="T30" fmla="*/ 68 w 132"/>
                <a:gd name="T31" fmla="*/ 138 h 138"/>
                <a:gd name="T32" fmla="*/ 20 w 132"/>
                <a:gd name="T33" fmla="*/ 11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2" h="138">
                  <a:moveTo>
                    <a:pt x="20" y="118"/>
                  </a:moveTo>
                  <a:cubicBezTo>
                    <a:pt x="6" y="105"/>
                    <a:pt x="0" y="88"/>
                    <a:pt x="0" y="69"/>
                  </a:cubicBezTo>
                  <a:cubicBezTo>
                    <a:pt x="0" y="50"/>
                    <a:pt x="6" y="33"/>
                    <a:pt x="20" y="20"/>
                  </a:cubicBezTo>
                  <a:cubicBezTo>
                    <a:pt x="33" y="8"/>
                    <a:pt x="50" y="0"/>
                    <a:pt x="68" y="0"/>
                  </a:cubicBezTo>
                  <a:cubicBezTo>
                    <a:pt x="83" y="0"/>
                    <a:pt x="97" y="4"/>
                    <a:pt x="108" y="13"/>
                  </a:cubicBezTo>
                  <a:cubicBezTo>
                    <a:pt x="120" y="20"/>
                    <a:pt x="128" y="32"/>
                    <a:pt x="132" y="45"/>
                  </a:cubicBezTo>
                  <a:lnTo>
                    <a:pt x="93" y="45"/>
                  </a:lnTo>
                  <a:cubicBezTo>
                    <a:pt x="88" y="35"/>
                    <a:pt x="80" y="30"/>
                    <a:pt x="68" y="30"/>
                  </a:cubicBezTo>
                  <a:cubicBezTo>
                    <a:pt x="57" y="30"/>
                    <a:pt x="48" y="34"/>
                    <a:pt x="42" y="40"/>
                  </a:cubicBezTo>
                  <a:cubicBezTo>
                    <a:pt x="36" y="48"/>
                    <a:pt x="32" y="57"/>
                    <a:pt x="32" y="69"/>
                  </a:cubicBezTo>
                  <a:cubicBezTo>
                    <a:pt x="32" y="80"/>
                    <a:pt x="36" y="90"/>
                    <a:pt x="42" y="98"/>
                  </a:cubicBezTo>
                  <a:cubicBezTo>
                    <a:pt x="48" y="105"/>
                    <a:pt x="57" y="108"/>
                    <a:pt x="68" y="108"/>
                  </a:cubicBezTo>
                  <a:cubicBezTo>
                    <a:pt x="80" y="108"/>
                    <a:pt x="88" y="103"/>
                    <a:pt x="93" y="93"/>
                  </a:cubicBezTo>
                  <a:lnTo>
                    <a:pt x="132" y="93"/>
                  </a:lnTo>
                  <a:cubicBezTo>
                    <a:pt x="127" y="107"/>
                    <a:pt x="120" y="118"/>
                    <a:pt x="108" y="125"/>
                  </a:cubicBezTo>
                  <a:cubicBezTo>
                    <a:pt x="97" y="133"/>
                    <a:pt x="83" y="138"/>
                    <a:pt x="68" y="138"/>
                  </a:cubicBezTo>
                  <a:cubicBezTo>
                    <a:pt x="48" y="137"/>
                    <a:pt x="32" y="130"/>
                    <a:pt x="20" y="118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0" name="Freeform 440">
              <a:extLst>
                <a:ext uri="{FF2B5EF4-FFF2-40B4-BE49-F238E27FC236}">
                  <a16:creationId xmlns:a16="http://schemas.microsoft.com/office/drawing/2014/main" id="{46330DE1-9E07-4AB0-9466-A106BBFFF3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7376" y="5229225"/>
              <a:ext cx="55563" cy="65088"/>
            </a:xfrm>
            <a:custGeom>
              <a:avLst/>
              <a:gdLst>
                <a:gd name="T0" fmla="*/ 0 w 113"/>
                <a:gd name="T1" fmla="*/ 80 h 136"/>
                <a:gd name="T2" fmla="*/ 0 w 113"/>
                <a:gd name="T3" fmla="*/ 0 h 136"/>
                <a:gd name="T4" fmla="*/ 33 w 113"/>
                <a:gd name="T5" fmla="*/ 0 h 136"/>
                <a:gd name="T6" fmla="*/ 33 w 113"/>
                <a:gd name="T7" fmla="*/ 80 h 136"/>
                <a:gd name="T8" fmla="*/ 39 w 113"/>
                <a:gd name="T9" fmla="*/ 98 h 136"/>
                <a:gd name="T10" fmla="*/ 56 w 113"/>
                <a:gd name="T11" fmla="*/ 105 h 136"/>
                <a:gd name="T12" fmla="*/ 74 w 113"/>
                <a:gd name="T13" fmla="*/ 98 h 136"/>
                <a:gd name="T14" fmla="*/ 80 w 113"/>
                <a:gd name="T15" fmla="*/ 80 h 136"/>
                <a:gd name="T16" fmla="*/ 80 w 113"/>
                <a:gd name="T17" fmla="*/ 0 h 136"/>
                <a:gd name="T18" fmla="*/ 113 w 113"/>
                <a:gd name="T19" fmla="*/ 0 h 136"/>
                <a:gd name="T20" fmla="*/ 113 w 113"/>
                <a:gd name="T21" fmla="*/ 80 h 136"/>
                <a:gd name="T22" fmla="*/ 104 w 113"/>
                <a:gd name="T23" fmla="*/ 111 h 136"/>
                <a:gd name="T24" fmla="*/ 83 w 113"/>
                <a:gd name="T25" fmla="*/ 130 h 136"/>
                <a:gd name="T26" fmla="*/ 55 w 113"/>
                <a:gd name="T27" fmla="*/ 136 h 136"/>
                <a:gd name="T28" fmla="*/ 15 w 113"/>
                <a:gd name="T29" fmla="*/ 121 h 136"/>
                <a:gd name="T30" fmla="*/ 0 w 113"/>
                <a:gd name="T31" fmla="*/ 8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3" h="136">
                  <a:moveTo>
                    <a:pt x="0" y="80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33" y="80"/>
                  </a:lnTo>
                  <a:cubicBezTo>
                    <a:pt x="33" y="87"/>
                    <a:pt x="35" y="93"/>
                    <a:pt x="39" y="98"/>
                  </a:cubicBezTo>
                  <a:cubicBezTo>
                    <a:pt x="43" y="102"/>
                    <a:pt x="49" y="105"/>
                    <a:pt x="56" y="105"/>
                  </a:cubicBezTo>
                  <a:cubicBezTo>
                    <a:pt x="64" y="105"/>
                    <a:pt x="70" y="102"/>
                    <a:pt x="74" y="98"/>
                  </a:cubicBezTo>
                  <a:cubicBezTo>
                    <a:pt x="78" y="95"/>
                    <a:pt x="80" y="88"/>
                    <a:pt x="80" y="80"/>
                  </a:cubicBezTo>
                  <a:lnTo>
                    <a:pt x="80" y="0"/>
                  </a:lnTo>
                  <a:lnTo>
                    <a:pt x="113" y="0"/>
                  </a:lnTo>
                  <a:lnTo>
                    <a:pt x="113" y="80"/>
                  </a:lnTo>
                  <a:cubicBezTo>
                    <a:pt x="113" y="92"/>
                    <a:pt x="110" y="102"/>
                    <a:pt x="104" y="111"/>
                  </a:cubicBezTo>
                  <a:cubicBezTo>
                    <a:pt x="99" y="120"/>
                    <a:pt x="91" y="126"/>
                    <a:pt x="83" y="130"/>
                  </a:cubicBezTo>
                  <a:cubicBezTo>
                    <a:pt x="74" y="133"/>
                    <a:pt x="65" y="136"/>
                    <a:pt x="55" y="136"/>
                  </a:cubicBezTo>
                  <a:cubicBezTo>
                    <a:pt x="40" y="136"/>
                    <a:pt x="26" y="131"/>
                    <a:pt x="15" y="121"/>
                  </a:cubicBezTo>
                  <a:cubicBezTo>
                    <a:pt x="6" y="111"/>
                    <a:pt x="0" y="97"/>
                    <a:pt x="0" y="8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1" name="Freeform 441">
              <a:extLst>
                <a:ext uri="{FF2B5EF4-FFF2-40B4-BE49-F238E27FC236}">
                  <a16:creationId xmlns:a16="http://schemas.microsoft.com/office/drawing/2014/main" id="{58D394B9-0511-4765-A842-53D082C4B8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6" y="5229225"/>
              <a:ext cx="36513" cy="65088"/>
            </a:xfrm>
            <a:custGeom>
              <a:avLst/>
              <a:gdLst>
                <a:gd name="T0" fmla="*/ 0 w 74"/>
                <a:gd name="T1" fmla="*/ 0 h 135"/>
                <a:gd name="T2" fmla="*/ 33 w 74"/>
                <a:gd name="T3" fmla="*/ 0 h 135"/>
                <a:gd name="T4" fmla="*/ 33 w 74"/>
                <a:gd name="T5" fmla="*/ 110 h 135"/>
                <a:gd name="T6" fmla="*/ 74 w 74"/>
                <a:gd name="T7" fmla="*/ 110 h 135"/>
                <a:gd name="T8" fmla="*/ 74 w 74"/>
                <a:gd name="T9" fmla="*/ 135 h 135"/>
                <a:gd name="T10" fmla="*/ 0 w 74"/>
                <a:gd name="T11" fmla="*/ 135 h 135"/>
                <a:gd name="T12" fmla="*/ 0 w 74"/>
                <a:gd name="T13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135">
                  <a:moveTo>
                    <a:pt x="0" y="0"/>
                  </a:moveTo>
                  <a:lnTo>
                    <a:pt x="33" y="0"/>
                  </a:lnTo>
                  <a:lnTo>
                    <a:pt x="33" y="110"/>
                  </a:lnTo>
                  <a:lnTo>
                    <a:pt x="74" y="110"/>
                  </a:lnTo>
                  <a:lnTo>
                    <a:pt x="74" y="135"/>
                  </a:lnTo>
                  <a:lnTo>
                    <a:pt x="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2" name="Freeform 442">
              <a:extLst>
                <a:ext uri="{FF2B5EF4-FFF2-40B4-BE49-F238E27FC236}">
                  <a16:creationId xmlns:a16="http://schemas.microsoft.com/office/drawing/2014/main" id="{9D6FEBA5-5839-44D1-A60C-E34C9ABC94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6914" y="5229225"/>
              <a:ext cx="52388" cy="63500"/>
            </a:xfrm>
            <a:custGeom>
              <a:avLst/>
              <a:gdLst>
                <a:gd name="T0" fmla="*/ 0 w 106"/>
                <a:gd name="T1" fmla="*/ 25 h 133"/>
                <a:gd name="T2" fmla="*/ 0 w 106"/>
                <a:gd name="T3" fmla="*/ 0 h 133"/>
                <a:gd name="T4" fmla="*/ 106 w 106"/>
                <a:gd name="T5" fmla="*/ 0 h 133"/>
                <a:gd name="T6" fmla="*/ 106 w 106"/>
                <a:gd name="T7" fmla="*/ 25 h 133"/>
                <a:gd name="T8" fmla="*/ 70 w 106"/>
                <a:gd name="T9" fmla="*/ 25 h 133"/>
                <a:gd name="T10" fmla="*/ 70 w 106"/>
                <a:gd name="T11" fmla="*/ 133 h 133"/>
                <a:gd name="T12" fmla="*/ 37 w 106"/>
                <a:gd name="T13" fmla="*/ 133 h 133"/>
                <a:gd name="T14" fmla="*/ 37 w 106"/>
                <a:gd name="T15" fmla="*/ 23 h 133"/>
                <a:gd name="T16" fmla="*/ 0 w 106"/>
                <a:gd name="T17" fmla="*/ 23 h 133"/>
                <a:gd name="T18" fmla="*/ 0 w 106"/>
                <a:gd name="T19" fmla="*/ 2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133">
                  <a:moveTo>
                    <a:pt x="0" y="25"/>
                  </a:moveTo>
                  <a:lnTo>
                    <a:pt x="0" y="0"/>
                  </a:lnTo>
                  <a:lnTo>
                    <a:pt x="106" y="0"/>
                  </a:lnTo>
                  <a:lnTo>
                    <a:pt x="106" y="25"/>
                  </a:lnTo>
                  <a:lnTo>
                    <a:pt x="70" y="25"/>
                  </a:lnTo>
                  <a:lnTo>
                    <a:pt x="70" y="133"/>
                  </a:lnTo>
                  <a:lnTo>
                    <a:pt x="37" y="133"/>
                  </a:lnTo>
                  <a:lnTo>
                    <a:pt x="37" y="23"/>
                  </a:lnTo>
                  <a:lnTo>
                    <a:pt x="0" y="23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3" name="Freeform 443">
              <a:extLst>
                <a:ext uri="{FF2B5EF4-FFF2-40B4-BE49-F238E27FC236}">
                  <a16:creationId xmlns:a16="http://schemas.microsoft.com/office/drawing/2014/main" id="{9B8F427B-7F69-4F38-AAF2-3E10425EA6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78826" y="5202238"/>
              <a:ext cx="39688" cy="90488"/>
            </a:xfrm>
            <a:custGeom>
              <a:avLst/>
              <a:gdLst>
                <a:gd name="T0" fmla="*/ 81 w 81"/>
                <a:gd name="T1" fmla="*/ 51 h 186"/>
                <a:gd name="T2" fmla="*/ 81 w 81"/>
                <a:gd name="T3" fmla="*/ 76 h 186"/>
                <a:gd name="T4" fmla="*/ 33 w 81"/>
                <a:gd name="T5" fmla="*/ 76 h 186"/>
                <a:gd name="T6" fmla="*/ 33 w 81"/>
                <a:gd name="T7" fmla="*/ 105 h 186"/>
                <a:gd name="T8" fmla="*/ 75 w 81"/>
                <a:gd name="T9" fmla="*/ 105 h 186"/>
                <a:gd name="T10" fmla="*/ 75 w 81"/>
                <a:gd name="T11" fmla="*/ 130 h 186"/>
                <a:gd name="T12" fmla="*/ 33 w 81"/>
                <a:gd name="T13" fmla="*/ 130 h 186"/>
                <a:gd name="T14" fmla="*/ 33 w 81"/>
                <a:gd name="T15" fmla="*/ 161 h 186"/>
                <a:gd name="T16" fmla="*/ 81 w 81"/>
                <a:gd name="T17" fmla="*/ 161 h 186"/>
                <a:gd name="T18" fmla="*/ 81 w 81"/>
                <a:gd name="T19" fmla="*/ 186 h 186"/>
                <a:gd name="T20" fmla="*/ 0 w 81"/>
                <a:gd name="T21" fmla="*/ 186 h 186"/>
                <a:gd name="T22" fmla="*/ 0 w 81"/>
                <a:gd name="T23" fmla="*/ 51 h 186"/>
                <a:gd name="T24" fmla="*/ 81 w 81"/>
                <a:gd name="T25" fmla="*/ 51 h 186"/>
                <a:gd name="T26" fmla="*/ 16 w 81"/>
                <a:gd name="T27" fmla="*/ 23 h 186"/>
                <a:gd name="T28" fmla="*/ 63 w 81"/>
                <a:gd name="T29" fmla="*/ 0 h 186"/>
                <a:gd name="T30" fmla="*/ 63 w 81"/>
                <a:gd name="T31" fmla="*/ 25 h 186"/>
                <a:gd name="T32" fmla="*/ 16 w 81"/>
                <a:gd name="T33" fmla="*/ 44 h 186"/>
                <a:gd name="T34" fmla="*/ 16 w 81"/>
                <a:gd name="T35" fmla="*/ 2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186">
                  <a:moveTo>
                    <a:pt x="81" y="51"/>
                  </a:moveTo>
                  <a:lnTo>
                    <a:pt x="81" y="76"/>
                  </a:lnTo>
                  <a:lnTo>
                    <a:pt x="33" y="76"/>
                  </a:lnTo>
                  <a:lnTo>
                    <a:pt x="33" y="105"/>
                  </a:lnTo>
                  <a:lnTo>
                    <a:pt x="75" y="105"/>
                  </a:lnTo>
                  <a:lnTo>
                    <a:pt x="75" y="130"/>
                  </a:lnTo>
                  <a:lnTo>
                    <a:pt x="33" y="130"/>
                  </a:lnTo>
                  <a:lnTo>
                    <a:pt x="33" y="161"/>
                  </a:lnTo>
                  <a:lnTo>
                    <a:pt x="81" y="161"/>
                  </a:lnTo>
                  <a:lnTo>
                    <a:pt x="81" y="186"/>
                  </a:lnTo>
                  <a:lnTo>
                    <a:pt x="0" y="186"/>
                  </a:lnTo>
                  <a:lnTo>
                    <a:pt x="0" y="51"/>
                  </a:lnTo>
                  <a:lnTo>
                    <a:pt x="81" y="51"/>
                  </a:lnTo>
                  <a:close/>
                  <a:moveTo>
                    <a:pt x="16" y="23"/>
                  </a:moveTo>
                  <a:lnTo>
                    <a:pt x="63" y="0"/>
                  </a:lnTo>
                  <a:lnTo>
                    <a:pt x="63" y="25"/>
                  </a:lnTo>
                  <a:lnTo>
                    <a:pt x="16" y="44"/>
                  </a:lnTo>
                  <a:lnTo>
                    <a:pt x="16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4" name="Freeform 444">
              <a:extLst>
                <a:ext uri="{FF2B5EF4-FFF2-40B4-BE49-F238E27FC236}">
                  <a16:creationId xmlns:a16="http://schemas.microsoft.com/office/drawing/2014/main" id="{643B6B79-6B5C-4ADA-B70D-C1C7303C555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16876" y="5332413"/>
              <a:ext cx="58738" cy="65088"/>
            </a:xfrm>
            <a:custGeom>
              <a:avLst/>
              <a:gdLst>
                <a:gd name="T0" fmla="*/ 47 w 120"/>
                <a:gd name="T1" fmla="*/ 0 h 135"/>
                <a:gd name="T2" fmla="*/ 100 w 120"/>
                <a:gd name="T3" fmla="*/ 19 h 135"/>
                <a:gd name="T4" fmla="*/ 120 w 120"/>
                <a:gd name="T5" fmla="*/ 68 h 135"/>
                <a:gd name="T6" fmla="*/ 100 w 120"/>
                <a:gd name="T7" fmla="*/ 116 h 135"/>
                <a:gd name="T8" fmla="*/ 47 w 120"/>
                <a:gd name="T9" fmla="*/ 135 h 135"/>
                <a:gd name="T10" fmla="*/ 0 w 120"/>
                <a:gd name="T11" fmla="*/ 135 h 135"/>
                <a:gd name="T12" fmla="*/ 0 w 120"/>
                <a:gd name="T13" fmla="*/ 0 h 135"/>
                <a:gd name="T14" fmla="*/ 47 w 120"/>
                <a:gd name="T15" fmla="*/ 0 h 135"/>
                <a:gd name="T16" fmla="*/ 32 w 120"/>
                <a:gd name="T17" fmla="*/ 109 h 135"/>
                <a:gd name="T18" fmla="*/ 47 w 120"/>
                <a:gd name="T19" fmla="*/ 109 h 135"/>
                <a:gd name="T20" fmla="*/ 76 w 120"/>
                <a:gd name="T21" fmla="*/ 98 h 135"/>
                <a:gd name="T22" fmla="*/ 87 w 120"/>
                <a:gd name="T23" fmla="*/ 66 h 135"/>
                <a:gd name="T24" fmla="*/ 76 w 120"/>
                <a:gd name="T25" fmla="*/ 35 h 135"/>
                <a:gd name="T26" fmla="*/ 47 w 120"/>
                <a:gd name="T27" fmla="*/ 24 h 135"/>
                <a:gd name="T28" fmla="*/ 32 w 120"/>
                <a:gd name="T29" fmla="*/ 24 h 135"/>
                <a:gd name="T30" fmla="*/ 32 w 120"/>
                <a:gd name="T31" fmla="*/ 10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135">
                  <a:moveTo>
                    <a:pt x="47" y="0"/>
                  </a:moveTo>
                  <a:cubicBezTo>
                    <a:pt x="68" y="0"/>
                    <a:pt x="86" y="6"/>
                    <a:pt x="100" y="19"/>
                  </a:cubicBezTo>
                  <a:cubicBezTo>
                    <a:pt x="113" y="31"/>
                    <a:pt x="120" y="48"/>
                    <a:pt x="120" y="68"/>
                  </a:cubicBezTo>
                  <a:cubicBezTo>
                    <a:pt x="120" y="88"/>
                    <a:pt x="113" y="104"/>
                    <a:pt x="100" y="116"/>
                  </a:cubicBezTo>
                  <a:cubicBezTo>
                    <a:pt x="86" y="129"/>
                    <a:pt x="68" y="135"/>
                    <a:pt x="47" y="135"/>
                  </a:cubicBezTo>
                  <a:lnTo>
                    <a:pt x="0" y="135"/>
                  </a:lnTo>
                  <a:lnTo>
                    <a:pt x="0" y="0"/>
                  </a:lnTo>
                  <a:lnTo>
                    <a:pt x="47" y="0"/>
                  </a:lnTo>
                  <a:close/>
                  <a:moveTo>
                    <a:pt x="32" y="109"/>
                  </a:moveTo>
                  <a:lnTo>
                    <a:pt x="47" y="109"/>
                  </a:lnTo>
                  <a:cubicBezTo>
                    <a:pt x="60" y="109"/>
                    <a:pt x="70" y="105"/>
                    <a:pt x="76" y="98"/>
                  </a:cubicBezTo>
                  <a:cubicBezTo>
                    <a:pt x="83" y="90"/>
                    <a:pt x="87" y="80"/>
                    <a:pt x="87" y="66"/>
                  </a:cubicBezTo>
                  <a:cubicBezTo>
                    <a:pt x="87" y="54"/>
                    <a:pt x="83" y="44"/>
                    <a:pt x="76" y="35"/>
                  </a:cubicBezTo>
                  <a:cubicBezTo>
                    <a:pt x="68" y="28"/>
                    <a:pt x="58" y="24"/>
                    <a:pt x="47" y="24"/>
                  </a:cubicBezTo>
                  <a:lnTo>
                    <a:pt x="32" y="24"/>
                  </a:lnTo>
                  <a:lnTo>
                    <a:pt x="32" y="10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5" name="Freeform 445">
              <a:extLst>
                <a:ext uri="{FF2B5EF4-FFF2-40B4-BE49-F238E27FC236}">
                  <a16:creationId xmlns:a16="http://schemas.microsoft.com/office/drawing/2014/main" id="{3D5A1068-FA15-416B-8DF4-B461C5CDFC3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85139" y="5332413"/>
              <a:ext cx="39688" cy="65088"/>
            </a:xfrm>
            <a:custGeom>
              <a:avLst/>
              <a:gdLst>
                <a:gd name="T0" fmla="*/ 81 w 81"/>
                <a:gd name="T1" fmla="*/ 0 h 134"/>
                <a:gd name="T2" fmla="*/ 81 w 81"/>
                <a:gd name="T3" fmla="*/ 25 h 134"/>
                <a:gd name="T4" fmla="*/ 32 w 81"/>
                <a:gd name="T5" fmla="*/ 25 h 134"/>
                <a:gd name="T6" fmla="*/ 32 w 81"/>
                <a:gd name="T7" fmla="*/ 54 h 134"/>
                <a:gd name="T8" fmla="*/ 75 w 81"/>
                <a:gd name="T9" fmla="*/ 54 h 134"/>
                <a:gd name="T10" fmla="*/ 75 w 81"/>
                <a:gd name="T11" fmla="*/ 79 h 134"/>
                <a:gd name="T12" fmla="*/ 32 w 81"/>
                <a:gd name="T13" fmla="*/ 79 h 134"/>
                <a:gd name="T14" fmla="*/ 32 w 81"/>
                <a:gd name="T15" fmla="*/ 109 h 134"/>
                <a:gd name="T16" fmla="*/ 81 w 81"/>
                <a:gd name="T17" fmla="*/ 109 h 134"/>
                <a:gd name="T18" fmla="*/ 81 w 81"/>
                <a:gd name="T19" fmla="*/ 134 h 134"/>
                <a:gd name="T20" fmla="*/ 0 w 81"/>
                <a:gd name="T21" fmla="*/ 134 h 134"/>
                <a:gd name="T22" fmla="*/ 0 w 81"/>
                <a:gd name="T23" fmla="*/ 0 h 134"/>
                <a:gd name="T24" fmla="*/ 81 w 81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34">
                  <a:moveTo>
                    <a:pt x="81" y="0"/>
                  </a:moveTo>
                  <a:lnTo>
                    <a:pt x="81" y="25"/>
                  </a:lnTo>
                  <a:lnTo>
                    <a:pt x="32" y="25"/>
                  </a:lnTo>
                  <a:lnTo>
                    <a:pt x="32" y="54"/>
                  </a:lnTo>
                  <a:lnTo>
                    <a:pt x="75" y="54"/>
                  </a:lnTo>
                  <a:lnTo>
                    <a:pt x="75" y="79"/>
                  </a:lnTo>
                  <a:lnTo>
                    <a:pt x="32" y="79"/>
                  </a:lnTo>
                  <a:lnTo>
                    <a:pt x="32" y="109"/>
                  </a:lnTo>
                  <a:lnTo>
                    <a:pt x="81" y="109"/>
                  </a:lnTo>
                  <a:lnTo>
                    <a:pt x="81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6" name="Freeform 446">
              <a:extLst>
                <a:ext uri="{FF2B5EF4-FFF2-40B4-BE49-F238E27FC236}">
                  <a16:creationId xmlns:a16="http://schemas.microsoft.com/office/drawing/2014/main" id="{3B57C22B-02EA-48A7-B931-FAC8561FDB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66101" y="5330825"/>
              <a:ext cx="47625" cy="68263"/>
            </a:xfrm>
            <a:custGeom>
              <a:avLst/>
              <a:gdLst>
                <a:gd name="T0" fmla="*/ 47 w 100"/>
                <a:gd name="T1" fmla="*/ 26 h 138"/>
                <a:gd name="T2" fmla="*/ 37 w 100"/>
                <a:gd name="T3" fmla="*/ 30 h 138"/>
                <a:gd name="T4" fmla="*/ 33 w 100"/>
                <a:gd name="T5" fmla="*/ 38 h 138"/>
                <a:gd name="T6" fmla="*/ 37 w 100"/>
                <a:gd name="T7" fmla="*/ 48 h 138"/>
                <a:gd name="T8" fmla="*/ 47 w 100"/>
                <a:gd name="T9" fmla="*/ 55 h 138"/>
                <a:gd name="T10" fmla="*/ 60 w 100"/>
                <a:gd name="T11" fmla="*/ 58 h 138"/>
                <a:gd name="T12" fmla="*/ 73 w 100"/>
                <a:gd name="T13" fmla="*/ 63 h 138"/>
                <a:gd name="T14" fmla="*/ 86 w 100"/>
                <a:gd name="T15" fmla="*/ 70 h 138"/>
                <a:gd name="T16" fmla="*/ 96 w 100"/>
                <a:gd name="T17" fmla="*/ 81 h 138"/>
                <a:gd name="T18" fmla="*/ 100 w 100"/>
                <a:gd name="T19" fmla="*/ 97 h 138"/>
                <a:gd name="T20" fmla="*/ 86 w 100"/>
                <a:gd name="T21" fmla="*/ 126 h 138"/>
                <a:gd name="T22" fmla="*/ 50 w 100"/>
                <a:gd name="T23" fmla="*/ 138 h 138"/>
                <a:gd name="T24" fmla="*/ 13 w 100"/>
                <a:gd name="T25" fmla="*/ 127 h 138"/>
                <a:gd name="T26" fmla="*/ 0 w 100"/>
                <a:gd name="T27" fmla="*/ 96 h 138"/>
                <a:gd name="T28" fmla="*/ 35 w 100"/>
                <a:gd name="T29" fmla="*/ 96 h 138"/>
                <a:gd name="T30" fmla="*/ 51 w 100"/>
                <a:gd name="T31" fmla="*/ 112 h 138"/>
                <a:gd name="T32" fmla="*/ 62 w 100"/>
                <a:gd name="T33" fmla="*/ 108 h 138"/>
                <a:gd name="T34" fmla="*/ 66 w 100"/>
                <a:gd name="T35" fmla="*/ 98 h 138"/>
                <a:gd name="T36" fmla="*/ 62 w 100"/>
                <a:gd name="T37" fmla="*/ 90 h 138"/>
                <a:gd name="T38" fmla="*/ 52 w 100"/>
                <a:gd name="T39" fmla="*/ 83 h 138"/>
                <a:gd name="T40" fmla="*/ 40 w 100"/>
                <a:gd name="T41" fmla="*/ 80 h 138"/>
                <a:gd name="T42" fmla="*/ 26 w 100"/>
                <a:gd name="T43" fmla="*/ 75 h 138"/>
                <a:gd name="T44" fmla="*/ 13 w 100"/>
                <a:gd name="T45" fmla="*/ 68 h 138"/>
                <a:gd name="T46" fmla="*/ 3 w 100"/>
                <a:gd name="T47" fmla="*/ 57 h 138"/>
                <a:gd name="T48" fmla="*/ 0 w 100"/>
                <a:gd name="T49" fmla="*/ 41 h 138"/>
                <a:gd name="T50" fmla="*/ 13 w 100"/>
                <a:gd name="T51" fmla="*/ 11 h 138"/>
                <a:gd name="T52" fmla="*/ 48 w 100"/>
                <a:gd name="T53" fmla="*/ 0 h 138"/>
                <a:gd name="T54" fmla="*/ 83 w 100"/>
                <a:gd name="T55" fmla="*/ 10 h 138"/>
                <a:gd name="T56" fmla="*/ 97 w 100"/>
                <a:gd name="T57" fmla="*/ 41 h 138"/>
                <a:gd name="T58" fmla="*/ 62 w 100"/>
                <a:gd name="T59" fmla="*/ 41 h 138"/>
                <a:gd name="T60" fmla="*/ 57 w 100"/>
                <a:gd name="T61" fmla="*/ 30 h 138"/>
                <a:gd name="T62" fmla="*/ 47 w 100"/>
                <a:gd name="T63" fmla="*/ 2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0" h="138">
                  <a:moveTo>
                    <a:pt x="47" y="26"/>
                  </a:moveTo>
                  <a:cubicBezTo>
                    <a:pt x="43" y="26"/>
                    <a:pt x="40" y="27"/>
                    <a:pt x="37" y="30"/>
                  </a:cubicBezTo>
                  <a:cubicBezTo>
                    <a:pt x="35" y="32"/>
                    <a:pt x="33" y="35"/>
                    <a:pt x="33" y="38"/>
                  </a:cubicBezTo>
                  <a:cubicBezTo>
                    <a:pt x="33" y="42"/>
                    <a:pt x="35" y="46"/>
                    <a:pt x="37" y="48"/>
                  </a:cubicBezTo>
                  <a:cubicBezTo>
                    <a:pt x="40" y="51"/>
                    <a:pt x="42" y="53"/>
                    <a:pt x="47" y="55"/>
                  </a:cubicBezTo>
                  <a:cubicBezTo>
                    <a:pt x="51" y="56"/>
                    <a:pt x="56" y="57"/>
                    <a:pt x="60" y="58"/>
                  </a:cubicBezTo>
                  <a:cubicBezTo>
                    <a:pt x="65" y="60"/>
                    <a:pt x="70" y="61"/>
                    <a:pt x="73" y="63"/>
                  </a:cubicBezTo>
                  <a:cubicBezTo>
                    <a:pt x="78" y="65"/>
                    <a:pt x="82" y="67"/>
                    <a:pt x="86" y="70"/>
                  </a:cubicBezTo>
                  <a:cubicBezTo>
                    <a:pt x="90" y="72"/>
                    <a:pt x="93" y="76"/>
                    <a:pt x="96" y="81"/>
                  </a:cubicBezTo>
                  <a:cubicBezTo>
                    <a:pt x="98" y="86"/>
                    <a:pt x="100" y="91"/>
                    <a:pt x="100" y="97"/>
                  </a:cubicBezTo>
                  <a:cubicBezTo>
                    <a:pt x="100" y="108"/>
                    <a:pt x="95" y="118"/>
                    <a:pt x="86" y="126"/>
                  </a:cubicBezTo>
                  <a:cubicBezTo>
                    <a:pt x="77" y="133"/>
                    <a:pt x="65" y="138"/>
                    <a:pt x="50" y="138"/>
                  </a:cubicBezTo>
                  <a:cubicBezTo>
                    <a:pt x="35" y="138"/>
                    <a:pt x="22" y="135"/>
                    <a:pt x="13" y="127"/>
                  </a:cubicBezTo>
                  <a:cubicBezTo>
                    <a:pt x="5" y="120"/>
                    <a:pt x="0" y="110"/>
                    <a:pt x="0" y="96"/>
                  </a:cubicBezTo>
                  <a:lnTo>
                    <a:pt x="35" y="96"/>
                  </a:lnTo>
                  <a:cubicBezTo>
                    <a:pt x="36" y="107"/>
                    <a:pt x="41" y="112"/>
                    <a:pt x="51" y="112"/>
                  </a:cubicBezTo>
                  <a:cubicBezTo>
                    <a:pt x="56" y="112"/>
                    <a:pt x="60" y="111"/>
                    <a:pt x="62" y="108"/>
                  </a:cubicBezTo>
                  <a:cubicBezTo>
                    <a:pt x="65" y="106"/>
                    <a:pt x="66" y="103"/>
                    <a:pt x="66" y="98"/>
                  </a:cubicBezTo>
                  <a:cubicBezTo>
                    <a:pt x="66" y="95"/>
                    <a:pt x="65" y="91"/>
                    <a:pt x="62" y="90"/>
                  </a:cubicBezTo>
                  <a:cubicBezTo>
                    <a:pt x="60" y="87"/>
                    <a:pt x="57" y="86"/>
                    <a:pt x="52" y="83"/>
                  </a:cubicBezTo>
                  <a:cubicBezTo>
                    <a:pt x="48" y="82"/>
                    <a:pt x="43" y="81"/>
                    <a:pt x="40" y="80"/>
                  </a:cubicBezTo>
                  <a:cubicBezTo>
                    <a:pt x="35" y="78"/>
                    <a:pt x="30" y="77"/>
                    <a:pt x="26" y="75"/>
                  </a:cubicBezTo>
                  <a:cubicBezTo>
                    <a:pt x="21" y="73"/>
                    <a:pt x="17" y="71"/>
                    <a:pt x="13" y="68"/>
                  </a:cubicBezTo>
                  <a:cubicBezTo>
                    <a:pt x="10" y="66"/>
                    <a:pt x="6" y="62"/>
                    <a:pt x="3" y="57"/>
                  </a:cubicBezTo>
                  <a:cubicBezTo>
                    <a:pt x="1" y="52"/>
                    <a:pt x="0" y="47"/>
                    <a:pt x="0" y="41"/>
                  </a:cubicBezTo>
                  <a:cubicBezTo>
                    <a:pt x="0" y="28"/>
                    <a:pt x="5" y="18"/>
                    <a:pt x="13" y="11"/>
                  </a:cubicBezTo>
                  <a:cubicBezTo>
                    <a:pt x="22" y="3"/>
                    <a:pt x="35" y="0"/>
                    <a:pt x="48" y="0"/>
                  </a:cubicBezTo>
                  <a:cubicBezTo>
                    <a:pt x="63" y="0"/>
                    <a:pt x="75" y="3"/>
                    <a:pt x="83" y="10"/>
                  </a:cubicBezTo>
                  <a:cubicBezTo>
                    <a:pt x="92" y="16"/>
                    <a:pt x="97" y="26"/>
                    <a:pt x="97" y="41"/>
                  </a:cubicBezTo>
                  <a:lnTo>
                    <a:pt x="62" y="41"/>
                  </a:lnTo>
                  <a:cubicBezTo>
                    <a:pt x="62" y="36"/>
                    <a:pt x="60" y="32"/>
                    <a:pt x="57" y="30"/>
                  </a:cubicBezTo>
                  <a:cubicBezTo>
                    <a:pt x="55" y="27"/>
                    <a:pt x="51" y="26"/>
                    <a:pt x="47" y="26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7" name="Freeform 447">
              <a:extLst>
                <a:ext uri="{FF2B5EF4-FFF2-40B4-BE49-F238E27FC236}">
                  <a16:creationId xmlns:a16="http://schemas.microsoft.com/office/drawing/2014/main" id="{EB663609-D0DD-4CBC-8CD2-9496657677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220076" y="5332413"/>
              <a:ext cx="65088" cy="65088"/>
            </a:xfrm>
            <a:custGeom>
              <a:avLst/>
              <a:gdLst>
                <a:gd name="T0" fmla="*/ 98 w 133"/>
                <a:gd name="T1" fmla="*/ 134 h 134"/>
                <a:gd name="T2" fmla="*/ 90 w 133"/>
                <a:gd name="T3" fmla="*/ 111 h 134"/>
                <a:gd name="T4" fmla="*/ 43 w 133"/>
                <a:gd name="T5" fmla="*/ 111 h 134"/>
                <a:gd name="T6" fmla="*/ 35 w 133"/>
                <a:gd name="T7" fmla="*/ 134 h 134"/>
                <a:gd name="T8" fmla="*/ 0 w 133"/>
                <a:gd name="T9" fmla="*/ 134 h 134"/>
                <a:gd name="T10" fmla="*/ 46 w 133"/>
                <a:gd name="T11" fmla="*/ 0 h 134"/>
                <a:gd name="T12" fmla="*/ 86 w 133"/>
                <a:gd name="T13" fmla="*/ 0 h 134"/>
                <a:gd name="T14" fmla="*/ 133 w 133"/>
                <a:gd name="T15" fmla="*/ 134 h 134"/>
                <a:gd name="T16" fmla="*/ 98 w 133"/>
                <a:gd name="T17" fmla="*/ 134 h 134"/>
                <a:gd name="T18" fmla="*/ 50 w 133"/>
                <a:gd name="T19" fmla="*/ 86 h 134"/>
                <a:gd name="T20" fmla="*/ 83 w 133"/>
                <a:gd name="T21" fmla="*/ 86 h 134"/>
                <a:gd name="T22" fmla="*/ 66 w 133"/>
                <a:gd name="T23" fmla="*/ 39 h 134"/>
                <a:gd name="T24" fmla="*/ 50 w 133"/>
                <a:gd name="T25" fmla="*/ 8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98" y="134"/>
                  </a:moveTo>
                  <a:lnTo>
                    <a:pt x="90" y="111"/>
                  </a:lnTo>
                  <a:lnTo>
                    <a:pt x="43" y="111"/>
                  </a:lnTo>
                  <a:lnTo>
                    <a:pt x="35" y="134"/>
                  </a:lnTo>
                  <a:lnTo>
                    <a:pt x="0" y="134"/>
                  </a:lnTo>
                  <a:lnTo>
                    <a:pt x="46" y="0"/>
                  </a:lnTo>
                  <a:lnTo>
                    <a:pt x="86" y="0"/>
                  </a:lnTo>
                  <a:lnTo>
                    <a:pt x="133" y="134"/>
                  </a:lnTo>
                  <a:lnTo>
                    <a:pt x="98" y="134"/>
                  </a:lnTo>
                  <a:close/>
                  <a:moveTo>
                    <a:pt x="50" y="86"/>
                  </a:moveTo>
                  <a:lnTo>
                    <a:pt x="83" y="86"/>
                  </a:lnTo>
                  <a:lnTo>
                    <a:pt x="66" y="39"/>
                  </a:lnTo>
                  <a:lnTo>
                    <a:pt x="50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8" name="Freeform 448">
              <a:extLst>
                <a:ext uri="{FF2B5EF4-FFF2-40B4-BE49-F238E27FC236}">
                  <a16:creationId xmlns:a16="http://schemas.microsoft.com/office/drawing/2014/main" id="{309501F3-959C-4005-A819-D56A59E112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93101" y="5332413"/>
              <a:ext cx="58738" cy="65088"/>
            </a:xfrm>
            <a:custGeom>
              <a:avLst/>
              <a:gdLst>
                <a:gd name="T0" fmla="*/ 87 w 120"/>
                <a:gd name="T1" fmla="*/ 0 h 134"/>
                <a:gd name="T2" fmla="*/ 120 w 120"/>
                <a:gd name="T3" fmla="*/ 0 h 134"/>
                <a:gd name="T4" fmla="*/ 120 w 120"/>
                <a:gd name="T5" fmla="*/ 134 h 134"/>
                <a:gd name="T6" fmla="*/ 87 w 120"/>
                <a:gd name="T7" fmla="*/ 134 h 134"/>
                <a:gd name="T8" fmla="*/ 32 w 120"/>
                <a:gd name="T9" fmla="*/ 49 h 134"/>
                <a:gd name="T10" fmla="*/ 32 w 120"/>
                <a:gd name="T11" fmla="*/ 134 h 134"/>
                <a:gd name="T12" fmla="*/ 0 w 120"/>
                <a:gd name="T13" fmla="*/ 134 h 134"/>
                <a:gd name="T14" fmla="*/ 0 w 120"/>
                <a:gd name="T15" fmla="*/ 0 h 134"/>
                <a:gd name="T16" fmla="*/ 32 w 120"/>
                <a:gd name="T17" fmla="*/ 0 h 134"/>
                <a:gd name="T18" fmla="*/ 87 w 120"/>
                <a:gd name="T19" fmla="*/ 85 h 134"/>
                <a:gd name="T20" fmla="*/ 87 w 120"/>
                <a:gd name="T2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" h="134">
                  <a:moveTo>
                    <a:pt x="87" y="0"/>
                  </a:moveTo>
                  <a:lnTo>
                    <a:pt x="120" y="0"/>
                  </a:lnTo>
                  <a:lnTo>
                    <a:pt x="120" y="134"/>
                  </a:lnTo>
                  <a:lnTo>
                    <a:pt x="87" y="134"/>
                  </a:lnTo>
                  <a:lnTo>
                    <a:pt x="32" y="49"/>
                  </a:lnTo>
                  <a:lnTo>
                    <a:pt x="32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2" y="0"/>
                  </a:lnTo>
                  <a:lnTo>
                    <a:pt x="87" y="85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69" name="Freeform 449">
              <a:extLst>
                <a:ext uri="{FF2B5EF4-FFF2-40B4-BE49-F238E27FC236}">
                  <a16:creationId xmlns:a16="http://schemas.microsoft.com/office/drawing/2014/main" id="{A826EECE-0830-4B54-97F8-DA01A2746B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61364" y="5332413"/>
              <a:ext cx="50800" cy="65088"/>
            </a:xfrm>
            <a:custGeom>
              <a:avLst/>
              <a:gdLst>
                <a:gd name="T0" fmla="*/ 0 w 105"/>
                <a:gd name="T1" fmla="*/ 25 h 134"/>
                <a:gd name="T2" fmla="*/ 0 w 105"/>
                <a:gd name="T3" fmla="*/ 0 h 134"/>
                <a:gd name="T4" fmla="*/ 105 w 105"/>
                <a:gd name="T5" fmla="*/ 0 h 134"/>
                <a:gd name="T6" fmla="*/ 105 w 105"/>
                <a:gd name="T7" fmla="*/ 25 h 134"/>
                <a:gd name="T8" fmla="*/ 68 w 105"/>
                <a:gd name="T9" fmla="*/ 25 h 134"/>
                <a:gd name="T10" fmla="*/ 68 w 105"/>
                <a:gd name="T11" fmla="*/ 134 h 134"/>
                <a:gd name="T12" fmla="*/ 36 w 105"/>
                <a:gd name="T13" fmla="*/ 134 h 134"/>
                <a:gd name="T14" fmla="*/ 36 w 105"/>
                <a:gd name="T15" fmla="*/ 25 h 134"/>
                <a:gd name="T16" fmla="*/ 0 w 105"/>
                <a:gd name="T17" fmla="*/ 2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34">
                  <a:moveTo>
                    <a:pt x="0" y="25"/>
                  </a:moveTo>
                  <a:lnTo>
                    <a:pt x="0" y="0"/>
                  </a:lnTo>
                  <a:lnTo>
                    <a:pt x="105" y="0"/>
                  </a:lnTo>
                  <a:lnTo>
                    <a:pt x="105" y="25"/>
                  </a:lnTo>
                  <a:lnTo>
                    <a:pt x="68" y="25"/>
                  </a:lnTo>
                  <a:lnTo>
                    <a:pt x="68" y="134"/>
                  </a:lnTo>
                  <a:lnTo>
                    <a:pt x="36" y="134"/>
                  </a:lnTo>
                  <a:lnTo>
                    <a:pt x="36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0" name="Freeform 450">
              <a:extLst>
                <a:ext uri="{FF2B5EF4-FFF2-40B4-BE49-F238E27FC236}">
                  <a16:creationId xmlns:a16="http://schemas.microsoft.com/office/drawing/2014/main" id="{43920720-58D2-4AC7-9035-368BFB1894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21689" y="5307013"/>
              <a:ext cx="39688" cy="90488"/>
            </a:xfrm>
            <a:custGeom>
              <a:avLst/>
              <a:gdLst>
                <a:gd name="T0" fmla="*/ 81 w 81"/>
                <a:gd name="T1" fmla="*/ 52 h 186"/>
                <a:gd name="T2" fmla="*/ 81 w 81"/>
                <a:gd name="T3" fmla="*/ 77 h 186"/>
                <a:gd name="T4" fmla="*/ 32 w 81"/>
                <a:gd name="T5" fmla="*/ 77 h 186"/>
                <a:gd name="T6" fmla="*/ 32 w 81"/>
                <a:gd name="T7" fmla="*/ 106 h 186"/>
                <a:gd name="T8" fmla="*/ 75 w 81"/>
                <a:gd name="T9" fmla="*/ 106 h 186"/>
                <a:gd name="T10" fmla="*/ 75 w 81"/>
                <a:gd name="T11" fmla="*/ 131 h 186"/>
                <a:gd name="T12" fmla="*/ 32 w 81"/>
                <a:gd name="T13" fmla="*/ 131 h 186"/>
                <a:gd name="T14" fmla="*/ 32 w 81"/>
                <a:gd name="T15" fmla="*/ 161 h 186"/>
                <a:gd name="T16" fmla="*/ 81 w 81"/>
                <a:gd name="T17" fmla="*/ 161 h 186"/>
                <a:gd name="T18" fmla="*/ 81 w 81"/>
                <a:gd name="T19" fmla="*/ 186 h 186"/>
                <a:gd name="T20" fmla="*/ 0 w 81"/>
                <a:gd name="T21" fmla="*/ 186 h 186"/>
                <a:gd name="T22" fmla="*/ 0 w 81"/>
                <a:gd name="T23" fmla="*/ 52 h 186"/>
                <a:gd name="T24" fmla="*/ 81 w 81"/>
                <a:gd name="T25" fmla="*/ 52 h 186"/>
                <a:gd name="T26" fmla="*/ 16 w 81"/>
                <a:gd name="T27" fmla="*/ 22 h 186"/>
                <a:gd name="T28" fmla="*/ 62 w 81"/>
                <a:gd name="T29" fmla="*/ 0 h 186"/>
                <a:gd name="T30" fmla="*/ 62 w 81"/>
                <a:gd name="T31" fmla="*/ 25 h 186"/>
                <a:gd name="T32" fmla="*/ 16 w 81"/>
                <a:gd name="T33" fmla="*/ 43 h 186"/>
                <a:gd name="T34" fmla="*/ 16 w 81"/>
                <a:gd name="T35" fmla="*/ 22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186">
                  <a:moveTo>
                    <a:pt x="81" y="52"/>
                  </a:moveTo>
                  <a:lnTo>
                    <a:pt x="81" y="77"/>
                  </a:lnTo>
                  <a:lnTo>
                    <a:pt x="32" y="77"/>
                  </a:lnTo>
                  <a:lnTo>
                    <a:pt x="32" y="106"/>
                  </a:lnTo>
                  <a:lnTo>
                    <a:pt x="75" y="106"/>
                  </a:lnTo>
                  <a:lnTo>
                    <a:pt x="75" y="131"/>
                  </a:lnTo>
                  <a:lnTo>
                    <a:pt x="32" y="131"/>
                  </a:lnTo>
                  <a:lnTo>
                    <a:pt x="32" y="161"/>
                  </a:lnTo>
                  <a:lnTo>
                    <a:pt x="81" y="161"/>
                  </a:lnTo>
                  <a:lnTo>
                    <a:pt x="81" y="186"/>
                  </a:lnTo>
                  <a:lnTo>
                    <a:pt x="0" y="186"/>
                  </a:lnTo>
                  <a:lnTo>
                    <a:pt x="0" y="52"/>
                  </a:lnTo>
                  <a:lnTo>
                    <a:pt x="81" y="52"/>
                  </a:lnTo>
                  <a:close/>
                  <a:moveTo>
                    <a:pt x="16" y="22"/>
                  </a:moveTo>
                  <a:lnTo>
                    <a:pt x="62" y="0"/>
                  </a:lnTo>
                  <a:lnTo>
                    <a:pt x="62" y="25"/>
                  </a:lnTo>
                  <a:lnTo>
                    <a:pt x="16" y="43"/>
                  </a:lnTo>
                  <a:lnTo>
                    <a:pt x="1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1" name="Freeform 451">
              <a:extLst>
                <a:ext uri="{FF2B5EF4-FFF2-40B4-BE49-F238E27FC236}">
                  <a16:creationId xmlns:a16="http://schemas.microsoft.com/office/drawing/2014/main" id="{210659A8-77D7-4358-A94E-3D24F79197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6876" y="5449888"/>
              <a:ext cx="30163" cy="41275"/>
            </a:xfrm>
            <a:custGeom>
              <a:avLst/>
              <a:gdLst>
                <a:gd name="T0" fmla="*/ 52 w 62"/>
                <a:gd name="T1" fmla="*/ 54 h 84"/>
                <a:gd name="T2" fmla="*/ 47 w 62"/>
                <a:gd name="T3" fmla="*/ 69 h 84"/>
                <a:gd name="T4" fmla="*/ 32 w 62"/>
                <a:gd name="T5" fmla="*/ 74 h 84"/>
                <a:gd name="T6" fmla="*/ 17 w 62"/>
                <a:gd name="T7" fmla="*/ 69 h 84"/>
                <a:gd name="T8" fmla="*/ 12 w 62"/>
                <a:gd name="T9" fmla="*/ 54 h 84"/>
                <a:gd name="T10" fmla="*/ 12 w 62"/>
                <a:gd name="T11" fmla="*/ 0 h 84"/>
                <a:gd name="T12" fmla="*/ 0 w 62"/>
                <a:gd name="T13" fmla="*/ 0 h 84"/>
                <a:gd name="T14" fmla="*/ 0 w 62"/>
                <a:gd name="T15" fmla="*/ 54 h 84"/>
                <a:gd name="T16" fmla="*/ 8 w 62"/>
                <a:gd name="T17" fmla="*/ 77 h 84"/>
                <a:gd name="T18" fmla="*/ 31 w 62"/>
                <a:gd name="T19" fmla="*/ 84 h 84"/>
                <a:gd name="T20" fmla="*/ 53 w 62"/>
                <a:gd name="T21" fmla="*/ 77 h 84"/>
                <a:gd name="T22" fmla="*/ 62 w 62"/>
                <a:gd name="T23" fmla="*/ 54 h 84"/>
                <a:gd name="T24" fmla="*/ 62 w 62"/>
                <a:gd name="T25" fmla="*/ 0 h 84"/>
                <a:gd name="T26" fmla="*/ 52 w 62"/>
                <a:gd name="T27" fmla="*/ 0 h 84"/>
                <a:gd name="T28" fmla="*/ 52 w 62"/>
                <a:gd name="T29" fmla="*/ 5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" h="84">
                  <a:moveTo>
                    <a:pt x="52" y="54"/>
                  </a:moveTo>
                  <a:cubicBezTo>
                    <a:pt x="52" y="60"/>
                    <a:pt x="51" y="67"/>
                    <a:pt x="47" y="69"/>
                  </a:cubicBezTo>
                  <a:cubicBezTo>
                    <a:pt x="43" y="73"/>
                    <a:pt x="38" y="74"/>
                    <a:pt x="32" y="74"/>
                  </a:cubicBezTo>
                  <a:cubicBezTo>
                    <a:pt x="26" y="74"/>
                    <a:pt x="21" y="73"/>
                    <a:pt x="17" y="69"/>
                  </a:cubicBezTo>
                  <a:cubicBezTo>
                    <a:pt x="13" y="65"/>
                    <a:pt x="12" y="60"/>
                    <a:pt x="12" y="54"/>
                  </a:cubicBezTo>
                  <a:lnTo>
                    <a:pt x="12" y="0"/>
                  </a:lnTo>
                  <a:lnTo>
                    <a:pt x="0" y="0"/>
                  </a:lnTo>
                  <a:lnTo>
                    <a:pt x="0" y="54"/>
                  </a:lnTo>
                  <a:cubicBezTo>
                    <a:pt x="0" y="64"/>
                    <a:pt x="2" y="72"/>
                    <a:pt x="8" y="77"/>
                  </a:cubicBezTo>
                  <a:cubicBezTo>
                    <a:pt x="15" y="82"/>
                    <a:pt x="22" y="84"/>
                    <a:pt x="31" y="84"/>
                  </a:cubicBezTo>
                  <a:cubicBezTo>
                    <a:pt x="40" y="84"/>
                    <a:pt x="47" y="82"/>
                    <a:pt x="53" y="77"/>
                  </a:cubicBezTo>
                  <a:cubicBezTo>
                    <a:pt x="60" y="72"/>
                    <a:pt x="62" y="64"/>
                    <a:pt x="62" y="54"/>
                  </a:cubicBezTo>
                  <a:lnTo>
                    <a:pt x="62" y="0"/>
                  </a:lnTo>
                  <a:lnTo>
                    <a:pt x="52" y="0"/>
                  </a:lnTo>
                  <a:lnTo>
                    <a:pt x="52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2" name="Freeform 452">
              <a:extLst>
                <a:ext uri="{FF2B5EF4-FFF2-40B4-BE49-F238E27FC236}">
                  <a16:creationId xmlns:a16="http://schemas.microsoft.com/office/drawing/2014/main" id="{A01634DC-9360-4CA3-AB55-AD6D268EF4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56564" y="5449888"/>
              <a:ext cx="33338" cy="41275"/>
            </a:xfrm>
            <a:custGeom>
              <a:avLst/>
              <a:gdLst>
                <a:gd name="T0" fmla="*/ 12 w 67"/>
                <a:gd name="T1" fmla="*/ 83 h 83"/>
                <a:gd name="T2" fmla="*/ 12 w 67"/>
                <a:gd name="T3" fmla="*/ 18 h 83"/>
                <a:gd name="T4" fmla="*/ 55 w 67"/>
                <a:gd name="T5" fmla="*/ 83 h 83"/>
                <a:gd name="T6" fmla="*/ 67 w 67"/>
                <a:gd name="T7" fmla="*/ 83 h 83"/>
                <a:gd name="T8" fmla="*/ 67 w 67"/>
                <a:gd name="T9" fmla="*/ 0 h 83"/>
                <a:gd name="T10" fmla="*/ 55 w 67"/>
                <a:gd name="T11" fmla="*/ 0 h 83"/>
                <a:gd name="T12" fmla="*/ 55 w 67"/>
                <a:gd name="T13" fmla="*/ 67 h 83"/>
                <a:gd name="T14" fmla="*/ 12 w 67"/>
                <a:gd name="T15" fmla="*/ 0 h 83"/>
                <a:gd name="T16" fmla="*/ 0 w 67"/>
                <a:gd name="T17" fmla="*/ 0 h 83"/>
                <a:gd name="T18" fmla="*/ 0 w 67"/>
                <a:gd name="T19" fmla="*/ 83 h 83"/>
                <a:gd name="T20" fmla="*/ 12 w 67"/>
                <a:gd name="T2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83">
                  <a:moveTo>
                    <a:pt x="12" y="83"/>
                  </a:moveTo>
                  <a:lnTo>
                    <a:pt x="12" y="18"/>
                  </a:lnTo>
                  <a:lnTo>
                    <a:pt x="55" y="83"/>
                  </a:lnTo>
                  <a:lnTo>
                    <a:pt x="67" y="83"/>
                  </a:lnTo>
                  <a:lnTo>
                    <a:pt x="67" y="0"/>
                  </a:lnTo>
                  <a:lnTo>
                    <a:pt x="55" y="0"/>
                  </a:lnTo>
                  <a:lnTo>
                    <a:pt x="55" y="67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1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68B1406-A05F-4408-83DD-95CC742361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99426" y="5449888"/>
              <a:ext cx="6350" cy="4127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4" name="Freeform 454">
              <a:extLst>
                <a:ext uri="{FF2B5EF4-FFF2-40B4-BE49-F238E27FC236}">
                  <a16:creationId xmlns:a16="http://schemas.microsoft.com/office/drawing/2014/main" id="{725F1A7F-923A-47F2-92C5-E07A14C787B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12126" y="5449888"/>
              <a:ext cx="36513" cy="41275"/>
            </a:xfrm>
            <a:custGeom>
              <a:avLst/>
              <a:gdLst>
                <a:gd name="T0" fmla="*/ 42 w 75"/>
                <a:gd name="T1" fmla="*/ 83 h 83"/>
                <a:gd name="T2" fmla="*/ 75 w 75"/>
                <a:gd name="T3" fmla="*/ 0 h 83"/>
                <a:gd name="T4" fmla="*/ 64 w 75"/>
                <a:gd name="T5" fmla="*/ 0 h 83"/>
                <a:gd name="T6" fmla="*/ 37 w 75"/>
                <a:gd name="T7" fmla="*/ 72 h 83"/>
                <a:gd name="T8" fmla="*/ 11 w 75"/>
                <a:gd name="T9" fmla="*/ 0 h 83"/>
                <a:gd name="T10" fmla="*/ 0 w 75"/>
                <a:gd name="T11" fmla="*/ 0 h 83"/>
                <a:gd name="T12" fmla="*/ 31 w 75"/>
                <a:gd name="T13" fmla="*/ 83 h 83"/>
                <a:gd name="T14" fmla="*/ 42 w 75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83">
                  <a:moveTo>
                    <a:pt x="42" y="83"/>
                  </a:moveTo>
                  <a:lnTo>
                    <a:pt x="75" y="0"/>
                  </a:lnTo>
                  <a:lnTo>
                    <a:pt x="64" y="0"/>
                  </a:lnTo>
                  <a:lnTo>
                    <a:pt x="37" y="7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31" y="83"/>
                  </a:lnTo>
                  <a:lnTo>
                    <a:pt x="4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5" name="Freeform 455">
              <a:extLst>
                <a:ext uri="{FF2B5EF4-FFF2-40B4-BE49-F238E27FC236}">
                  <a16:creationId xmlns:a16="http://schemas.microsoft.com/office/drawing/2014/main" id="{136A68C1-F260-4E18-A4DB-26B520EA99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54989" y="5449888"/>
              <a:ext cx="22225" cy="41275"/>
            </a:xfrm>
            <a:custGeom>
              <a:avLst/>
              <a:gdLst>
                <a:gd name="T0" fmla="*/ 11 w 43"/>
                <a:gd name="T1" fmla="*/ 45 h 83"/>
                <a:gd name="T2" fmla="*/ 40 w 43"/>
                <a:gd name="T3" fmla="*/ 45 h 83"/>
                <a:gd name="T4" fmla="*/ 40 w 43"/>
                <a:gd name="T5" fmla="*/ 38 h 83"/>
                <a:gd name="T6" fmla="*/ 11 w 43"/>
                <a:gd name="T7" fmla="*/ 38 h 83"/>
                <a:gd name="T8" fmla="*/ 11 w 43"/>
                <a:gd name="T9" fmla="*/ 9 h 83"/>
                <a:gd name="T10" fmla="*/ 43 w 43"/>
                <a:gd name="T11" fmla="*/ 9 h 83"/>
                <a:gd name="T12" fmla="*/ 43 w 43"/>
                <a:gd name="T13" fmla="*/ 0 h 83"/>
                <a:gd name="T14" fmla="*/ 0 w 43"/>
                <a:gd name="T15" fmla="*/ 0 h 83"/>
                <a:gd name="T16" fmla="*/ 0 w 43"/>
                <a:gd name="T17" fmla="*/ 83 h 83"/>
                <a:gd name="T18" fmla="*/ 43 w 43"/>
                <a:gd name="T19" fmla="*/ 83 h 83"/>
                <a:gd name="T20" fmla="*/ 43 w 43"/>
                <a:gd name="T21" fmla="*/ 74 h 83"/>
                <a:gd name="T22" fmla="*/ 11 w 43"/>
                <a:gd name="T23" fmla="*/ 74 h 83"/>
                <a:gd name="T24" fmla="*/ 11 w 43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83">
                  <a:moveTo>
                    <a:pt x="11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1" y="38"/>
                  </a:lnTo>
                  <a:lnTo>
                    <a:pt x="11" y="9"/>
                  </a:lnTo>
                  <a:lnTo>
                    <a:pt x="43" y="9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3" y="83"/>
                  </a:lnTo>
                  <a:lnTo>
                    <a:pt x="43" y="74"/>
                  </a:lnTo>
                  <a:lnTo>
                    <a:pt x="11" y="74"/>
                  </a:lnTo>
                  <a:lnTo>
                    <a:pt x="11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6" name="Freeform 456">
              <a:extLst>
                <a:ext uri="{FF2B5EF4-FFF2-40B4-BE49-F238E27FC236}">
                  <a16:creationId xmlns:a16="http://schemas.microsoft.com/office/drawing/2014/main" id="{D12776C2-C425-440F-9162-00061F1B2CB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185151" y="5451475"/>
              <a:ext cx="28575" cy="39688"/>
            </a:xfrm>
            <a:custGeom>
              <a:avLst/>
              <a:gdLst>
                <a:gd name="T0" fmla="*/ 51 w 57"/>
                <a:gd name="T1" fmla="*/ 38 h 82"/>
                <a:gd name="T2" fmla="*/ 56 w 57"/>
                <a:gd name="T3" fmla="*/ 22 h 82"/>
                <a:gd name="T4" fmla="*/ 48 w 57"/>
                <a:gd name="T5" fmla="*/ 6 h 82"/>
                <a:gd name="T6" fmla="*/ 27 w 57"/>
                <a:gd name="T7" fmla="*/ 0 h 82"/>
                <a:gd name="T8" fmla="*/ 0 w 57"/>
                <a:gd name="T9" fmla="*/ 0 h 82"/>
                <a:gd name="T10" fmla="*/ 0 w 57"/>
                <a:gd name="T11" fmla="*/ 82 h 82"/>
                <a:gd name="T12" fmla="*/ 11 w 57"/>
                <a:gd name="T13" fmla="*/ 82 h 82"/>
                <a:gd name="T14" fmla="*/ 11 w 57"/>
                <a:gd name="T15" fmla="*/ 48 h 82"/>
                <a:gd name="T16" fmla="*/ 22 w 57"/>
                <a:gd name="T17" fmla="*/ 48 h 82"/>
                <a:gd name="T18" fmla="*/ 43 w 57"/>
                <a:gd name="T19" fmla="*/ 82 h 82"/>
                <a:gd name="T20" fmla="*/ 57 w 57"/>
                <a:gd name="T21" fmla="*/ 82 h 82"/>
                <a:gd name="T22" fmla="*/ 35 w 57"/>
                <a:gd name="T23" fmla="*/ 47 h 82"/>
                <a:gd name="T24" fmla="*/ 51 w 57"/>
                <a:gd name="T25" fmla="*/ 38 h 82"/>
                <a:gd name="T26" fmla="*/ 12 w 57"/>
                <a:gd name="T27" fmla="*/ 38 h 82"/>
                <a:gd name="T28" fmla="*/ 12 w 57"/>
                <a:gd name="T29" fmla="*/ 7 h 82"/>
                <a:gd name="T30" fmla="*/ 28 w 57"/>
                <a:gd name="T31" fmla="*/ 7 h 82"/>
                <a:gd name="T32" fmla="*/ 46 w 57"/>
                <a:gd name="T33" fmla="*/ 23 h 82"/>
                <a:gd name="T34" fmla="*/ 42 w 57"/>
                <a:gd name="T35" fmla="*/ 35 h 82"/>
                <a:gd name="T36" fmla="*/ 28 w 57"/>
                <a:gd name="T37" fmla="*/ 38 h 82"/>
                <a:gd name="T38" fmla="*/ 12 w 57"/>
                <a:gd name="T39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7" h="82">
                  <a:moveTo>
                    <a:pt x="51" y="38"/>
                  </a:moveTo>
                  <a:cubicBezTo>
                    <a:pt x="55" y="33"/>
                    <a:pt x="56" y="28"/>
                    <a:pt x="56" y="22"/>
                  </a:cubicBezTo>
                  <a:cubicBezTo>
                    <a:pt x="56" y="16"/>
                    <a:pt x="53" y="10"/>
                    <a:pt x="48" y="6"/>
                  </a:cubicBezTo>
                  <a:cubicBezTo>
                    <a:pt x="43" y="1"/>
                    <a:pt x="36" y="0"/>
                    <a:pt x="27" y="0"/>
                  </a:cubicBezTo>
                  <a:lnTo>
                    <a:pt x="0" y="0"/>
                  </a:lnTo>
                  <a:lnTo>
                    <a:pt x="0" y="82"/>
                  </a:lnTo>
                  <a:lnTo>
                    <a:pt x="11" y="82"/>
                  </a:lnTo>
                  <a:lnTo>
                    <a:pt x="11" y="48"/>
                  </a:lnTo>
                  <a:lnTo>
                    <a:pt x="22" y="48"/>
                  </a:lnTo>
                  <a:lnTo>
                    <a:pt x="43" y="82"/>
                  </a:lnTo>
                  <a:lnTo>
                    <a:pt x="57" y="82"/>
                  </a:lnTo>
                  <a:lnTo>
                    <a:pt x="35" y="47"/>
                  </a:lnTo>
                  <a:cubicBezTo>
                    <a:pt x="42" y="46"/>
                    <a:pt x="47" y="43"/>
                    <a:pt x="51" y="38"/>
                  </a:cubicBezTo>
                  <a:close/>
                  <a:moveTo>
                    <a:pt x="12" y="38"/>
                  </a:moveTo>
                  <a:lnTo>
                    <a:pt x="12" y="7"/>
                  </a:lnTo>
                  <a:lnTo>
                    <a:pt x="28" y="7"/>
                  </a:lnTo>
                  <a:cubicBezTo>
                    <a:pt x="40" y="7"/>
                    <a:pt x="46" y="12"/>
                    <a:pt x="46" y="23"/>
                  </a:cubicBezTo>
                  <a:cubicBezTo>
                    <a:pt x="46" y="28"/>
                    <a:pt x="45" y="32"/>
                    <a:pt x="42" y="35"/>
                  </a:cubicBezTo>
                  <a:cubicBezTo>
                    <a:pt x="40" y="37"/>
                    <a:pt x="35" y="38"/>
                    <a:pt x="28" y="38"/>
                  </a:cubicBezTo>
                  <a:lnTo>
                    <a:pt x="12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7" name="Freeform 457">
              <a:extLst>
                <a:ext uri="{FF2B5EF4-FFF2-40B4-BE49-F238E27FC236}">
                  <a16:creationId xmlns:a16="http://schemas.microsoft.com/office/drawing/2014/main" id="{F67C8C14-7625-4A52-8CF7-90CDCF23CFF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20076" y="5449888"/>
              <a:ext cx="26988" cy="42863"/>
            </a:xfrm>
            <a:custGeom>
              <a:avLst/>
              <a:gdLst>
                <a:gd name="T0" fmla="*/ 48 w 56"/>
                <a:gd name="T1" fmla="*/ 43 h 87"/>
                <a:gd name="T2" fmla="*/ 39 w 56"/>
                <a:gd name="T3" fmla="*/ 39 h 87"/>
                <a:gd name="T4" fmla="*/ 29 w 56"/>
                <a:gd name="T5" fmla="*/ 37 h 87"/>
                <a:gd name="T6" fmla="*/ 20 w 56"/>
                <a:gd name="T7" fmla="*/ 34 h 87"/>
                <a:gd name="T8" fmla="*/ 14 w 56"/>
                <a:gd name="T9" fmla="*/ 29 h 87"/>
                <a:gd name="T10" fmla="*/ 11 w 56"/>
                <a:gd name="T11" fmla="*/ 22 h 87"/>
                <a:gd name="T12" fmla="*/ 16 w 56"/>
                <a:gd name="T13" fmla="*/ 12 h 87"/>
                <a:gd name="T14" fmla="*/ 28 w 56"/>
                <a:gd name="T15" fmla="*/ 8 h 87"/>
                <a:gd name="T16" fmla="*/ 39 w 56"/>
                <a:gd name="T17" fmla="*/ 12 h 87"/>
                <a:gd name="T18" fmla="*/ 44 w 56"/>
                <a:gd name="T19" fmla="*/ 20 h 87"/>
                <a:gd name="T20" fmla="*/ 56 w 56"/>
                <a:gd name="T21" fmla="*/ 20 h 87"/>
                <a:gd name="T22" fmla="*/ 48 w 56"/>
                <a:gd name="T23" fmla="*/ 5 h 87"/>
                <a:gd name="T24" fmla="*/ 29 w 56"/>
                <a:gd name="T25" fmla="*/ 0 h 87"/>
                <a:gd name="T26" fmla="*/ 9 w 56"/>
                <a:gd name="T27" fmla="*/ 7 h 87"/>
                <a:gd name="T28" fmla="*/ 1 w 56"/>
                <a:gd name="T29" fmla="*/ 24 h 87"/>
                <a:gd name="T30" fmla="*/ 4 w 56"/>
                <a:gd name="T31" fmla="*/ 35 h 87"/>
                <a:gd name="T32" fmla="*/ 10 w 56"/>
                <a:gd name="T33" fmla="*/ 42 h 87"/>
                <a:gd name="T34" fmla="*/ 19 w 56"/>
                <a:gd name="T35" fmla="*/ 45 h 87"/>
                <a:gd name="T36" fmla="*/ 29 w 56"/>
                <a:gd name="T37" fmla="*/ 48 h 87"/>
                <a:gd name="T38" fmla="*/ 38 w 56"/>
                <a:gd name="T39" fmla="*/ 50 h 87"/>
                <a:gd name="T40" fmla="*/ 44 w 56"/>
                <a:gd name="T41" fmla="*/ 54 h 87"/>
                <a:gd name="T42" fmla="*/ 46 w 56"/>
                <a:gd name="T43" fmla="*/ 63 h 87"/>
                <a:gd name="T44" fmla="*/ 41 w 56"/>
                <a:gd name="T45" fmla="*/ 73 h 87"/>
                <a:gd name="T46" fmla="*/ 29 w 56"/>
                <a:gd name="T47" fmla="*/ 77 h 87"/>
                <a:gd name="T48" fmla="*/ 16 w 56"/>
                <a:gd name="T49" fmla="*/ 73 h 87"/>
                <a:gd name="T50" fmla="*/ 11 w 56"/>
                <a:gd name="T51" fmla="*/ 64 h 87"/>
                <a:gd name="T52" fmla="*/ 0 w 56"/>
                <a:gd name="T53" fmla="*/ 64 h 87"/>
                <a:gd name="T54" fmla="*/ 8 w 56"/>
                <a:gd name="T55" fmla="*/ 80 h 87"/>
                <a:gd name="T56" fmla="*/ 28 w 56"/>
                <a:gd name="T57" fmla="*/ 87 h 87"/>
                <a:gd name="T58" fmla="*/ 48 w 56"/>
                <a:gd name="T59" fmla="*/ 79 h 87"/>
                <a:gd name="T60" fmla="*/ 55 w 56"/>
                <a:gd name="T61" fmla="*/ 63 h 87"/>
                <a:gd name="T62" fmla="*/ 53 w 56"/>
                <a:gd name="T63" fmla="*/ 52 h 87"/>
                <a:gd name="T64" fmla="*/ 48 w 56"/>
                <a:gd name="T65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87">
                  <a:moveTo>
                    <a:pt x="48" y="43"/>
                  </a:moveTo>
                  <a:cubicBezTo>
                    <a:pt x="45" y="42"/>
                    <a:pt x="43" y="40"/>
                    <a:pt x="39" y="39"/>
                  </a:cubicBezTo>
                  <a:cubicBezTo>
                    <a:pt x="35" y="38"/>
                    <a:pt x="33" y="38"/>
                    <a:pt x="29" y="37"/>
                  </a:cubicBezTo>
                  <a:cubicBezTo>
                    <a:pt x="25" y="35"/>
                    <a:pt x="23" y="35"/>
                    <a:pt x="20" y="34"/>
                  </a:cubicBezTo>
                  <a:cubicBezTo>
                    <a:pt x="18" y="33"/>
                    <a:pt x="15" y="32"/>
                    <a:pt x="14" y="29"/>
                  </a:cubicBezTo>
                  <a:cubicBezTo>
                    <a:pt x="13" y="27"/>
                    <a:pt x="11" y="24"/>
                    <a:pt x="11" y="22"/>
                  </a:cubicBezTo>
                  <a:cubicBezTo>
                    <a:pt x="11" y="17"/>
                    <a:pt x="13" y="14"/>
                    <a:pt x="16" y="12"/>
                  </a:cubicBezTo>
                  <a:cubicBezTo>
                    <a:pt x="19" y="9"/>
                    <a:pt x="23" y="8"/>
                    <a:pt x="28" y="8"/>
                  </a:cubicBezTo>
                  <a:cubicBezTo>
                    <a:pt x="33" y="8"/>
                    <a:pt x="36" y="9"/>
                    <a:pt x="39" y="12"/>
                  </a:cubicBezTo>
                  <a:cubicBezTo>
                    <a:pt x="41" y="14"/>
                    <a:pt x="43" y="17"/>
                    <a:pt x="44" y="20"/>
                  </a:cubicBezTo>
                  <a:lnTo>
                    <a:pt x="56" y="20"/>
                  </a:lnTo>
                  <a:cubicBezTo>
                    <a:pt x="55" y="14"/>
                    <a:pt x="53" y="9"/>
                    <a:pt x="48" y="5"/>
                  </a:cubicBezTo>
                  <a:cubicBezTo>
                    <a:pt x="43" y="2"/>
                    <a:pt x="36" y="0"/>
                    <a:pt x="29" y="0"/>
                  </a:cubicBezTo>
                  <a:cubicBezTo>
                    <a:pt x="21" y="0"/>
                    <a:pt x="14" y="3"/>
                    <a:pt x="9" y="7"/>
                  </a:cubicBezTo>
                  <a:cubicBezTo>
                    <a:pt x="4" y="10"/>
                    <a:pt x="1" y="17"/>
                    <a:pt x="1" y="24"/>
                  </a:cubicBezTo>
                  <a:cubicBezTo>
                    <a:pt x="1" y="28"/>
                    <a:pt x="3" y="32"/>
                    <a:pt x="4" y="35"/>
                  </a:cubicBezTo>
                  <a:cubicBezTo>
                    <a:pt x="5" y="38"/>
                    <a:pt x="8" y="40"/>
                    <a:pt x="10" y="42"/>
                  </a:cubicBezTo>
                  <a:cubicBezTo>
                    <a:pt x="13" y="43"/>
                    <a:pt x="15" y="44"/>
                    <a:pt x="19" y="45"/>
                  </a:cubicBezTo>
                  <a:cubicBezTo>
                    <a:pt x="23" y="47"/>
                    <a:pt x="25" y="47"/>
                    <a:pt x="29" y="48"/>
                  </a:cubicBezTo>
                  <a:cubicBezTo>
                    <a:pt x="33" y="49"/>
                    <a:pt x="35" y="49"/>
                    <a:pt x="38" y="50"/>
                  </a:cubicBezTo>
                  <a:cubicBezTo>
                    <a:pt x="40" y="52"/>
                    <a:pt x="43" y="53"/>
                    <a:pt x="44" y="54"/>
                  </a:cubicBezTo>
                  <a:cubicBezTo>
                    <a:pt x="45" y="57"/>
                    <a:pt x="46" y="59"/>
                    <a:pt x="46" y="63"/>
                  </a:cubicBezTo>
                  <a:cubicBezTo>
                    <a:pt x="46" y="67"/>
                    <a:pt x="45" y="69"/>
                    <a:pt x="41" y="73"/>
                  </a:cubicBezTo>
                  <a:cubicBezTo>
                    <a:pt x="39" y="75"/>
                    <a:pt x="34" y="77"/>
                    <a:pt x="29" y="77"/>
                  </a:cubicBezTo>
                  <a:cubicBezTo>
                    <a:pt x="24" y="77"/>
                    <a:pt x="20" y="75"/>
                    <a:pt x="16" y="73"/>
                  </a:cubicBezTo>
                  <a:cubicBezTo>
                    <a:pt x="14" y="70"/>
                    <a:pt x="13" y="68"/>
                    <a:pt x="11" y="64"/>
                  </a:cubicBezTo>
                  <a:lnTo>
                    <a:pt x="0" y="64"/>
                  </a:lnTo>
                  <a:cubicBezTo>
                    <a:pt x="0" y="70"/>
                    <a:pt x="3" y="75"/>
                    <a:pt x="8" y="80"/>
                  </a:cubicBezTo>
                  <a:cubicBezTo>
                    <a:pt x="13" y="84"/>
                    <a:pt x="20" y="87"/>
                    <a:pt x="28" y="87"/>
                  </a:cubicBezTo>
                  <a:cubicBezTo>
                    <a:pt x="36" y="87"/>
                    <a:pt x="43" y="84"/>
                    <a:pt x="48" y="79"/>
                  </a:cubicBezTo>
                  <a:cubicBezTo>
                    <a:pt x="53" y="74"/>
                    <a:pt x="55" y="69"/>
                    <a:pt x="55" y="63"/>
                  </a:cubicBezTo>
                  <a:cubicBezTo>
                    <a:pt x="55" y="59"/>
                    <a:pt x="54" y="55"/>
                    <a:pt x="53" y="52"/>
                  </a:cubicBezTo>
                  <a:cubicBezTo>
                    <a:pt x="53" y="47"/>
                    <a:pt x="50" y="44"/>
                    <a:pt x="48" y="43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7F29A9F-E07C-48A4-AB73-329455E2D4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56589" y="5449888"/>
              <a:ext cx="6350" cy="41275"/>
            </a:xfrm>
            <a:prstGeom prst="rect">
              <a:avLst/>
            </a:prstGeom>
            <a:solidFill>
              <a:srgbClr val="0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79" name="Freeform 459">
              <a:extLst>
                <a:ext uri="{FF2B5EF4-FFF2-40B4-BE49-F238E27FC236}">
                  <a16:creationId xmlns:a16="http://schemas.microsoft.com/office/drawing/2014/main" id="{56663534-E119-4381-8B49-8CE7E1CD6D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69289" y="5449888"/>
              <a:ext cx="26988" cy="41275"/>
            </a:xfrm>
            <a:custGeom>
              <a:avLst/>
              <a:gdLst>
                <a:gd name="T0" fmla="*/ 33 w 54"/>
                <a:gd name="T1" fmla="*/ 9 h 83"/>
                <a:gd name="T2" fmla="*/ 54 w 54"/>
                <a:gd name="T3" fmla="*/ 9 h 83"/>
                <a:gd name="T4" fmla="*/ 54 w 54"/>
                <a:gd name="T5" fmla="*/ 0 h 83"/>
                <a:gd name="T6" fmla="*/ 0 w 54"/>
                <a:gd name="T7" fmla="*/ 0 h 83"/>
                <a:gd name="T8" fmla="*/ 0 w 54"/>
                <a:gd name="T9" fmla="*/ 9 h 83"/>
                <a:gd name="T10" fmla="*/ 22 w 54"/>
                <a:gd name="T11" fmla="*/ 9 h 83"/>
                <a:gd name="T12" fmla="*/ 22 w 54"/>
                <a:gd name="T13" fmla="*/ 83 h 83"/>
                <a:gd name="T14" fmla="*/ 33 w 54"/>
                <a:gd name="T15" fmla="*/ 83 h 83"/>
                <a:gd name="T16" fmla="*/ 33 w 54"/>
                <a:gd name="T17" fmla="*/ 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83">
                  <a:moveTo>
                    <a:pt x="33" y="9"/>
                  </a:moveTo>
                  <a:lnTo>
                    <a:pt x="54" y="9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22" y="9"/>
                  </a:lnTo>
                  <a:lnTo>
                    <a:pt x="22" y="83"/>
                  </a:lnTo>
                  <a:lnTo>
                    <a:pt x="33" y="83"/>
                  </a:lnTo>
                  <a:lnTo>
                    <a:pt x="33" y="9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0" name="Freeform 460">
              <a:extLst>
                <a:ext uri="{FF2B5EF4-FFF2-40B4-BE49-F238E27FC236}">
                  <a16:creationId xmlns:a16="http://schemas.microsoft.com/office/drawing/2014/main" id="{30B74159-6672-4AA1-8EEF-1DA92237F8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04214" y="5449888"/>
              <a:ext cx="20638" cy="41275"/>
            </a:xfrm>
            <a:custGeom>
              <a:avLst/>
              <a:gdLst>
                <a:gd name="T0" fmla="*/ 10 w 44"/>
                <a:gd name="T1" fmla="*/ 45 h 83"/>
                <a:gd name="T2" fmla="*/ 40 w 44"/>
                <a:gd name="T3" fmla="*/ 45 h 83"/>
                <a:gd name="T4" fmla="*/ 40 w 44"/>
                <a:gd name="T5" fmla="*/ 38 h 83"/>
                <a:gd name="T6" fmla="*/ 10 w 44"/>
                <a:gd name="T7" fmla="*/ 38 h 83"/>
                <a:gd name="T8" fmla="*/ 10 w 44"/>
                <a:gd name="T9" fmla="*/ 9 h 83"/>
                <a:gd name="T10" fmla="*/ 44 w 44"/>
                <a:gd name="T11" fmla="*/ 9 h 83"/>
                <a:gd name="T12" fmla="*/ 44 w 44"/>
                <a:gd name="T13" fmla="*/ 0 h 83"/>
                <a:gd name="T14" fmla="*/ 0 w 44"/>
                <a:gd name="T15" fmla="*/ 0 h 83"/>
                <a:gd name="T16" fmla="*/ 0 w 44"/>
                <a:gd name="T17" fmla="*/ 83 h 83"/>
                <a:gd name="T18" fmla="*/ 44 w 44"/>
                <a:gd name="T19" fmla="*/ 83 h 83"/>
                <a:gd name="T20" fmla="*/ 44 w 44"/>
                <a:gd name="T21" fmla="*/ 74 h 83"/>
                <a:gd name="T22" fmla="*/ 10 w 44"/>
                <a:gd name="T23" fmla="*/ 74 h 83"/>
                <a:gd name="T24" fmla="*/ 10 w 44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3">
                  <a:moveTo>
                    <a:pt x="10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0" y="38"/>
                  </a:lnTo>
                  <a:lnTo>
                    <a:pt x="10" y="9"/>
                  </a:lnTo>
                  <a:lnTo>
                    <a:pt x="44" y="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4" y="83"/>
                  </a:lnTo>
                  <a:lnTo>
                    <a:pt x="44" y="74"/>
                  </a:lnTo>
                  <a:lnTo>
                    <a:pt x="10" y="74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1" name="Freeform 461">
              <a:extLst>
                <a:ext uri="{FF2B5EF4-FFF2-40B4-BE49-F238E27FC236}">
                  <a16:creationId xmlns:a16="http://schemas.microsoft.com/office/drawing/2014/main" id="{B5A56462-B183-432C-B1F2-B472E5BC90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07389" y="5437188"/>
              <a:ext cx="12700" cy="9525"/>
            </a:xfrm>
            <a:custGeom>
              <a:avLst/>
              <a:gdLst>
                <a:gd name="T0" fmla="*/ 26 w 26"/>
                <a:gd name="T1" fmla="*/ 0 h 22"/>
                <a:gd name="T2" fmla="*/ 0 w 26"/>
                <a:gd name="T3" fmla="*/ 15 h 22"/>
                <a:gd name="T4" fmla="*/ 0 w 26"/>
                <a:gd name="T5" fmla="*/ 22 h 22"/>
                <a:gd name="T6" fmla="*/ 26 w 26"/>
                <a:gd name="T7" fmla="*/ 10 h 22"/>
                <a:gd name="T8" fmla="*/ 26 w 26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2">
                  <a:moveTo>
                    <a:pt x="26" y="0"/>
                  </a:moveTo>
                  <a:lnTo>
                    <a:pt x="0" y="15"/>
                  </a:lnTo>
                  <a:lnTo>
                    <a:pt x="0" y="22"/>
                  </a:lnTo>
                  <a:lnTo>
                    <a:pt x="26" y="1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2" name="Freeform 462">
              <a:extLst>
                <a:ext uri="{FF2B5EF4-FFF2-40B4-BE49-F238E27FC236}">
                  <a16:creationId xmlns:a16="http://schemas.microsoft.com/office/drawing/2014/main" id="{D975EDD8-3781-48A7-B908-A4DB5496D0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50251" y="5449888"/>
              <a:ext cx="33338" cy="41275"/>
            </a:xfrm>
            <a:custGeom>
              <a:avLst/>
              <a:gdLst>
                <a:gd name="T0" fmla="*/ 27 w 69"/>
                <a:gd name="T1" fmla="*/ 0 h 83"/>
                <a:gd name="T2" fmla="*/ 0 w 69"/>
                <a:gd name="T3" fmla="*/ 0 h 83"/>
                <a:gd name="T4" fmla="*/ 0 w 69"/>
                <a:gd name="T5" fmla="*/ 83 h 83"/>
                <a:gd name="T6" fmla="*/ 27 w 69"/>
                <a:gd name="T7" fmla="*/ 83 h 83"/>
                <a:gd name="T8" fmla="*/ 58 w 69"/>
                <a:gd name="T9" fmla="*/ 72 h 83"/>
                <a:gd name="T10" fmla="*/ 69 w 69"/>
                <a:gd name="T11" fmla="*/ 42 h 83"/>
                <a:gd name="T12" fmla="*/ 58 w 69"/>
                <a:gd name="T13" fmla="*/ 12 h 83"/>
                <a:gd name="T14" fmla="*/ 27 w 69"/>
                <a:gd name="T15" fmla="*/ 0 h 83"/>
                <a:gd name="T16" fmla="*/ 52 w 69"/>
                <a:gd name="T17" fmla="*/ 67 h 83"/>
                <a:gd name="T18" fmla="*/ 28 w 69"/>
                <a:gd name="T19" fmla="*/ 75 h 83"/>
                <a:gd name="T20" fmla="*/ 13 w 69"/>
                <a:gd name="T21" fmla="*/ 75 h 83"/>
                <a:gd name="T22" fmla="*/ 13 w 69"/>
                <a:gd name="T23" fmla="*/ 10 h 83"/>
                <a:gd name="T24" fmla="*/ 28 w 69"/>
                <a:gd name="T25" fmla="*/ 10 h 83"/>
                <a:gd name="T26" fmla="*/ 52 w 69"/>
                <a:gd name="T27" fmla="*/ 19 h 83"/>
                <a:gd name="T28" fmla="*/ 60 w 69"/>
                <a:gd name="T29" fmla="*/ 43 h 83"/>
                <a:gd name="T30" fmla="*/ 52 w 69"/>
                <a:gd name="T31" fmla="*/ 6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9" h="83">
                  <a:moveTo>
                    <a:pt x="27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27" y="83"/>
                  </a:lnTo>
                  <a:cubicBezTo>
                    <a:pt x="40" y="83"/>
                    <a:pt x="50" y="79"/>
                    <a:pt x="58" y="72"/>
                  </a:cubicBezTo>
                  <a:cubicBezTo>
                    <a:pt x="65" y="64"/>
                    <a:pt x="69" y="54"/>
                    <a:pt x="69" y="42"/>
                  </a:cubicBezTo>
                  <a:cubicBezTo>
                    <a:pt x="69" y="29"/>
                    <a:pt x="65" y="19"/>
                    <a:pt x="58" y="12"/>
                  </a:cubicBezTo>
                  <a:cubicBezTo>
                    <a:pt x="52" y="4"/>
                    <a:pt x="40" y="0"/>
                    <a:pt x="27" y="0"/>
                  </a:cubicBezTo>
                  <a:close/>
                  <a:moveTo>
                    <a:pt x="52" y="67"/>
                  </a:moveTo>
                  <a:cubicBezTo>
                    <a:pt x="47" y="73"/>
                    <a:pt x="38" y="75"/>
                    <a:pt x="28" y="75"/>
                  </a:cubicBezTo>
                  <a:lnTo>
                    <a:pt x="13" y="75"/>
                  </a:lnTo>
                  <a:lnTo>
                    <a:pt x="13" y="10"/>
                  </a:lnTo>
                  <a:lnTo>
                    <a:pt x="28" y="10"/>
                  </a:lnTo>
                  <a:cubicBezTo>
                    <a:pt x="38" y="10"/>
                    <a:pt x="47" y="13"/>
                    <a:pt x="52" y="19"/>
                  </a:cubicBezTo>
                  <a:cubicBezTo>
                    <a:pt x="57" y="25"/>
                    <a:pt x="60" y="33"/>
                    <a:pt x="60" y="43"/>
                  </a:cubicBezTo>
                  <a:cubicBezTo>
                    <a:pt x="59" y="53"/>
                    <a:pt x="57" y="60"/>
                    <a:pt x="52" y="67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3" name="Freeform 463">
              <a:extLst>
                <a:ext uri="{FF2B5EF4-FFF2-40B4-BE49-F238E27FC236}">
                  <a16:creationId xmlns:a16="http://schemas.microsoft.com/office/drawing/2014/main" id="{1BAAFA19-9274-4EF7-8333-D6EF204FD6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88351" y="5445125"/>
              <a:ext cx="6350" cy="11113"/>
            </a:xfrm>
            <a:custGeom>
              <a:avLst/>
              <a:gdLst>
                <a:gd name="T0" fmla="*/ 0 w 12"/>
                <a:gd name="T1" fmla="*/ 1 h 25"/>
                <a:gd name="T2" fmla="*/ 0 w 12"/>
                <a:gd name="T3" fmla="*/ 11 h 25"/>
                <a:gd name="T4" fmla="*/ 6 w 12"/>
                <a:gd name="T5" fmla="*/ 11 h 25"/>
                <a:gd name="T6" fmla="*/ 6 w 12"/>
                <a:gd name="T7" fmla="*/ 14 h 25"/>
                <a:gd name="T8" fmla="*/ 0 w 12"/>
                <a:gd name="T9" fmla="*/ 20 h 25"/>
                <a:gd name="T10" fmla="*/ 0 w 12"/>
                <a:gd name="T11" fmla="*/ 25 h 25"/>
                <a:gd name="T12" fmla="*/ 12 w 12"/>
                <a:gd name="T13" fmla="*/ 11 h 25"/>
                <a:gd name="T14" fmla="*/ 11 w 12"/>
                <a:gd name="T15" fmla="*/ 0 h 25"/>
                <a:gd name="T16" fmla="*/ 0 w 12"/>
                <a:gd name="T17" fmla="*/ 0 h 25"/>
                <a:gd name="T18" fmla="*/ 0 w 12"/>
                <a:gd name="T19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25">
                  <a:moveTo>
                    <a:pt x="0" y="1"/>
                  </a:moveTo>
                  <a:lnTo>
                    <a:pt x="0" y="11"/>
                  </a:lnTo>
                  <a:lnTo>
                    <a:pt x="6" y="11"/>
                  </a:lnTo>
                  <a:lnTo>
                    <a:pt x="6" y="14"/>
                  </a:lnTo>
                  <a:cubicBezTo>
                    <a:pt x="6" y="18"/>
                    <a:pt x="4" y="20"/>
                    <a:pt x="0" y="20"/>
                  </a:cubicBezTo>
                  <a:lnTo>
                    <a:pt x="0" y="25"/>
                  </a:lnTo>
                  <a:cubicBezTo>
                    <a:pt x="9" y="25"/>
                    <a:pt x="12" y="20"/>
                    <a:pt x="12" y="11"/>
                  </a:cubicBezTo>
                  <a:cubicBezTo>
                    <a:pt x="12" y="9"/>
                    <a:pt x="12" y="5"/>
                    <a:pt x="11" y="0"/>
                  </a:cubicBez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4" name="Freeform 464">
              <a:extLst>
                <a:ext uri="{FF2B5EF4-FFF2-40B4-BE49-F238E27FC236}">
                  <a16:creationId xmlns:a16="http://schemas.microsoft.com/office/drawing/2014/main" id="{974B127A-7012-4877-B431-76E07E7B822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399464" y="5449888"/>
              <a:ext cx="34925" cy="41275"/>
            </a:xfrm>
            <a:custGeom>
              <a:avLst/>
              <a:gdLst>
                <a:gd name="T0" fmla="*/ 30 w 71"/>
                <a:gd name="T1" fmla="*/ 0 h 83"/>
                <a:gd name="T2" fmla="*/ 0 w 71"/>
                <a:gd name="T3" fmla="*/ 83 h 83"/>
                <a:gd name="T4" fmla="*/ 11 w 71"/>
                <a:gd name="T5" fmla="*/ 83 h 83"/>
                <a:gd name="T6" fmla="*/ 18 w 71"/>
                <a:gd name="T7" fmla="*/ 64 h 83"/>
                <a:gd name="T8" fmla="*/ 54 w 71"/>
                <a:gd name="T9" fmla="*/ 64 h 83"/>
                <a:gd name="T10" fmla="*/ 60 w 71"/>
                <a:gd name="T11" fmla="*/ 83 h 83"/>
                <a:gd name="T12" fmla="*/ 71 w 71"/>
                <a:gd name="T13" fmla="*/ 83 h 83"/>
                <a:gd name="T14" fmla="*/ 41 w 71"/>
                <a:gd name="T15" fmla="*/ 0 h 83"/>
                <a:gd name="T16" fmla="*/ 30 w 71"/>
                <a:gd name="T17" fmla="*/ 0 h 83"/>
                <a:gd name="T18" fmla="*/ 20 w 71"/>
                <a:gd name="T19" fmla="*/ 57 h 83"/>
                <a:gd name="T20" fmla="*/ 35 w 71"/>
                <a:gd name="T21" fmla="*/ 14 h 83"/>
                <a:gd name="T22" fmla="*/ 50 w 71"/>
                <a:gd name="T23" fmla="*/ 57 h 83"/>
                <a:gd name="T24" fmla="*/ 20 w 71"/>
                <a:gd name="T25" fmla="*/ 5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83">
                  <a:moveTo>
                    <a:pt x="30" y="0"/>
                  </a:moveTo>
                  <a:lnTo>
                    <a:pt x="0" y="83"/>
                  </a:lnTo>
                  <a:lnTo>
                    <a:pt x="11" y="83"/>
                  </a:lnTo>
                  <a:lnTo>
                    <a:pt x="18" y="64"/>
                  </a:lnTo>
                  <a:lnTo>
                    <a:pt x="54" y="64"/>
                  </a:lnTo>
                  <a:lnTo>
                    <a:pt x="60" y="83"/>
                  </a:lnTo>
                  <a:lnTo>
                    <a:pt x="71" y="83"/>
                  </a:lnTo>
                  <a:lnTo>
                    <a:pt x="41" y="0"/>
                  </a:lnTo>
                  <a:lnTo>
                    <a:pt x="30" y="0"/>
                  </a:lnTo>
                  <a:close/>
                  <a:moveTo>
                    <a:pt x="20" y="57"/>
                  </a:moveTo>
                  <a:lnTo>
                    <a:pt x="35" y="14"/>
                  </a:lnTo>
                  <a:lnTo>
                    <a:pt x="50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5" name="Freeform 465">
              <a:extLst>
                <a:ext uri="{FF2B5EF4-FFF2-40B4-BE49-F238E27FC236}">
                  <a16:creationId xmlns:a16="http://schemas.microsoft.com/office/drawing/2014/main" id="{B33D9832-A851-4A5C-AA69-C8519F0253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40739" y="5449888"/>
              <a:ext cx="33338" cy="41275"/>
            </a:xfrm>
            <a:custGeom>
              <a:avLst/>
              <a:gdLst>
                <a:gd name="T0" fmla="*/ 12 w 67"/>
                <a:gd name="T1" fmla="*/ 83 h 83"/>
                <a:gd name="T2" fmla="*/ 12 w 67"/>
                <a:gd name="T3" fmla="*/ 18 h 83"/>
                <a:gd name="T4" fmla="*/ 55 w 67"/>
                <a:gd name="T5" fmla="*/ 83 h 83"/>
                <a:gd name="T6" fmla="*/ 67 w 67"/>
                <a:gd name="T7" fmla="*/ 83 h 83"/>
                <a:gd name="T8" fmla="*/ 67 w 67"/>
                <a:gd name="T9" fmla="*/ 0 h 83"/>
                <a:gd name="T10" fmla="*/ 55 w 67"/>
                <a:gd name="T11" fmla="*/ 0 h 83"/>
                <a:gd name="T12" fmla="*/ 55 w 67"/>
                <a:gd name="T13" fmla="*/ 67 h 83"/>
                <a:gd name="T14" fmla="*/ 12 w 67"/>
                <a:gd name="T15" fmla="*/ 0 h 83"/>
                <a:gd name="T16" fmla="*/ 0 w 67"/>
                <a:gd name="T17" fmla="*/ 0 h 83"/>
                <a:gd name="T18" fmla="*/ 0 w 67"/>
                <a:gd name="T19" fmla="*/ 83 h 83"/>
                <a:gd name="T20" fmla="*/ 12 w 67"/>
                <a:gd name="T21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83">
                  <a:moveTo>
                    <a:pt x="12" y="83"/>
                  </a:moveTo>
                  <a:lnTo>
                    <a:pt x="12" y="18"/>
                  </a:lnTo>
                  <a:lnTo>
                    <a:pt x="55" y="83"/>
                  </a:lnTo>
                  <a:lnTo>
                    <a:pt x="67" y="83"/>
                  </a:lnTo>
                  <a:lnTo>
                    <a:pt x="67" y="0"/>
                  </a:lnTo>
                  <a:lnTo>
                    <a:pt x="55" y="0"/>
                  </a:lnTo>
                  <a:lnTo>
                    <a:pt x="55" y="67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12" y="83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6" name="Freeform 466">
              <a:extLst>
                <a:ext uri="{FF2B5EF4-FFF2-40B4-BE49-F238E27FC236}">
                  <a16:creationId xmlns:a16="http://schemas.microsoft.com/office/drawing/2014/main" id="{D82EBCCA-B811-4ABC-947D-59C7A99F2F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2014" y="5449888"/>
              <a:ext cx="41275" cy="41275"/>
            </a:xfrm>
            <a:custGeom>
              <a:avLst/>
              <a:gdLst>
                <a:gd name="T0" fmla="*/ 36 w 84"/>
                <a:gd name="T1" fmla="*/ 48 h 85"/>
                <a:gd name="T2" fmla="*/ 70 w 84"/>
                <a:gd name="T3" fmla="*/ 48 h 85"/>
                <a:gd name="T4" fmla="*/ 61 w 84"/>
                <a:gd name="T5" fmla="*/ 68 h 85"/>
                <a:gd name="T6" fmla="*/ 40 w 84"/>
                <a:gd name="T7" fmla="*/ 75 h 85"/>
                <a:gd name="T8" fmla="*/ 19 w 84"/>
                <a:gd name="T9" fmla="*/ 66 h 85"/>
                <a:gd name="T10" fmla="*/ 10 w 84"/>
                <a:gd name="T11" fmla="*/ 43 h 85"/>
                <a:gd name="T12" fmla="*/ 19 w 84"/>
                <a:gd name="T13" fmla="*/ 19 h 85"/>
                <a:gd name="T14" fmla="*/ 41 w 84"/>
                <a:gd name="T15" fmla="*/ 10 h 85"/>
                <a:gd name="T16" fmla="*/ 66 w 84"/>
                <a:gd name="T17" fmla="*/ 24 h 85"/>
                <a:gd name="T18" fmla="*/ 80 w 84"/>
                <a:gd name="T19" fmla="*/ 24 h 85"/>
                <a:gd name="T20" fmla="*/ 65 w 84"/>
                <a:gd name="T21" fmla="*/ 6 h 85"/>
                <a:gd name="T22" fmla="*/ 43 w 84"/>
                <a:gd name="T23" fmla="*/ 0 h 85"/>
                <a:gd name="T24" fmla="*/ 13 w 84"/>
                <a:gd name="T25" fmla="*/ 13 h 85"/>
                <a:gd name="T26" fmla="*/ 0 w 84"/>
                <a:gd name="T27" fmla="*/ 43 h 85"/>
                <a:gd name="T28" fmla="*/ 13 w 84"/>
                <a:gd name="T29" fmla="*/ 73 h 85"/>
                <a:gd name="T30" fmla="*/ 41 w 84"/>
                <a:gd name="T31" fmla="*/ 85 h 85"/>
                <a:gd name="T32" fmla="*/ 70 w 84"/>
                <a:gd name="T33" fmla="*/ 75 h 85"/>
                <a:gd name="T34" fmla="*/ 84 w 84"/>
                <a:gd name="T35" fmla="*/ 49 h 85"/>
                <a:gd name="T36" fmla="*/ 84 w 84"/>
                <a:gd name="T37" fmla="*/ 40 h 85"/>
                <a:gd name="T38" fmla="*/ 38 w 84"/>
                <a:gd name="T39" fmla="*/ 40 h 85"/>
                <a:gd name="T40" fmla="*/ 38 w 84"/>
                <a:gd name="T41" fmla="*/ 48 h 85"/>
                <a:gd name="T42" fmla="*/ 36 w 84"/>
                <a:gd name="T43" fmla="*/ 48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4" h="85">
                  <a:moveTo>
                    <a:pt x="36" y="48"/>
                  </a:moveTo>
                  <a:lnTo>
                    <a:pt x="70" y="48"/>
                  </a:lnTo>
                  <a:cubicBezTo>
                    <a:pt x="69" y="56"/>
                    <a:pt x="66" y="63"/>
                    <a:pt x="61" y="68"/>
                  </a:cubicBezTo>
                  <a:cubicBezTo>
                    <a:pt x="56" y="73"/>
                    <a:pt x="49" y="75"/>
                    <a:pt x="40" y="75"/>
                  </a:cubicBezTo>
                  <a:cubicBezTo>
                    <a:pt x="31" y="75"/>
                    <a:pt x="24" y="73"/>
                    <a:pt x="19" y="66"/>
                  </a:cubicBezTo>
                  <a:cubicBezTo>
                    <a:pt x="13" y="60"/>
                    <a:pt x="10" y="53"/>
                    <a:pt x="10" y="43"/>
                  </a:cubicBezTo>
                  <a:cubicBezTo>
                    <a:pt x="10" y="33"/>
                    <a:pt x="13" y="25"/>
                    <a:pt x="19" y="19"/>
                  </a:cubicBezTo>
                  <a:cubicBezTo>
                    <a:pt x="25" y="13"/>
                    <a:pt x="33" y="10"/>
                    <a:pt x="41" y="10"/>
                  </a:cubicBezTo>
                  <a:cubicBezTo>
                    <a:pt x="53" y="10"/>
                    <a:pt x="61" y="15"/>
                    <a:pt x="66" y="24"/>
                  </a:cubicBezTo>
                  <a:lnTo>
                    <a:pt x="80" y="24"/>
                  </a:lnTo>
                  <a:cubicBezTo>
                    <a:pt x="76" y="16"/>
                    <a:pt x="71" y="10"/>
                    <a:pt x="65" y="6"/>
                  </a:cubicBezTo>
                  <a:cubicBezTo>
                    <a:pt x="59" y="3"/>
                    <a:pt x="50" y="0"/>
                    <a:pt x="43" y="0"/>
                  </a:cubicBezTo>
                  <a:cubicBezTo>
                    <a:pt x="31" y="0"/>
                    <a:pt x="21" y="4"/>
                    <a:pt x="13" y="13"/>
                  </a:cubicBezTo>
                  <a:cubicBezTo>
                    <a:pt x="4" y="20"/>
                    <a:pt x="0" y="30"/>
                    <a:pt x="0" y="43"/>
                  </a:cubicBezTo>
                  <a:cubicBezTo>
                    <a:pt x="0" y="55"/>
                    <a:pt x="4" y="65"/>
                    <a:pt x="13" y="73"/>
                  </a:cubicBezTo>
                  <a:cubicBezTo>
                    <a:pt x="21" y="80"/>
                    <a:pt x="30" y="85"/>
                    <a:pt x="41" y="85"/>
                  </a:cubicBezTo>
                  <a:cubicBezTo>
                    <a:pt x="53" y="85"/>
                    <a:pt x="63" y="81"/>
                    <a:pt x="70" y="75"/>
                  </a:cubicBezTo>
                  <a:cubicBezTo>
                    <a:pt x="78" y="68"/>
                    <a:pt x="83" y="59"/>
                    <a:pt x="84" y="49"/>
                  </a:cubicBezTo>
                  <a:lnTo>
                    <a:pt x="84" y="40"/>
                  </a:lnTo>
                  <a:lnTo>
                    <a:pt x="38" y="40"/>
                  </a:lnTo>
                  <a:lnTo>
                    <a:pt x="38" y="48"/>
                  </a:lnTo>
                  <a:lnTo>
                    <a:pt x="36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7" name="Freeform 467">
              <a:extLst>
                <a:ext uri="{FF2B5EF4-FFF2-40B4-BE49-F238E27FC236}">
                  <a16:creationId xmlns:a16="http://schemas.microsoft.com/office/drawing/2014/main" id="{AFD6CD71-B399-4832-AF5A-6EAB9C0082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31226" y="5449888"/>
              <a:ext cx="20638" cy="41275"/>
            </a:xfrm>
            <a:custGeom>
              <a:avLst/>
              <a:gdLst>
                <a:gd name="T0" fmla="*/ 11 w 44"/>
                <a:gd name="T1" fmla="*/ 45 h 83"/>
                <a:gd name="T2" fmla="*/ 40 w 44"/>
                <a:gd name="T3" fmla="*/ 45 h 83"/>
                <a:gd name="T4" fmla="*/ 40 w 44"/>
                <a:gd name="T5" fmla="*/ 38 h 83"/>
                <a:gd name="T6" fmla="*/ 11 w 44"/>
                <a:gd name="T7" fmla="*/ 38 h 83"/>
                <a:gd name="T8" fmla="*/ 11 w 44"/>
                <a:gd name="T9" fmla="*/ 9 h 83"/>
                <a:gd name="T10" fmla="*/ 44 w 44"/>
                <a:gd name="T11" fmla="*/ 9 h 83"/>
                <a:gd name="T12" fmla="*/ 44 w 44"/>
                <a:gd name="T13" fmla="*/ 0 h 83"/>
                <a:gd name="T14" fmla="*/ 0 w 44"/>
                <a:gd name="T15" fmla="*/ 0 h 83"/>
                <a:gd name="T16" fmla="*/ 0 w 44"/>
                <a:gd name="T17" fmla="*/ 83 h 83"/>
                <a:gd name="T18" fmla="*/ 44 w 44"/>
                <a:gd name="T19" fmla="*/ 83 h 83"/>
                <a:gd name="T20" fmla="*/ 44 w 44"/>
                <a:gd name="T21" fmla="*/ 74 h 83"/>
                <a:gd name="T22" fmla="*/ 11 w 44"/>
                <a:gd name="T23" fmla="*/ 74 h 83"/>
                <a:gd name="T24" fmla="*/ 11 w 44"/>
                <a:gd name="T25" fmla="*/ 4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3">
                  <a:moveTo>
                    <a:pt x="11" y="45"/>
                  </a:moveTo>
                  <a:lnTo>
                    <a:pt x="40" y="45"/>
                  </a:lnTo>
                  <a:lnTo>
                    <a:pt x="40" y="38"/>
                  </a:lnTo>
                  <a:lnTo>
                    <a:pt x="11" y="38"/>
                  </a:lnTo>
                  <a:lnTo>
                    <a:pt x="11" y="9"/>
                  </a:lnTo>
                  <a:lnTo>
                    <a:pt x="44" y="9"/>
                  </a:lnTo>
                  <a:lnTo>
                    <a:pt x="44" y="0"/>
                  </a:lnTo>
                  <a:lnTo>
                    <a:pt x="0" y="0"/>
                  </a:lnTo>
                  <a:lnTo>
                    <a:pt x="0" y="83"/>
                  </a:lnTo>
                  <a:lnTo>
                    <a:pt x="44" y="83"/>
                  </a:lnTo>
                  <a:lnTo>
                    <a:pt x="44" y="74"/>
                  </a:lnTo>
                  <a:lnTo>
                    <a:pt x="11" y="74"/>
                  </a:lnTo>
                  <a:lnTo>
                    <a:pt x="11" y="45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8" name="Freeform 468">
              <a:extLst>
                <a:ext uri="{FF2B5EF4-FFF2-40B4-BE49-F238E27FC236}">
                  <a16:creationId xmlns:a16="http://schemas.microsoft.com/office/drawing/2014/main" id="{2E17D115-2FBE-4E3C-8795-4407B3B3C9E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559801" y="5451475"/>
              <a:ext cx="28575" cy="39688"/>
            </a:xfrm>
            <a:custGeom>
              <a:avLst/>
              <a:gdLst>
                <a:gd name="T0" fmla="*/ 50 w 58"/>
                <a:gd name="T1" fmla="*/ 38 h 82"/>
                <a:gd name="T2" fmla="*/ 55 w 58"/>
                <a:gd name="T3" fmla="*/ 22 h 82"/>
                <a:gd name="T4" fmla="*/ 48 w 58"/>
                <a:gd name="T5" fmla="*/ 6 h 82"/>
                <a:gd name="T6" fmla="*/ 26 w 58"/>
                <a:gd name="T7" fmla="*/ 0 h 82"/>
                <a:gd name="T8" fmla="*/ 0 w 58"/>
                <a:gd name="T9" fmla="*/ 0 h 82"/>
                <a:gd name="T10" fmla="*/ 0 w 58"/>
                <a:gd name="T11" fmla="*/ 82 h 82"/>
                <a:gd name="T12" fmla="*/ 11 w 58"/>
                <a:gd name="T13" fmla="*/ 82 h 82"/>
                <a:gd name="T14" fmla="*/ 11 w 58"/>
                <a:gd name="T15" fmla="*/ 48 h 82"/>
                <a:gd name="T16" fmla="*/ 23 w 58"/>
                <a:gd name="T17" fmla="*/ 48 h 82"/>
                <a:gd name="T18" fmla="*/ 44 w 58"/>
                <a:gd name="T19" fmla="*/ 82 h 82"/>
                <a:gd name="T20" fmla="*/ 58 w 58"/>
                <a:gd name="T21" fmla="*/ 82 h 82"/>
                <a:gd name="T22" fmla="*/ 35 w 58"/>
                <a:gd name="T23" fmla="*/ 47 h 82"/>
                <a:gd name="T24" fmla="*/ 50 w 58"/>
                <a:gd name="T25" fmla="*/ 38 h 82"/>
                <a:gd name="T26" fmla="*/ 11 w 58"/>
                <a:gd name="T27" fmla="*/ 38 h 82"/>
                <a:gd name="T28" fmla="*/ 11 w 58"/>
                <a:gd name="T29" fmla="*/ 7 h 82"/>
                <a:gd name="T30" fmla="*/ 28 w 58"/>
                <a:gd name="T31" fmla="*/ 7 h 82"/>
                <a:gd name="T32" fmla="*/ 45 w 58"/>
                <a:gd name="T33" fmla="*/ 23 h 82"/>
                <a:gd name="T34" fmla="*/ 41 w 58"/>
                <a:gd name="T35" fmla="*/ 35 h 82"/>
                <a:gd name="T36" fmla="*/ 28 w 58"/>
                <a:gd name="T37" fmla="*/ 38 h 82"/>
                <a:gd name="T38" fmla="*/ 11 w 58"/>
                <a:gd name="T39" fmla="*/ 3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8" h="82">
                  <a:moveTo>
                    <a:pt x="50" y="38"/>
                  </a:moveTo>
                  <a:cubicBezTo>
                    <a:pt x="54" y="33"/>
                    <a:pt x="55" y="28"/>
                    <a:pt x="55" y="22"/>
                  </a:cubicBezTo>
                  <a:cubicBezTo>
                    <a:pt x="55" y="16"/>
                    <a:pt x="53" y="10"/>
                    <a:pt x="48" y="6"/>
                  </a:cubicBezTo>
                  <a:cubicBezTo>
                    <a:pt x="43" y="1"/>
                    <a:pt x="35" y="0"/>
                    <a:pt x="26" y="0"/>
                  </a:cubicBezTo>
                  <a:lnTo>
                    <a:pt x="0" y="0"/>
                  </a:lnTo>
                  <a:lnTo>
                    <a:pt x="0" y="82"/>
                  </a:lnTo>
                  <a:lnTo>
                    <a:pt x="11" y="82"/>
                  </a:lnTo>
                  <a:lnTo>
                    <a:pt x="11" y="48"/>
                  </a:lnTo>
                  <a:lnTo>
                    <a:pt x="23" y="48"/>
                  </a:lnTo>
                  <a:lnTo>
                    <a:pt x="44" y="82"/>
                  </a:lnTo>
                  <a:lnTo>
                    <a:pt x="58" y="82"/>
                  </a:lnTo>
                  <a:lnTo>
                    <a:pt x="35" y="47"/>
                  </a:lnTo>
                  <a:cubicBezTo>
                    <a:pt x="41" y="46"/>
                    <a:pt x="46" y="43"/>
                    <a:pt x="50" y="38"/>
                  </a:cubicBezTo>
                  <a:close/>
                  <a:moveTo>
                    <a:pt x="11" y="38"/>
                  </a:moveTo>
                  <a:lnTo>
                    <a:pt x="11" y="7"/>
                  </a:lnTo>
                  <a:lnTo>
                    <a:pt x="28" y="7"/>
                  </a:lnTo>
                  <a:cubicBezTo>
                    <a:pt x="39" y="7"/>
                    <a:pt x="45" y="12"/>
                    <a:pt x="45" y="23"/>
                  </a:cubicBezTo>
                  <a:cubicBezTo>
                    <a:pt x="45" y="28"/>
                    <a:pt x="44" y="32"/>
                    <a:pt x="41" y="35"/>
                  </a:cubicBezTo>
                  <a:cubicBezTo>
                    <a:pt x="39" y="37"/>
                    <a:pt x="34" y="38"/>
                    <a:pt x="28" y="38"/>
                  </a:cubicBezTo>
                  <a:lnTo>
                    <a:pt x="11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89" name="Freeform 469">
              <a:extLst>
                <a:ext uri="{FF2B5EF4-FFF2-40B4-BE49-F238E27FC236}">
                  <a16:creationId xmlns:a16="http://schemas.microsoft.com/office/drawing/2014/main" id="{8807F9DE-3610-4342-9002-0FB9FE7BCE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94726" y="5449888"/>
              <a:ext cx="28575" cy="42863"/>
            </a:xfrm>
            <a:custGeom>
              <a:avLst/>
              <a:gdLst>
                <a:gd name="T0" fmla="*/ 54 w 57"/>
                <a:gd name="T1" fmla="*/ 49 h 87"/>
                <a:gd name="T2" fmla="*/ 48 w 57"/>
                <a:gd name="T3" fmla="*/ 43 h 87"/>
                <a:gd name="T4" fmla="*/ 39 w 57"/>
                <a:gd name="T5" fmla="*/ 39 h 87"/>
                <a:gd name="T6" fmla="*/ 29 w 57"/>
                <a:gd name="T7" fmla="*/ 37 h 87"/>
                <a:gd name="T8" fmla="*/ 20 w 57"/>
                <a:gd name="T9" fmla="*/ 34 h 87"/>
                <a:gd name="T10" fmla="*/ 14 w 57"/>
                <a:gd name="T11" fmla="*/ 29 h 87"/>
                <a:gd name="T12" fmla="*/ 12 w 57"/>
                <a:gd name="T13" fmla="*/ 22 h 87"/>
                <a:gd name="T14" fmla="*/ 17 w 57"/>
                <a:gd name="T15" fmla="*/ 12 h 87"/>
                <a:gd name="T16" fmla="*/ 28 w 57"/>
                <a:gd name="T17" fmla="*/ 8 h 87"/>
                <a:gd name="T18" fmla="*/ 39 w 57"/>
                <a:gd name="T19" fmla="*/ 12 h 87"/>
                <a:gd name="T20" fmla="*/ 44 w 57"/>
                <a:gd name="T21" fmla="*/ 20 h 87"/>
                <a:gd name="T22" fmla="*/ 57 w 57"/>
                <a:gd name="T23" fmla="*/ 20 h 87"/>
                <a:gd name="T24" fmla="*/ 48 w 57"/>
                <a:gd name="T25" fmla="*/ 5 h 87"/>
                <a:gd name="T26" fmla="*/ 29 w 57"/>
                <a:gd name="T27" fmla="*/ 0 h 87"/>
                <a:gd name="T28" fmla="*/ 9 w 57"/>
                <a:gd name="T29" fmla="*/ 7 h 87"/>
                <a:gd name="T30" fmla="*/ 2 w 57"/>
                <a:gd name="T31" fmla="*/ 24 h 87"/>
                <a:gd name="T32" fmla="*/ 4 w 57"/>
                <a:gd name="T33" fmla="*/ 35 h 87"/>
                <a:gd name="T34" fmla="*/ 10 w 57"/>
                <a:gd name="T35" fmla="*/ 42 h 87"/>
                <a:gd name="T36" fmla="*/ 19 w 57"/>
                <a:gd name="T37" fmla="*/ 45 h 87"/>
                <a:gd name="T38" fmla="*/ 29 w 57"/>
                <a:gd name="T39" fmla="*/ 48 h 87"/>
                <a:gd name="T40" fmla="*/ 38 w 57"/>
                <a:gd name="T41" fmla="*/ 50 h 87"/>
                <a:gd name="T42" fmla="*/ 44 w 57"/>
                <a:gd name="T43" fmla="*/ 54 h 87"/>
                <a:gd name="T44" fmla="*/ 47 w 57"/>
                <a:gd name="T45" fmla="*/ 63 h 87"/>
                <a:gd name="T46" fmla="*/ 42 w 57"/>
                <a:gd name="T47" fmla="*/ 73 h 87"/>
                <a:gd name="T48" fmla="*/ 29 w 57"/>
                <a:gd name="T49" fmla="*/ 77 h 87"/>
                <a:gd name="T50" fmla="*/ 17 w 57"/>
                <a:gd name="T51" fmla="*/ 73 h 87"/>
                <a:gd name="T52" fmla="*/ 12 w 57"/>
                <a:gd name="T53" fmla="*/ 64 h 87"/>
                <a:gd name="T54" fmla="*/ 0 w 57"/>
                <a:gd name="T55" fmla="*/ 64 h 87"/>
                <a:gd name="T56" fmla="*/ 8 w 57"/>
                <a:gd name="T57" fmla="*/ 80 h 87"/>
                <a:gd name="T58" fmla="*/ 28 w 57"/>
                <a:gd name="T59" fmla="*/ 87 h 87"/>
                <a:gd name="T60" fmla="*/ 48 w 57"/>
                <a:gd name="T61" fmla="*/ 79 h 87"/>
                <a:gd name="T62" fmla="*/ 55 w 57"/>
                <a:gd name="T63" fmla="*/ 63 h 87"/>
                <a:gd name="T64" fmla="*/ 54 w 57"/>
                <a:gd name="T65" fmla="*/ 4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" h="87">
                  <a:moveTo>
                    <a:pt x="54" y="49"/>
                  </a:moveTo>
                  <a:cubicBezTo>
                    <a:pt x="53" y="47"/>
                    <a:pt x="50" y="44"/>
                    <a:pt x="48" y="43"/>
                  </a:cubicBezTo>
                  <a:cubicBezTo>
                    <a:pt x="45" y="42"/>
                    <a:pt x="43" y="40"/>
                    <a:pt x="39" y="39"/>
                  </a:cubicBezTo>
                  <a:cubicBezTo>
                    <a:pt x="35" y="38"/>
                    <a:pt x="33" y="38"/>
                    <a:pt x="29" y="37"/>
                  </a:cubicBezTo>
                  <a:cubicBezTo>
                    <a:pt x="25" y="35"/>
                    <a:pt x="23" y="35"/>
                    <a:pt x="20" y="34"/>
                  </a:cubicBezTo>
                  <a:cubicBezTo>
                    <a:pt x="18" y="33"/>
                    <a:pt x="15" y="32"/>
                    <a:pt x="14" y="29"/>
                  </a:cubicBezTo>
                  <a:cubicBezTo>
                    <a:pt x="13" y="27"/>
                    <a:pt x="12" y="24"/>
                    <a:pt x="12" y="22"/>
                  </a:cubicBezTo>
                  <a:cubicBezTo>
                    <a:pt x="12" y="17"/>
                    <a:pt x="13" y="14"/>
                    <a:pt x="17" y="12"/>
                  </a:cubicBezTo>
                  <a:cubicBezTo>
                    <a:pt x="19" y="9"/>
                    <a:pt x="23" y="8"/>
                    <a:pt x="28" y="8"/>
                  </a:cubicBezTo>
                  <a:cubicBezTo>
                    <a:pt x="33" y="8"/>
                    <a:pt x="37" y="9"/>
                    <a:pt x="39" y="12"/>
                  </a:cubicBezTo>
                  <a:cubicBezTo>
                    <a:pt x="42" y="14"/>
                    <a:pt x="43" y="17"/>
                    <a:pt x="44" y="20"/>
                  </a:cubicBezTo>
                  <a:lnTo>
                    <a:pt x="57" y="20"/>
                  </a:lnTo>
                  <a:cubicBezTo>
                    <a:pt x="55" y="14"/>
                    <a:pt x="53" y="9"/>
                    <a:pt x="48" y="5"/>
                  </a:cubicBezTo>
                  <a:cubicBezTo>
                    <a:pt x="43" y="2"/>
                    <a:pt x="37" y="0"/>
                    <a:pt x="29" y="0"/>
                  </a:cubicBezTo>
                  <a:cubicBezTo>
                    <a:pt x="22" y="0"/>
                    <a:pt x="14" y="3"/>
                    <a:pt x="9" y="7"/>
                  </a:cubicBezTo>
                  <a:cubicBezTo>
                    <a:pt x="4" y="10"/>
                    <a:pt x="2" y="17"/>
                    <a:pt x="2" y="24"/>
                  </a:cubicBezTo>
                  <a:cubicBezTo>
                    <a:pt x="2" y="28"/>
                    <a:pt x="3" y="32"/>
                    <a:pt x="4" y="35"/>
                  </a:cubicBezTo>
                  <a:cubicBezTo>
                    <a:pt x="5" y="38"/>
                    <a:pt x="8" y="40"/>
                    <a:pt x="10" y="42"/>
                  </a:cubicBezTo>
                  <a:cubicBezTo>
                    <a:pt x="13" y="43"/>
                    <a:pt x="15" y="44"/>
                    <a:pt x="19" y="45"/>
                  </a:cubicBezTo>
                  <a:cubicBezTo>
                    <a:pt x="23" y="47"/>
                    <a:pt x="25" y="47"/>
                    <a:pt x="29" y="48"/>
                  </a:cubicBezTo>
                  <a:cubicBezTo>
                    <a:pt x="33" y="49"/>
                    <a:pt x="35" y="49"/>
                    <a:pt x="38" y="50"/>
                  </a:cubicBezTo>
                  <a:cubicBezTo>
                    <a:pt x="40" y="52"/>
                    <a:pt x="43" y="53"/>
                    <a:pt x="44" y="54"/>
                  </a:cubicBezTo>
                  <a:cubicBezTo>
                    <a:pt x="45" y="57"/>
                    <a:pt x="47" y="59"/>
                    <a:pt x="47" y="63"/>
                  </a:cubicBezTo>
                  <a:cubicBezTo>
                    <a:pt x="47" y="67"/>
                    <a:pt x="45" y="69"/>
                    <a:pt x="42" y="73"/>
                  </a:cubicBezTo>
                  <a:cubicBezTo>
                    <a:pt x="39" y="75"/>
                    <a:pt x="34" y="77"/>
                    <a:pt x="29" y="77"/>
                  </a:cubicBezTo>
                  <a:cubicBezTo>
                    <a:pt x="24" y="77"/>
                    <a:pt x="20" y="75"/>
                    <a:pt x="17" y="73"/>
                  </a:cubicBezTo>
                  <a:cubicBezTo>
                    <a:pt x="14" y="70"/>
                    <a:pt x="13" y="68"/>
                    <a:pt x="12" y="64"/>
                  </a:cubicBezTo>
                  <a:lnTo>
                    <a:pt x="0" y="64"/>
                  </a:lnTo>
                  <a:cubicBezTo>
                    <a:pt x="0" y="70"/>
                    <a:pt x="3" y="75"/>
                    <a:pt x="8" y="80"/>
                  </a:cubicBezTo>
                  <a:cubicBezTo>
                    <a:pt x="13" y="84"/>
                    <a:pt x="20" y="87"/>
                    <a:pt x="28" y="87"/>
                  </a:cubicBezTo>
                  <a:cubicBezTo>
                    <a:pt x="37" y="87"/>
                    <a:pt x="43" y="84"/>
                    <a:pt x="48" y="79"/>
                  </a:cubicBezTo>
                  <a:cubicBezTo>
                    <a:pt x="53" y="74"/>
                    <a:pt x="55" y="69"/>
                    <a:pt x="55" y="63"/>
                  </a:cubicBezTo>
                  <a:cubicBezTo>
                    <a:pt x="57" y="55"/>
                    <a:pt x="57" y="53"/>
                    <a:pt x="54" y="49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93049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851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727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36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24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56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94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33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5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52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56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D1C37-AD0B-42D4-A0E4-7F770F38A37A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4E85D-01D1-4850-8305-F7955B387E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87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DA6A-F346-499F-8750-AA84414CCB1E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D5D18-BD5E-4C43-B4AD-EF1894D7F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4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DB6543-38CF-4BFE-B3AB-92C80A0E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– Former les étudiants et construire un référentiel de compétences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4A6422-B08C-46C9-B327-B7937018F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fr-FR" b="1" dirty="0"/>
              <a:t>Modérateur</a:t>
            </a:r>
            <a:r>
              <a:rPr lang="fr-FR" dirty="0"/>
              <a:t> : Dr Marion Albouy, MCU-PH de santé publique, Poitiers</a:t>
            </a:r>
          </a:p>
          <a:p>
            <a:pPr marL="0" indent="0">
              <a:buNone/>
            </a:pPr>
            <a:r>
              <a:rPr lang="fr-FR" b="1" dirty="0"/>
              <a:t>Rapporteur</a:t>
            </a:r>
            <a:r>
              <a:rPr lang="fr-FR" dirty="0"/>
              <a:t> : Mme </a:t>
            </a:r>
            <a:r>
              <a:rPr lang="fr-FR" dirty="0" err="1"/>
              <a:t>Amandy</a:t>
            </a:r>
            <a:r>
              <a:rPr lang="fr-FR" dirty="0"/>
              <a:t> </a:t>
            </a:r>
            <a:r>
              <a:rPr lang="fr-FR" dirty="0" err="1"/>
              <a:t>Dubray</a:t>
            </a:r>
            <a:r>
              <a:rPr lang="fr-FR" dirty="0"/>
              <a:t>, directrice de l’IFSI de Niort, CEFIEC</a:t>
            </a:r>
          </a:p>
          <a:p>
            <a:pPr marL="0" indent="0">
              <a:buNone/>
            </a:pPr>
            <a:r>
              <a:rPr lang="fr-FR" b="1" dirty="0"/>
              <a:t>Etudiant référent </a:t>
            </a:r>
            <a:r>
              <a:rPr lang="fr-FR" dirty="0"/>
              <a:t>: Mme </a:t>
            </a:r>
            <a:r>
              <a:rPr lang="fr-FR" dirty="0" err="1"/>
              <a:t>Rega</a:t>
            </a:r>
            <a:r>
              <a:rPr lang="fr-FR" dirty="0"/>
              <a:t> </a:t>
            </a:r>
            <a:r>
              <a:rPr lang="fr-FR" dirty="0" err="1"/>
              <a:t>Kandavanam</a:t>
            </a:r>
            <a:r>
              <a:rPr lang="fr-FR" dirty="0"/>
              <a:t>, vice-présidente de la FNEK</a:t>
            </a:r>
          </a:p>
        </p:txBody>
      </p:sp>
    </p:spTree>
    <p:extLst>
      <p:ext uri="{BB962C8B-B14F-4D97-AF65-F5344CB8AC3E}">
        <p14:creationId xmlns:p14="http://schemas.microsoft.com/office/powerpoint/2010/main" val="353882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Méthode/Participants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7785713" cy="4351338"/>
          </a:xfrm>
        </p:spPr>
        <p:txBody>
          <a:bodyPr>
            <a:normAutofit lnSpcReduction="10000"/>
          </a:bodyPr>
          <a:lstStyle/>
          <a:p>
            <a:r>
              <a:rPr lang="fr-FR" dirty="0"/>
              <a:t>Objectif : Avoir un </a:t>
            </a:r>
            <a:r>
              <a:rPr lang="fr-F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consensus</a:t>
            </a:r>
            <a:r>
              <a:rPr lang="fr-FR" dirty="0"/>
              <a:t> sur les objectifs pédagogiques du SSES dans les différents cursus</a:t>
            </a:r>
          </a:p>
          <a:p>
            <a:r>
              <a:rPr lang="fr-FR" dirty="0"/>
              <a:t>44 objectifs pédagogiques issus du livre du CUESP</a:t>
            </a:r>
          </a:p>
          <a:p>
            <a:pPr marL="0" indent="0">
              <a:buNone/>
            </a:pPr>
            <a:r>
              <a:rPr lang="fr-FR" dirty="0"/>
              <a:t>et d’exemples IFSI =&gt; Delphi : 1</a:t>
            </a:r>
            <a:r>
              <a:rPr lang="fr-FR" baseline="30000" dirty="0"/>
              <a:t>er</a:t>
            </a:r>
            <a:r>
              <a:rPr lang="fr-FR" dirty="0"/>
              <a:t> tour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Participants à l’atelier</a:t>
            </a:r>
          </a:p>
          <a:p>
            <a:pPr lvl="1"/>
            <a:r>
              <a:rPr lang="fr-FR" dirty="0"/>
              <a:t>20 personnes</a:t>
            </a:r>
          </a:p>
          <a:p>
            <a:pPr lvl="1"/>
            <a:r>
              <a:rPr lang="fr-FR" dirty="0"/>
              <a:t>Ergothérapie, kinésithérapie, maïeutique, médecine, infirmiers, pharmaciens, odontologie</a:t>
            </a:r>
          </a:p>
          <a:p>
            <a:pPr lvl="1"/>
            <a:r>
              <a:rPr lang="fr-FR" dirty="0"/>
              <a:t>de toute la France</a:t>
            </a:r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1028" name="Picture 4" descr="Cours S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857" y="1497013"/>
            <a:ext cx="2079999" cy="267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21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3" y="1543050"/>
            <a:ext cx="11887200" cy="5200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Consensus sur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une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méthodologie de pédagogie inversée pour concevoir le référentiel </a:t>
            </a:r>
            <a:r>
              <a:rPr lang="fr-FR" dirty="0"/>
              <a:t>= partir de l’action (thème, public) pour identifier les compétences à atteindre pour animer l’action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la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richesse de l’hétérogénéité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filières dans les groupes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pour définir le contenu du référentiel </a:t>
            </a:r>
            <a:r>
              <a:rPr lang="fr-FR" dirty="0"/>
              <a:t>= se servir de savoirs et de savoirs expérientiels diverses compte-tenu des âges différents des étudiants =&gt; certaines filières apporteront leurs spécificité de savoirs </a:t>
            </a:r>
            <a:r>
              <a:rPr lang="fr-FR" sz="1500" dirty="0"/>
              <a:t>(ex : diagnostic chez les IDE et ergo)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un lien avec le référentiel de formation incluant des </a:t>
            </a:r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pré-requis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libres à chaque filière </a:t>
            </a:r>
            <a:r>
              <a:rPr lang="fr-FR" dirty="0"/>
              <a:t>car des </a:t>
            </a:r>
            <a:r>
              <a:rPr lang="fr-FR" dirty="0" err="1"/>
              <a:t>pré-requis</a:t>
            </a:r>
            <a:r>
              <a:rPr lang="fr-FR" dirty="0"/>
              <a:t> différents ne sont pas un frein (interprofessionnalité apporte la richesse de savoirs différents qui seront transférés dans le groupe d’étudiants)</a:t>
            </a:r>
          </a:p>
          <a:p>
            <a:pPr marL="457200" lvl="1" indent="0">
              <a:buNone/>
            </a:pPr>
            <a:r>
              <a:rPr lang="fr-FR" dirty="0"/>
              <a:t>=&gt; un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référentiel de compétences </a:t>
            </a:r>
            <a:r>
              <a:rPr lang="fr-FR" dirty="0"/>
              <a:t>mais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 un référentiel de formation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fr-FR" dirty="0"/>
              <a:t>un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référentiel centré sur l’intégration </a:t>
            </a:r>
            <a:r>
              <a:rPr lang="fr-FR" dirty="0"/>
              <a:t>de savoirs et savoirs être et non pas sur les connaissances =&gt; Proscrire le verbe « connaitre » mais favoriser « mobiliser »</a:t>
            </a:r>
          </a:p>
          <a:p>
            <a:pPr lvl="1"/>
            <a:endParaRPr lang="fr-FR" dirty="0"/>
          </a:p>
          <a:p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1CD46B-1CEF-74FB-513A-60DAEE43CD9E}"/>
              </a:ext>
            </a:extLst>
          </p:cNvPr>
          <p:cNvSpPr txBox="1"/>
          <p:nvPr/>
        </p:nvSpPr>
        <p:spPr>
          <a:xfrm>
            <a:off x="5357811" y="365125"/>
            <a:ext cx="61150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« L’interprofessionnalité n’est pas un obstacle mais une ressource ! »</a:t>
            </a:r>
          </a:p>
        </p:txBody>
      </p:sp>
    </p:spTree>
    <p:extLst>
      <p:ext uri="{BB962C8B-B14F-4D97-AF65-F5344CB8AC3E}">
        <p14:creationId xmlns:p14="http://schemas.microsoft.com/office/powerpoint/2010/main" val="176857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7225" y="1825624"/>
            <a:ext cx="11215687" cy="4803775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poursuivre ….la déclinaison des grands thèmes consensuels : développer ….</a:t>
            </a:r>
          </a:p>
          <a:p>
            <a:pPr lvl="1"/>
            <a:r>
              <a:rPr lang="fr-FR" b="1" dirty="0"/>
              <a:t>L’interprofessionnalité</a:t>
            </a:r>
            <a:r>
              <a:rPr lang="fr-FR" dirty="0"/>
              <a:t> =</a:t>
            </a:r>
          </a:p>
          <a:p>
            <a:pPr lvl="2"/>
            <a:r>
              <a:rPr lang="fr-FR" dirty="0"/>
              <a:t>Travailler sur les représentations des métiers</a:t>
            </a:r>
          </a:p>
          <a:p>
            <a:pPr lvl="2"/>
            <a:r>
              <a:rPr lang="fr-FR" dirty="0"/>
              <a:t>Apprendre à travailler ensemble</a:t>
            </a:r>
          </a:p>
          <a:p>
            <a:pPr lvl="2"/>
            <a:r>
              <a:rPr lang="fr-FR" dirty="0"/>
              <a:t>….</a:t>
            </a:r>
          </a:p>
          <a:p>
            <a:pPr lvl="1"/>
            <a:r>
              <a:rPr lang="fr-FR" dirty="0"/>
              <a:t>Les compétences </a:t>
            </a:r>
            <a:r>
              <a:rPr lang="fr-FR" b="1" dirty="0"/>
              <a:t>relationnelles</a:t>
            </a:r>
            <a:r>
              <a:rPr lang="fr-FR" dirty="0"/>
              <a:t>, de communication </a:t>
            </a:r>
          </a:p>
          <a:p>
            <a:pPr lvl="1"/>
            <a:r>
              <a:rPr lang="fr-FR" dirty="0"/>
              <a:t>Les compétences </a:t>
            </a:r>
            <a:r>
              <a:rPr lang="fr-FR" b="1" dirty="0"/>
              <a:t>pédagogiques</a:t>
            </a:r>
            <a:r>
              <a:rPr lang="fr-FR" dirty="0"/>
              <a:t> = </a:t>
            </a:r>
            <a:r>
              <a:rPr lang="fr-FR" dirty="0" err="1"/>
              <a:t>pouvoir-d’agir</a:t>
            </a:r>
            <a:endParaRPr lang="fr-FR" dirty="0"/>
          </a:p>
          <a:p>
            <a:pPr lvl="1"/>
            <a:r>
              <a:rPr lang="fr-FR" dirty="0"/>
              <a:t>Les compétences </a:t>
            </a:r>
            <a:r>
              <a:rPr lang="fr-FR" b="1" dirty="0"/>
              <a:t>méthodologiques</a:t>
            </a:r>
            <a:r>
              <a:rPr lang="fr-FR" dirty="0"/>
              <a:t> (démarche projet = pb du 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Les compétences </a:t>
            </a:r>
            <a:r>
              <a:rPr lang="fr-FR" b="1" dirty="0"/>
              <a:t>techniques</a:t>
            </a:r>
            <a:r>
              <a:rPr lang="fr-FR" dirty="0"/>
              <a:t> (thématiques)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le groupe reste en contact pour tester une proposition de référentiel de compétences</a:t>
            </a:r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79327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355</Words>
  <Application>Microsoft Office PowerPoint</Application>
  <PresentationFormat>Grand écran</PresentationFormat>
  <Paragraphs>37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1_Thème Office</vt:lpstr>
      <vt:lpstr>3 – Former les étudiants et construire un référentiel de compétences</vt:lpstr>
      <vt:lpstr>Méthode/Participants</vt:lpstr>
      <vt:lpstr>Résultats </vt:lpstr>
      <vt:lpstr>Perspective</vt:lpstr>
    </vt:vector>
  </TitlesOfParts>
  <Company>UANGERS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Alexis Busson</dc:creator>
  <cp:lastModifiedBy>Charlotte Regnault-Leuger</cp:lastModifiedBy>
  <cp:revision>15</cp:revision>
  <dcterms:created xsi:type="dcterms:W3CDTF">2023-03-09T15:40:10Z</dcterms:created>
  <dcterms:modified xsi:type="dcterms:W3CDTF">2023-04-12T08:23:39Z</dcterms:modified>
</cp:coreProperties>
</file>